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1" Type="http://schemas.openxmlformats.org/officeDocument/2006/relationships/image" Target="../media/image12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rgbClr val="473340"/>
                </a:solidFill>
              </a:rPr>
              <a:t>Representing Inequalities on a Number Line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Lund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321456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733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733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70318" y="381860"/>
            <a:ext cx="829980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373737"/>
                </a:solidFill>
              </a:rPr>
              <a:t>Representing Inequalities on a Number Line</a:t>
            </a:r>
            <a:endParaRPr>
              <a:solidFill>
                <a:srgbClr val="373737"/>
              </a:solidFill>
            </a:endParaRPr>
          </a:p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321456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733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733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387118" y="815299"/>
            <a:ext cx="4054541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1. What do these symbols represent?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Use &lt;, &gt; or ≤, ≥ to fill in the gaps.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43206" y="843949"/>
            <a:ext cx="4351551" cy="40562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00" r="0" t="-44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4">
            <a:alphaModFix amt="63000"/>
          </a:blip>
          <a:srcRect b="0" l="0" r="0" t="0"/>
          <a:stretch/>
        </p:blipFill>
        <p:spPr>
          <a:xfrm>
            <a:off x="4884005" y="1485493"/>
            <a:ext cx="3043024" cy="5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 amt="75000"/>
          </a:blip>
          <a:srcRect b="0" l="0" r="0" t="0"/>
          <a:stretch/>
        </p:blipFill>
        <p:spPr>
          <a:xfrm>
            <a:off x="4884005" y="2250271"/>
            <a:ext cx="3043024" cy="5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 amt="77000"/>
          </a:blip>
          <a:srcRect b="0" l="0" r="0" t="0"/>
          <a:stretch/>
        </p:blipFill>
        <p:spPr>
          <a:xfrm>
            <a:off x="5923766" y="3462969"/>
            <a:ext cx="2528645" cy="476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7"/>
          <p:cNvGrpSpPr/>
          <p:nvPr/>
        </p:nvGrpSpPr>
        <p:grpSpPr>
          <a:xfrm>
            <a:off x="6195762" y="2064016"/>
            <a:ext cx="1587382" cy="176543"/>
            <a:chOff x="5307781" y="2146574"/>
            <a:chExt cx="2173374" cy="241715"/>
          </a:xfrm>
        </p:grpSpPr>
        <p:sp>
          <p:nvSpPr>
            <p:cNvPr id="47" name="Google Shape;47;p7"/>
            <p:cNvSpPr/>
            <p:nvPr/>
          </p:nvSpPr>
          <p:spPr>
            <a:xfrm>
              <a:off x="5307781" y="2146574"/>
              <a:ext cx="264304" cy="241715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5E57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47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" name="Google Shape;48;p7"/>
            <p:cNvCxnSpPr/>
            <p:nvPr/>
          </p:nvCxnSpPr>
          <p:spPr>
            <a:xfrm flipH="1" rot="10800000">
              <a:off x="5561326" y="2267431"/>
              <a:ext cx="1919829" cy="1"/>
            </a:xfrm>
            <a:prstGeom prst="straightConnector1">
              <a:avLst/>
            </a:prstGeom>
            <a:noFill/>
            <a:ln cap="flat" cmpd="sng" w="28575">
              <a:solidFill>
                <a:srgbClr val="5E575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49" name="Google Shape;49;p7"/>
          <p:cNvGrpSpPr/>
          <p:nvPr/>
        </p:nvGrpSpPr>
        <p:grpSpPr>
          <a:xfrm>
            <a:off x="6187875" y="1272288"/>
            <a:ext cx="1587382" cy="176543"/>
            <a:chOff x="5307781" y="2146574"/>
            <a:chExt cx="2173374" cy="241715"/>
          </a:xfrm>
        </p:grpSpPr>
        <p:sp>
          <p:nvSpPr>
            <p:cNvPr id="50" name="Google Shape;50;p7"/>
            <p:cNvSpPr/>
            <p:nvPr/>
          </p:nvSpPr>
          <p:spPr>
            <a:xfrm>
              <a:off x="5307781" y="2146574"/>
              <a:ext cx="264304" cy="241715"/>
            </a:xfrm>
            <a:prstGeom prst="ellipse">
              <a:avLst/>
            </a:prstGeom>
            <a:solidFill>
              <a:srgbClr val="5E575A"/>
            </a:solidFill>
            <a:ln cap="flat" cmpd="sng" w="28575">
              <a:solidFill>
                <a:srgbClr val="5E57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47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" name="Google Shape;51;p7"/>
            <p:cNvCxnSpPr/>
            <p:nvPr/>
          </p:nvCxnSpPr>
          <p:spPr>
            <a:xfrm flipH="1" rot="10800000">
              <a:off x="5561326" y="2267431"/>
              <a:ext cx="1919829" cy="1"/>
            </a:xfrm>
            <a:prstGeom prst="straightConnector1">
              <a:avLst/>
            </a:prstGeom>
            <a:noFill/>
            <a:ln cap="flat" cmpd="sng" w="28575">
              <a:solidFill>
                <a:srgbClr val="5E575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pic>
        <p:nvPicPr>
          <p:cNvPr id="52" name="Google Shape;52;p7"/>
          <p:cNvPicPr preferRelativeResize="0"/>
          <p:nvPr/>
        </p:nvPicPr>
        <p:blipFill rotWithShape="1">
          <a:blip r:embed="rId4">
            <a:alphaModFix amt="75000"/>
          </a:blip>
          <a:srcRect b="0" l="0" r="0" t="0"/>
          <a:stretch/>
        </p:blipFill>
        <p:spPr>
          <a:xfrm>
            <a:off x="5923766" y="4045558"/>
            <a:ext cx="2528645" cy="4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1456" y="1659908"/>
            <a:ext cx="2595230" cy="277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/>
        </p:nvSpPr>
        <p:spPr>
          <a:xfrm>
            <a:off x="458975" y="11429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4666264" y="877878"/>
            <a:ext cx="3916846" cy="35800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09" r="0" t="-5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4">
            <a:alphaModFix amt="79000"/>
          </a:blip>
          <a:srcRect b="0" l="0" r="0" t="0"/>
          <a:stretch/>
        </p:blipFill>
        <p:spPr>
          <a:xfrm>
            <a:off x="6138660" y="3380695"/>
            <a:ext cx="2528645" cy="4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 rotWithShape="1">
          <a:blip r:embed="rId4">
            <a:alphaModFix amt="79000"/>
          </a:blip>
          <a:srcRect b="0" l="0" r="0" t="0"/>
          <a:stretch/>
        </p:blipFill>
        <p:spPr>
          <a:xfrm>
            <a:off x="6138659" y="3981920"/>
            <a:ext cx="2528645" cy="4760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321456" y="860266"/>
            <a:ext cx="384785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4. Do the statements match the diagram?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c)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>
            <a:off x="1087027" y="1544748"/>
            <a:ext cx="1995094" cy="37559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/>
          <p:nvPr/>
        </p:nvSpPr>
        <p:spPr>
          <a:xfrm>
            <a:off x="1583980" y="1501988"/>
            <a:ext cx="94785" cy="78415"/>
          </a:xfrm>
          <a:prstGeom prst="ellipse">
            <a:avLst/>
          </a:prstGeom>
          <a:solidFill>
            <a:srgbClr val="5E575A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2295119" y="1503681"/>
            <a:ext cx="94785" cy="78416"/>
          </a:xfrm>
          <a:prstGeom prst="ellipse">
            <a:avLst/>
          </a:prstGeom>
          <a:solidFill>
            <a:srgbClr val="5E575A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8"/>
          <p:cNvCxnSpPr>
            <a:stCxn id="64" idx="6"/>
            <a:endCxn id="65" idx="2"/>
          </p:cNvCxnSpPr>
          <p:nvPr/>
        </p:nvCxnSpPr>
        <p:spPr>
          <a:xfrm>
            <a:off x="1678765" y="1541195"/>
            <a:ext cx="616500" cy="1800"/>
          </a:xfrm>
          <a:prstGeom prst="straightConnector1">
            <a:avLst/>
          </a:prstGeom>
          <a:noFill/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8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>
            <a:off x="1167153" y="2534113"/>
            <a:ext cx="1995094" cy="37559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1664106" y="2482727"/>
            <a:ext cx="94785" cy="7841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2375245" y="2484420"/>
            <a:ext cx="94785" cy="7841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8"/>
          <p:cNvCxnSpPr>
            <a:stCxn id="68" idx="6"/>
            <a:endCxn id="69" idx="2"/>
          </p:cNvCxnSpPr>
          <p:nvPr/>
        </p:nvCxnSpPr>
        <p:spPr>
          <a:xfrm>
            <a:off x="1758891" y="2521934"/>
            <a:ext cx="616500" cy="1800"/>
          </a:xfrm>
          <a:prstGeom prst="straightConnector1">
            <a:avLst/>
          </a:prstGeom>
          <a:noFill/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1" name="Google Shape;71;p8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>
            <a:off x="1142504" y="3583060"/>
            <a:ext cx="1995094" cy="37559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/>
          <p:nvPr/>
        </p:nvSpPr>
        <p:spPr>
          <a:xfrm>
            <a:off x="1639457" y="3540300"/>
            <a:ext cx="94785" cy="78415"/>
          </a:xfrm>
          <a:prstGeom prst="ellipse">
            <a:avLst/>
          </a:prstGeom>
          <a:solidFill>
            <a:srgbClr val="5E575A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2350596" y="3541993"/>
            <a:ext cx="94785" cy="7841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8"/>
          <p:cNvCxnSpPr>
            <a:stCxn id="72" idx="6"/>
            <a:endCxn id="73" idx="2"/>
          </p:cNvCxnSpPr>
          <p:nvPr/>
        </p:nvCxnSpPr>
        <p:spPr>
          <a:xfrm>
            <a:off x="1734242" y="3579507"/>
            <a:ext cx="616500" cy="1800"/>
          </a:xfrm>
          <a:prstGeom prst="straightConnector1">
            <a:avLst/>
          </a:prstGeom>
          <a:noFill/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8"/>
          <p:cNvSpPr txBox="1"/>
          <p:nvPr/>
        </p:nvSpPr>
        <p:spPr>
          <a:xfrm>
            <a:off x="321456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733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733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914529" y="1944566"/>
            <a:ext cx="3017607" cy="311931"/>
          </a:xfrm>
          <a:prstGeom prst="rect">
            <a:avLst/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All the values between -3 and 1 </a:t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946484" y="2925611"/>
            <a:ext cx="2922822" cy="311931"/>
          </a:xfrm>
          <a:prstGeom prst="rect">
            <a:avLst/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All the values between -3 and 1 </a:t>
            </a: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946484" y="3976839"/>
            <a:ext cx="3017607" cy="451739"/>
          </a:xfrm>
          <a:prstGeom prst="rect">
            <a:avLst/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All the values between -3 and 1, not including one </a:t>
            </a:r>
            <a:endParaRPr/>
          </a:p>
        </p:txBody>
      </p:sp>
      <p:sp>
        <p:nvSpPr>
          <p:cNvPr id="79" name="Google Shape;79;p8"/>
          <p:cNvSpPr txBox="1"/>
          <p:nvPr/>
        </p:nvSpPr>
        <p:spPr>
          <a:xfrm>
            <a:off x="470318" y="381860"/>
            <a:ext cx="829980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rgbClr val="373737"/>
                </a:solidFill>
                <a:latin typeface="Montserrat"/>
                <a:ea typeface="Montserrat"/>
                <a:cs typeface="Montserrat"/>
                <a:sym typeface="Montserrat"/>
              </a:rPr>
              <a:t>Representing Inequalities on a Number Line</a:t>
            </a:r>
            <a:endParaRPr b="1" sz="2200">
              <a:solidFill>
                <a:srgbClr val="3737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1" sz="2200">
              <a:solidFill>
                <a:srgbClr val="3737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4820" y="1308538"/>
            <a:ext cx="2001435" cy="50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4820" y="1977642"/>
            <a:ext cx="2075230" cy="51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/>
        </p:nvSpPr>
        <p:spPr>
          <a:xfrm>
            <a:off x="458971" y="1455976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7334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7334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9"/>
          <p:cNvSpPr txBox="1"/>
          <p:nvPr/>
        </p:nvSpPr>
        <p:spPr>
          <a:xfrm>
            <a:off x="321456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733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733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470318" y="381860"/>
            <a:ext cx="829980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373737"/>
                </a:solidFill>
              </a:rPr>
              <a:t>Representing Inequalities on a Number Line</a:t>
            </a:r>
            <a:endParaRPr>
              <a:solidFill>
                <a:srgbClr val="37373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373737"/>
              </a:solidFill>
            </a:endParaRPr>
          </a:p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321456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733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733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387118" y="815299"/>
            <a:ext cx="4054541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1. What do these symbols represent?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Use &lt;, &gt; or ≤, ≥ to fill in the gaps.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4543206" y="843949"/>
            <a:ext cx="4351551" cy="40562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00" r="0" t="-44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4">
            <a:alphaModFix amt="63000"/>
          </a:blip>
          <a:srcRect b="0" l="0" r="0" t="0"/>
          <a:stretch/>
        </p:blipFill>
        <p:spPr>
          <a:xfrm>
            <a:off x="4884005" y="1485493"/>
            <a:ext cx="3043024" cy="5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0"/>
          <p:cNvPicPr preferRelativeResize="0"/>
          <p:nvPr/>
        </p:nvPicPr>
        <p:blipFill rotWithShape="1">
          <a:blip r:embed="rId4">
            <a:alphaModFix amt="75000"/>
          </a:blip>
          <a:srcRect b="0" l="0" r="0" t="0"/>
          <a:stretch/>
        </p:blipFill>
        <p:spPr>
          <a:xfrm>
            <a:off x="4884005" y="2250271"/>
            <a:ext cx="3043024" cy="5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 rotWithShape="1">
          <a:blip r:embed="rId4">
            <a:alphaModFix amt="77000"/>
          </a:blip>
          <a:srcRect b="0" l="0" r="0" t="0"/>
          <a:stretch/>
        </p:blipFill>
        <p:spPr>
          <a:xfrm>
            <a:off x="5923766" y="3462969"/>
            <a:ext cx="2528645" cy="476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0"/>
          <p:cNvGrpSpPr/>
          <p:nvPr/>
        </p:nvGrpSpPr>
        <p:grpSpPr>
          <a:xfrm>
            <a:off x="6195762" y="2064016"/>
            <a:ext cx="1587382" cy="176543"/>
            <a:chOff x="5307781" y="2146574"/>
            <a:chExt cx="2173374" cy="241715"/>
          </a:xfrm>
        </p:grpSpPr>
        <p:sp>
          <p:nvSpPr>
            <p:cNvPr id="103" name="Google Shape;103;p10"/>
            <p:cNvSpPr/>
            <p:nvPr/>
          </p:nvSpPr>
          <p:spPr>
            <a:xfrm>
              <a:off x="5307781" y="2146574"/>
              <a:ext cx="264304" cy="241715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5E57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47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" name="Google Shape;104;p10"/>
            <p:cNvCxnSpPr/>
            <p:nvPr/>
          </p:nvCxnSpPr>
          <p:spPr>
            <a:xfrm flipH="1" rot="10800000">
              <a:off x="5561326" y="2267431"/>
              <a:ext cx="1919829" cy="1"/>
            </a:xfrm>
            <a:prstGeom prst="straightConnector1">
              <a:avLst/>
            </a:prstGeom>
            <a:noFill/>
            <a:ln cap="flat" cmpd="sng" w="28575">
              <a:solidFill>
                <a:srgbClr val="5E575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05" name="Google Shape;105;p10"/>
          <p:cNvGrpSpPr/>
          <p:nvPr/>
        </p:nvGrpSpPr>
        <p:grpSpPr>
          <a:xfrm>
            <a:off x="6187875" y="1272288"/>
            <a:ext cx="1587382" cy="176543"/>
            <a:chOff x="5307781" y="2146574"/>
            <a:chExt cx="2173374" cy="241715"/>
          </a:xfrm>
        </p:grpSpPr>
        <p:sp>
          <p:nvSpPr>
            <p:cNvPr id="106" name="Google Shape;106;p10"/>
            <p:cNvSpPr/>
            <p:nvPr/>
          </p:nvSpPr>
          <p:spPr>
            <a:xfrm>
              <a:off x="5307781" y="2146574"/>
              <a:ext cx="264304" cy="241715"/>
            </a:xfrm>
            <a:prstGeom prst="ellipse">
              <a:avLst/>
            </a:prstGeom>
            <a:solidFill>
              <a:srgbClr val="5E575A"/>
            </a:solidFill>
            <a:ln cap="flat" cmpd="sng" w="28575">
              <a:solidFill>
                <a:srgbClr val="5E57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47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" name="Google Shape;107;p10"/>
            <p:cNvCxnSpPr/>
            <p:nvPr/>
          </p:nvCxnSpPr>
          <p:spPr>
            <a:xfrm flipH="1" rot="10800000">
              <a:off x="5561326" y="2267431"/>
              <a:ext cx="1919829" cy="1"/>
            </a:xfrm>
            <a:prstGeom prst="straightConnector1">
              <a:avLst/>
            </a:prstGeom>
            <a:noFill/>
            <a:ln cap="flat" cmpd="sng" w="28575">
              <a:solidFill>
                <a:srgbClr val="5E575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pic>
        <p:nvPicPr>
          <p:cNvPr id="108" name="Google Shape;108;p10"/>
          <p:cNvPicPr preferRelativeResize="0"/>
          <p:nvPr/>
        </p:nvPicPr>
        <p:blipFill rotWithShape="1">
          <a:blip r:embed="rId4">
            <a:alphaModFix amt="75000"/>
          </a:blip>
          <a:srcRect b="0" l="0" r="0" t="0"/>
          <a:stretch/>
        </p:blipFill>
        <p:spPr>
          <a:xfrm>
            <a:off x="5923766" y="4045558"/>
            <a:ext cx="2528645" cy="4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1456" y="1659908"/>
            <a:ext cx="2595230" cy="2778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 txBox="1"/>
          <p:nvPr/>
        </p:nvSpPr>
        <p:spPr>
          <a:xfrm>
            <a:off x="2651695" y="1847892"/>
            <a:ext cx="454639" cy="34579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2651694" y="2526285"/>
            <a:ext cx="454639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0"/>
          <p:cNvSpPr txBox="1"/>
          <p:nvPr/>
        </p:nvSpPr>
        <p:spPr>
          <a:xfrm>
            <a:off x="2651694" y="3196969"/>
            <a:ext cx="454639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0"/>
          <p:cNvSpPr txBox="1"/>
          <p:nvPr/>
        </p:nvSpPr>
        <p:spPr>
          <a:xfrm>
            <a:off x="2672960" y="3824819"/>
            <a:ext cx="454639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7783144" y="1233621"/>
            <a:ext cx="750526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9607" l="0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0"/>
          <p:cNvSpPr/>
          <p:nvPr/>
        </p:nvSpPr>
        <p:spPr>
          <a:xfrm>
            <a:off x="7783144" y="2033399"/>
            <a:ext cx="750526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16" name="Google Shape;116;p10"/>
          <p:cNvGrpSpPr/>
          <p:nvPr/>
        </p:nvGrpSpPr>
        <p:grpSpPr>
          <a:xfrm rot="10800000">
            <a:off x="6038893" y="3316975"/>
            <a:ext cx="1111139" cy="123577"/>
            <a:chOff x="5307781" y="2146574"/>
            <a:chExt cx="2173374" cy="241715"/>
          </a:xfrm>
        </p:grpSpPr>
        <p:sp>
          <p:nvSpPr>
            <p:cNvPr id="117" name="Google Shape;117;p10"/>
            <p:cNvSpPr/>
            <p:nvPr/>
          </p:nvSpPr>
          <p:spPr>
            <a:xfrm>
              <a:off x="5307781" y="2146574"/>
              <a:ext cx="264304" cy="241715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" name="Google Shape;118;p10"/>
            <p:cNvCxnSpPr/>
            <p:nvPr/>
          </p:nvCxnSpPr>
          <p:spPr>
            <a:xfrm flipH="1" rot="10800000">
              <a:off x="5561326" y="2267431"/>
              <a:ext cx="1919829" cy="1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19" name="Google Shape;119;p10"/>
          <p:cNvGrpSpPr/>
          <p:nvPr/>
        </p:nvGrpSpPr>
        <p:grpSpPr>
          <a:xfrm rot="10800000">
            <a:off x="6050322" y="3938936"/>
            <a:ext cx="1111139" cy="123577"/>
            <a:chOff x="5307781" y="2146574"/>
            <a:chExt cx="2173374" cy="241715"/>
          </a:xfrm>
        </p:grpSpPr>
        <p:sp>
          <p:nvSpPr>
            <p:cNvPr id="120" name="Google Shape;120;p10"/>
            <p:cNvSpPr/>
            <p:nvPr/>
          </p:nvSpPr>
          <p:spPr>
            <a:xfrm>
              <a:off x="5307781" y="2146574"/>
              <a:ext cx="264304" cy="241715"/>
            </a:xfrm>
            <a:prstGeom prst="ellipse">
              <a:avLst/>
            </a:prstGeom>
            <a:solidFill>
              <a:srgbClr val="FF0000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1" name="Google Shape;121;p10"/>
            <p:cNvCxnSpPr/>
            <p:nvPr/>
          </p:nvCxnSpPr>
          <p:spPr>
            <a:xfrm flipH="1" rot="10800000">
              <a:off x="5561326" y="2267431"/>
              <a:ext cx="1919829" cy="1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/>
          <p:nvPr/>
        </p:nvSpPr>
        <p:spPr>
          <a:xfrm>
            <a:off x="458975" y="11429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1"/>
          <p:cNvSpPr txBox="1"/>
          <p:nvPr/>
        </p:nvSpPr>
        <p:spPr>
          <a:xfrm>
            <a:off x="4666264" y="877878"/>
            <a:ext cx="3916846" cy="37680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09" r="0" t="-4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28" name="Google Shape;128;p11"/>
          <p:cNvPicPr preferRelativeResize="0"/>
          <p:nvPr/>
        </p:nvPicPr>
        <p:blipFill rotWithShape="1">
          <a:blip r:embed="rId4">
            <a:alphaModFix amt="79000"/>
          </a:blip>
          <a:srcRect b="0" l="0" r="0" t="0"/>
          <a:stretch/>
        </p:blipFill>
        <p:spPr>
          <a:xfrm>
            <a:off x="6138660" y="3380695"/>
            <a:ext cx="2528645" cy="4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1"/>
          <p:cNvPicPr preferRelativeResize="0"/>
          <p:nvPr/>
        </p:nvPicPr>
        <p:blipFill rotWithShape="1">
          <a:blip r:embed="rId4">
            <a:alphaModFix amt="79000"/>
          </a:blip>
          <a:srcRect b="0" l="0" r="0" t="0"/>
          <a:stretch/>
        </p:blipFill>
        <p:spPr>
          <a:xfrm>
            <a:off x="6138659" y="3981920"/>
            <a:ext cx="2528645" cy="47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/>
          <p:nvPr/>
        </p:nvSpPr>
        <p:spPr>
          <a:xfrm>
            <a:off x="321456" y="860266"/>
            <a:ext cx="384785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4. Do the statements match the diagram?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c)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>
            <a:off x="1087027" y="1544748"/>
            <a:ext cx="1995094" cy="37559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1"/>
          <p:cNvSpPr/>
          <p:nvPr/>
        </p:nvSpPr>
        <p:spPr>
          <a:xfrm>
            <a:off x="1583980" y="1501988"/>
            <a:ext cx="94785" cy="78415"/>
          </a:xfrm>
          <a:prstGeom prst="ellipse">
            <a:avLst/>
          </a:prstGeom>
          <a:solidFill>
            <a:srgbClr val="5E575A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2295119" y="1503681"/>
            <a:ext cx="94785" cy="78416"/>
          </a:xfrm>
          <a:prstGeom prst="ellipse">
            <a:avLst/>
          </a:prstGeom>
          <a:solidFill>
            <a:srgbClr val="5E575A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11"/>
          <p:cNvCxnSpPr>
            <a:stCxn id="132" idx="6"/>
            <a:endCxn id="133" idx="2"/>
          </p:cNvCxnSpPr>
          <p:nvPr/>
        </p:nvCxnSpPr>
        <p:spPr>
          <a:xfrm>
            <a:off x="1678765" y="1541195"/>
            <a:ext cx="616500" cy="1800"/>
          </a:xfrm>
          <a:prstGeom prst="straightConnector1">
            <a:avLst/>
          </a:prstGeom>
          <a:noFill/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5" name="Google Shape;135;p11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>
            <a:off x="1167153" y="2534113"/>
            <a:ext cx="1995094" cy="37559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/>
          <p:nvPr/>
        </p:nvSpPr>
        <p:spPr>
          <a:xfrm>
            <a:off x="1664106" y="2482727"/>
            <a:ext cx="94785" cy="7841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2375245" y="2484420"/>
            <a:ext cx="94785" cy="7841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1"/>
          <p:cNvCxnSpPr>
            <a:stCxn id="136" idx="6"/>
            <a:endCxn id="137" idx="2"/>
          </p:cNvCxnSpPr>
          <p:nvPr/>
        </p:nvCxnSpPr>
        <p:spPr>
          <a:xfrm>
            <a:off x="1758891" y="2521934"/>
            <a:ext cx="616500" cy="1800"/>
          </a:xfrm>
          <a:prstGeom prst="straightConnector1">
            <a:avLst/>
          </a:prstGeom>
          <a:noFill/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9" name="Google Shape;139;p11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>
            <a:off x="1142504" y="3583060"/>
            <a:ext cx="1995094" cy="375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1"/>
          <p:cNvSpPr/>
          <p:nvPr/>
        </p:nvSpPr>
        <p:spPr>
          <a:xfrm>
            <a:off x="1639457" y="3540300"/>
            <a:ext cx="94785" cy="78415"/>
          </a:xfrm>
          <a:prstGeom prst="ellipse">
            <a:avLst/>
          </a:prstGeom>
          <a:solidFill>
            <a:srgbClr val="5E575A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2350596" y="3541993"/>
            <a:ext cx="94785" cy="7841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11"/>
          <p:cNvCxnSpPr>
            <a:stCxn id="140" idx="6"/>
            <a:endCxn id="141" idx="2"/>
          </p:cNvCxnSpPr>
          <p:nvPr/>
        </p:nvCxnSpPr>
        <p:spPr>
          <a:xfrm>
            <a:off x="1734242" y="3579507"/>
            <a:ext cx="616500" cy="1800"/>
          </a:xfrm>
          <a:prstGeom prst="straightConnector1">
            <a:avLst/>
          </a:prstGeom>
          <a:noFill/>
          <a:ln cap="flat" cmpd="sng" w="12700">
            <a:solidFill>
              <a:srgbClr val="5E57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11"/>
          <p:cNvSpPr txBox="1"/>
          <p:nvPr/>
        </p:nvSpPr>
        <p:spPr>
          <a:xfrm>
            <a:off x="321456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733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733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914529" y="1944566"/>
            <a:ext cx="3017607" cy="311931"/>
          </a:xfrm>
          <a:prstGeom prst="rect">
            <a:avLst/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All the values between -3 and 1 </a:t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946484" y="2925611"/>
            <a:ext cx="2922822" cy="311931"/>
          </a:xfrm>
          <a:prstGeom prst="rect">
            <a:avLst/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All the values between -3 and 1 </a:t>
            </a: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946484" y="3976839"/>
            <a:ext cx="3017607" cy="451739"/>
          </a:xfrm>
          <a:prstGeom prst="rect">
            <a:avLst/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All the values between -3 and 1, not including one </a:t>
            </a:r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470318" y="381860"/>
            <a:ext cx="829980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rgbClr val="373737"/>
                </a:solidFill>
                <a:latin typeface="Montserrat"/>
                <a:ea typeface="Montserrat"/>
                <a:cs typeface="Montserrat"/>
                <a:sym typeface="Montserrat"/>
              </a:rPr>
              <a:t>Representing Inequalities on a Number Line</a:t>
            </a:r>
            <a:endParaRPr b="1" sz="2200">
              <a:solidFill>
                <a:srgbClr val="3737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1" sz="2200">
              <a:solidFill>
                <a:srgbClr val="3737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4820" y="1308538"/>
            <a:ext cx="2001435" cy="50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4820" y="1977642"/>
            <a:ext cx="2075230" cy="51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 txBox="1"/>
          <p:nvPr/>
        </p:nvSpPr>
        <p:spPr>
          <a:xfrm>
            <a:off x="3245648" y="1656464"/>
            <a:ext cx="8200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3245398" y="2608837"/>
            <a:ext cx="8200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3302216" y="3638285"/>
            <a:ext cx="8200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</a:t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7280050" y="1426514"/>
            <a:ext cx="1104790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1999" l="0" r="0" t="-3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7324634" y="2125962"/>
            <a:ext cx="1104790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5" name="Google Shape;155;p11"/>
          <p:cNvSpPr/>
          <p:nvPr/>
        </p:nvSpPr>
        <p:spPr>
          <a:xfrm rot="10800000">
            <a:off x="7662362" y="3273185"/>
            <a:ext cx="135126" cy="123577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/>
          <p:nvPr/>
        </p:nvSpPr>
        <p:spPr>
          <a:xfrm rot="10800000">
            <a:off x="6509293" y="3273185"/>
            <a:ext cx="135126" cy="123577"/>
          </a:xfrm>
          <a:prstGeom prst="ellipse">
            <a:avLst/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11"/>
          <p:cNvCxnSpPr>
            <a:stCxn id="156" idx="2"/>
            <a:endCxn id="155" idx="6"/>
          </p:cNvCxnSpPr>
          <p:nvPr/>
        </p:nvCxnSpPr>
        <p:spPr>
          <a:xfrm>
            <a:off x="6644419" y="3334974"/>
            <a:ext cx="1017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11"/>
          <p:cNvSpPr/>
          <p:nvPr/>
        </p:nvSpPr>
        <p:spPr>
          <a:xfrm rot="10800000">
            <a:off x="7656483" y="3867057"/>
            <a:ext cx="135126" cy="123577"/>
          </a:xfrm>
          <a:prstGeom prst="ellipse">
            <a:avLst/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 rot="10800000">
            <a:off x="6495322" y="3867057"/>
            <a:ext cx="135126" cy="123577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1"/>
          <p:cNvCxnSpPr/>
          <p:nvPr/>
        </p:nvCxnSpPr>
        <p:spPr>
          <a:xfrm>
            <a:off x="6619833" y="3928846"/>
            <a:ext cx="1017943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