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A33869-F0FD-40CC-BFF5-06362237ABDD}">
  <a:tblStyle styleId="{0CA33869-F0FD-40CC-BFF5-06362237ABD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75bab1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75bab1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ff23ded0e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ff23ded0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f76f80cf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f76f80cf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6a2ebc1cf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86a2ebc1cf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86a2ebc1cf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f76f80cf8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8f76f80cf8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8f76f80cf8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f76f80cf8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f76f80cf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ff23ded0e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ff23ded0e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ff23ded0e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ff23ded0e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917950" y="3935700"/>
            <a:ext cx="16977300" cy="37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what people do [2</a:t>
            </a:r>
            <a:r>
              <a:rPr lang="en-GB">
                <a:solidFill>
                  <a:srgbClr val="4B3241"/>
                </a:solidFill>
              </a:rPr>
              <a:t>/2</a:t>
            </a:r>
            <a:r>
              <a:rPr lang="en-GB">
                <a:solidFill>
                  <a:srgbClr val="4B3241"/>
                </a:solidFill>
              </a:rPr>
              <a:t>]</a:t>
            </a:r>
            <a:endParaRPr>
              <a:solidFill>
                <a:srgbClr val="4B324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lang="en-GB" sz="4900">
                <a:solidFill>
                  <a:schemeClr val="dk2"/>
                </a:solidFill>
              </a:rPr>
              <a:t>Present tense -er &amp; -ir verbs: ‘We’ &amp; ‘they’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611967" y="1409292"/>
            <a:ext cx="109677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992967" y="8050255"/>
            <a:ext cx="7426500" cy="82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Vázquez</a:t>
            </a:r>
            <a:endParaRPr b="1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-189374" y="2242050"/>
            <a:ext cx="44628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10000">
                <a:solidFill>
                  <a:srgbClr val="115076"/>
                </a:solidFill>
              </a:rPr>
              <a:t>[ñ]</a:t>
            </a:r>
            <a:endParaRPr sz="10000"/>
          </a:p>
        </p:txBody>
      </p:sp>
      <p:sp>
        <p:nvSpPr>
          <p:cNvPr descr="rectangle" id="96" name="Google Shape;96;p17"/>
          <p:cNvSpPr/>
          <p:nvPr/>
        </p:nvSpPr>
        <p:spPr>
          <a:xfrm>
            <a:off x="233125" y="4117250"/>
            <a:ext cx="3718500" cy="2663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27175" y="218850"/>
            <a:ext cx="51537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endParaRPr b="1" sz="6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-119875" y="5630425"/>
            <a:ext cx="4462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espa</a:t>
            </a:r>
            <a:r>
              <a:rPr lang="en-GB" sz="7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lang="en-GB" sz="7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ol</a:t>
            </a:r>
            <a:endParaRPr i="0" sz="7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376" y="4414239"/>
            <a:ext cx="2105490" cy="10272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100" name="Google Shape;100;p17"/>
          <p:cNvSpPr/>
          <p:nvPr/>
        </p:nvSpPr>
        <p:spPr>
          <a:xfrm>
            <a:off x="4784300" y="1602650"/>
            <a:ext cx="3718500" cy="2663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184575" y="3146325"/>
            <a:ext cx="31092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7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ona</a:t>
            </a:r>
            <a:endParaRPr i="0" sz="7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no smoking sign"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8650" y="1757875"/>
            <a:ext cx="1808750" cy="16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type="title"/>
          </p:nvPr>
        </p:nvSpPr>
        <p:spPr>
          <a:xfrm>
            <a:off x="4507776" y="71200"/>
            <a:ext cx="44628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7000">
                <a:solidFill>
                  <a:srgbClr val="115076"/>
                </a:solidFill>
              </a:rPr>
              <a:t>[z]</a:t>
            </a:r>
            <a:endParaRPr sz="7000"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8426601" y="-7850"/>
            <a:ext cx="44628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7000">
                <a:solidFill>
                  <a:srgbClr val="115076"/>
                </a:solidFill>
              </a:rPr>
              <a:t>[que]</a:t>
            </a:r>
            <a:endParaRPr sz="7000"/>
          </a:p>
        </p:txBody>
      </p:sp>
      <p:sp>
        <p:nvSpPr>
          <p:cNvPr descr="rectangle" id="105" name="Google Shape;105;p17"/>
          <p:cNvSpPr/>
          <p:nvPr/>
        </p:nvSpPr>
        <p:spPr>
          <a:xfrm>
            <a:off x="8849100" y="1562550"/>
            <a:ext cx="3794700" cy="2844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496100" y="3151925"/>
            <a:ext cx="4462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GB" sz="7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i="0" sz="7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07" name="Google Shape;107;p17"/>
          <p:cNvSpPr/>
          <p:nvPr/>
        </p:nvSpPr>
        <p:spPr>
          <a:xfrm>
            <a:off x="13247875" y="1562550"/>
            <a:ext cx="3718500" cy="2844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3576210" y="3257300"/>
            <a:ext cx="3109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68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qui</a:t>
            </a:r>
            <a:r>
              <a:rPr lang="en-GB" sz="6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ero</a:t>
            </a:r>
            <a:endParaRPr i="0" sz="6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12846201" y="-7850"/>
            <a:ext cx="44628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7000">
                <a:solidFill>
                  <a:srgbClr val="115076"/>
                </a:solidFill>
              </a:rPr>
              <a:t>[qui]</a:t>
            </a:r>
            <a:endParaRPr sz="7000"/>
          </a:p>
        </p:txBody>
      </p:sp>
      <p:pic>
        <p:nvPicPr>
          <p:cNvPr descr="Woman with her hands raised to express doubt. " id="110" name="Google Shape;11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3775" y="1643027"/>
            <a:ext cx="2167075" cy="1766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iter taking the order of two people" id="111" name="Google Shape;11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41662" y="1615825"/>
            <a:ext cx="2592438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type="title"/>
          </p:nvPr>
        </p:nvSpPr>
        <p:spPr>
          <a:xfrm>
            <a:off x="8579001" y="4106950"/>
            <a:ext cx="44628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7000">
                <a:solidFill>
                  <a:srgbClr val="115076"/>
                </a:solidFill>
              </a:rPr>
              <a:t>[go]</a:t>
            </a:r>
            <a:endParaRPr sz="7000"/>
          </a:p>
        </p:txBody>
      </p:sp>
      <p:sp>
        <p:nvSpPr>
          <p:cNvPr descr="rectangle" id="113" name="Google Shape;113;p17"/>
          <p:cNvSpPr/>
          <p:nvPr/>
        </p:nvSpPr>
        <p:spPr>
          <a:xfrm>
            <a:off x="9001500" y="5677350"/>
            <a:ext cx="3718500" cy="2946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114" name="Google Shape;114;p17"/>
          <p:cNvSpPr/>
          <p:nvPr/>
        </p:nvSpPr>
        <p:spPr>
          <a:xfrm>
            <a:off x="13324075" y="5677350"/>
            <a:ext cx="3718500" cy="2844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9228560" y="7373425"/>
            <a:ext cx="3109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68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go</a:t>
            </a:r>
            <a:r>
              <a:rPr lang="en-GB" sz="6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i="0" sz="6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13066301" y="4088288"/>
            <a:ext cx="44628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7000">
                <a:solidFill>
                  <a:srgbClr val="115076"/>
                </a:solidFill>
              </a:rPr>
              <a:t>[gu]</a:t>
            </a:r>
            <a:endParaRPr sz="7000"/>
          </a:p>
        </p:txBody>
      </p:sp>
      <p:grpSp>
        <p:nvGrpSpPr>
          <p:cNvPr descr="woman about to score a goal" id="117" name="Google Shape;117;p17"/>
          <p:cNvGrpSpPr/>
          <p:nvPr/>
        </p:nvGrpSpPr>
        <p:grpSpPr>
          <a:xfrm>
            <a:off x="9904982" y="5924291"/>
            <a:ext cx="1946242" cy="1557943"/>
            <a:chOff x="1083567" y="4298684"/>
            <a:chExt cx="2741959" cy="1796936"/>
          </a:xfrm>
        </p:grpSpPr>
        <p:pic>
          <p:nvPicPr>
            <p:cNvPr descr="woman about to score a goal" id="118" name="Google Shape;118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83567" y="4298684"/>
              <a:ext cx="1407092" cy="179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al" id="119" name="Google Shape;119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62857" y="4839855"/>
              <a:ext cx="1862669" cy="8537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17"/>
          <p:cNvSpPr txBox="1"/>
          <p:nvPr>
            <p:ph type="title"/>
          </p:nvPr>
        </p:nvSpPr>
        <p:spPr>
          <a:xfrm>
            <a:off x="4083200" y="4610875"/>
            <a:ext cx="4462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7000">
                <a:solidFill>
                  <a:srgbClr val="115076"/>
                </a:solidFill>
              </a:rPr>
              <a:t>[ga]</a:t>
            </a:r>
            <a:endParaRPr sz="7000"/>
          </a:p>
        </p:txBody>
      </p:sp>
      <p:sp>
        <p:nvSpPr>
          <p:cNvPr descr="rectangle" id="121" name="Google Shape;121;p17"/>
          <p:cNvSpPr/>
          <p:nvPr/>
        </p:nvSpPr>
        <p:spPr>
          <a:xfrm>
            <a:off x="4658100" y="5753550"/>
            <a:ext cx="3718500" cy="2946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381300" y="7419125"/>
            <a:ext cx="44628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ga</a:t>
            </a:r>
            <a:r>
              <a:rPr lang="en-GB" sz="7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nar</a:t>
            </a:r>
            <a:endParaRPr i="0" sz="7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roup containing raised fist and checkered flag" id="123" name="Google Shape;123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62750" y="5847300"/>
            <a:ext cx="1216832" cy="1766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containing raised fist and checkered flag" id="124" name="Google Shape;124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17772" y="5956620"/>
            <a:ext cx="1654179" cy="1548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 boy with a question asking a man" id="125" name="Google Shape;125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14326525" y="5798500"/>
            <a:ext cx="1946250" cy="19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12765619" y="7448300"/>
            <a:ext cx="4910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59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pre</a:t>
            </a:r>
            <a:r>
              <a:rPr lang="en-GB" sz="5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lang="en-GB" sz="59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nta</a:t>
            </a:r>
            <a:endParaRPr i="0" sz="5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8"/>
          <p:cNvGraphicFramePr/>
          <p:nvPr/>
        </p:nvGraphicFramePr>
        <p:xfrm>
          <a:off x="1408950" y="35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{0CA33869-F0FD-40CC-BFF5-06362237ABDD}</a:tableStyleId>
              </a:tblPr>
              <a:tblGrid>
                <a:gridCol w="881450"/>
                <a:gridCol w="4238000"/>
                <a:gridCol w="5653775"/>
              </a:tblGrid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meaning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 manualidades</a:t>
                      </a:r>
                      <a:endParaRPr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crafts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canal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channel</a:t>
                      </a:r>
                      <a:endParaRPr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receta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recipe</a:t>
                      </a:r>
                      <a:endParaRPr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comedor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dining hall</a:t>
                      </a:r>
                      <a:endParaRPr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apuntes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(school) notes</a:t>
                      </a:r>
                      <a:endParaRPr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privado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private</a:t>
                      </a:r>
                      <a:endParaRPr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 chuches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sweets</a:t>
                      </a:r>
                      <a:endParaRPr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abrir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open, opening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zapatillas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trainers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576096" y="2341429"/>
            <a:ext cx="186024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verb ending changes depending on who the verb refers to.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576096" y="1334775"/>
            <a:ext cx="132273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Remember,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ome Spanish infinitives end in –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576096" y="3368611"/>
            <a:ext cx="165708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with an –er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verb, remove –er and add</a:t>
            </a:r>
            <a:r>
              <a:rPr i="0" lang="en-GB" sz="4200" u="none" cap="none" strike="noStrike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___.</a:t>
            </a:r>
            <a:endParaRPr sz="2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13726713" y="3173709"/>
            <a:ext cx="8985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–o</a:t>
            </a:r>
            <a:endParaRPr sz="27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576096" y="4458641"/>
            <a:ext cx="7602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i="0" lang="en-GB" sz="4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 = </a:t>
            </a:r>
            <a:r>
              <a:rPr b="1"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_________.</a:t>
            </a:r>
            <a:endParaRPr b="1" sz="2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3488327" y="4358275"/>
            <a:ext cx="25350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sell</a:t>
            </a:r>
            <a:endParaRPr sz="27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9057338" y="4418166"/>
            <a:ext cx="7530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respond</a:t>
            </a:r>
            <a:r>
              <a:rPr b="1" i="0" lang="en-GB" sz="4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4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___________.</a:t>
            </a:r>
            <a:endParaRPr sz="2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12271834" y="4307325"/>
            <a:ext cx="4188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respond</a:t>
            </a:r>
            <a:endParaRPr sz="27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76096" y="5666186"/>
            <a:ext cx="165708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</a:t>
            </a:r>
            <a:r>
              <a:rPr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an –er verb, remove –er and add 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–emos</a:t>
            </a:r>
            <a:r>
              <a:rPr i="0" lang="en-GB" sz="4200" u="none" cap="none" strike="noStrike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7076181" y="6658040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aprend</a:t>
            </a:r>
            <a:endParaRPr b="1" i="0" sz="4200" u="none" cap="none" strike="no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3086419" y="6636057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aprend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emos</a:t>
            </a:r>
            <a:endParaRPr b="1" i="0" sz="42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8" name="Google Shape;148;p19"/>
          <p:cNvCxnSpPr/>
          <p:nvPr/>
        </p:nvCxnSpPr>
        <p:spPr>
          <a:xfrm>
            <a:off x="10107364" y="705062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9" name="Google Shape;149;p19"/>
          <p:cNvSpPr txBox="1"/>
          <p:nvPr/>
        </p:nvSpPr>
        <p:spPr>
          <a:xfrm>
            <a:off x="547125" y="6658040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aprend</a:t>
            </a:r>
            <a:r>
              <a:rPr i="0" lang="en-GB" sz="4200" u="none" cap="none" strike="sng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sng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>
            <a:off x="4190748" y="71296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1" name="Google Shape;151;p19"/>
          <p:cNvSpPr txBox="1"/>
          <p:nvPr>
            <p:ph type="title"/>
          </p:nvPr>
        </p:nvSpPr>
        <p:spPr>
          <a:xfrm>
            <a:off x="576100" y="207225"/>
            <a:ext cx="16807800" cy="16290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Using the ‘we’ form of -er verbs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847572" y="7496250"/>
            <a:ext cx="382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comprend</a:t>
            </a:r>
            <a:endParaRPr b="1" i="0" sz="4200" u="none" cap="none" strike="no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3086428" y="7474250"/>
            <a:ext cx="5849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comprend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mos</a:t>
            </a:r>
            <a:endParaRPr b="1" i="0" sz="42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19"/>
          <p:cNvCxnSpPr/>
          <p:nvPr/>
        </p:nvCxnSpPr>
        <p:spPr>
          <a:xfrm>
            <a:off x="10107364" y="788882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5" name="Google Shape;155;p19"/>
          <p:cNvSpPr txBox="1"/>
          <p:nvPr/>
        </p:nvSpPr>
        <p:spPr>
          <a:xfrm>
            <a:off x="0" y="7496250"/>
            <a:ext cx="382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comprend</a:t>
            </a:r>
            <a:r>
              <a:rPr lang="en-GB" sz="4200" strike="sng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200" u="none" cap="none" strike="sng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sng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6" name="Google Shape;156;p19"/>
          <p:cNvCxnSpPr/>
          <p:nvPr/>
        </p:nvCxnSpPr>
        <p:spPr>
          <a:xfrm>
            <a:off x="4190748" y="79678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576096" y="2341429"/>
            <a:ext cx="186024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verb ending changes depending on who the verb refers to.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576096" y="1334775"/>
            <a:ext cx="132273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Remember,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ome Spanish infinitives end in –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76096" y="3368611"/>
            <a:ext cx="165708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with an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verb, remove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add</a:t>
            </a:r>
            <a:r>
              <a:rPr i="0" lang="en-GB" sz="4200" u="none" cap="none" strike="noStrike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___.</a:t>
            </a:r>
            <a:endParaRPr sz="2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13726713" y="3173709"/>
            <a:ext cx="8985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–o</a:t>
            </a:r>
            <a:endParaRPr sz="27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576096" y="4458641"/>
            <a:ext cx="7602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abr</a:t>
            </a:r>
            <a:r>
              <a:rPr b="1" i="0" lang="en-GB" sz="4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 = </a:t>
            </a:r>
            <a:r>
              <a:rPr b="1"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_________.</a:t>
            </a:r>
            <a:endParaRPr b="1" sz="2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2954927" y="4358275"/>
            <a:ext cx="25350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open</a:t>
            </a:r>
            <a:endParaRPr sz="27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9057338" y="4418166"/>
            <a:ext cx="7530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sub</a:t>
            </a:r>
            <a:r>
              <a:rPr b="1" i="0" lang="en-GB" sz="4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4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___________.</a:t>
            </a:r>
            <a:endParaRPr sz="2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1357434" y="4307325"/>
            <a:ext cx="4188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upload</a:t>
            </a:r>
            <a:endParaRPr sz="27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576096" y="5666186"/>
            <a:ext cx="165708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</a:t>
            </a:r>
            <a:r>
              <a:rPr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i="0" lang="en-GB" sz="4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an –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 verb, remove –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–imos</a:t>
            </a:r>
            <a:r>
              <a:rPr i="0" lang="en-GB" sz="4200" u="none" cap="none" strike="noStrike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7076181" y="6658040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recib</a:t>
            </a:r>
            <a:endParaRPr b="1" i="0" sz="4200" u="none" cap="none" strike="no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13086419" y="6636057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recib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mos</a:t>
            </a:r>
            <a:endParaRPr b="1" i="0" sz="42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3" name="Google Shape;173;p20"/>
          <p:cNvCxnSpPr/>
          <p:nvPr/>
        </p:nvCxnSpPr>
        <p:spPr>
          <a:xfrm>
            <a:off x="10107364" y="705062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20"/>
          <p:cNvSpPr txBox="1"/>
          <p:nvPr/>
        </p:nvSpPr>
        <p:spPr>
          <a:xfrm>
            <a:off x="547125" y="6658040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recib</a:t>
            </a:r>
            <a:r>
              <a:rPr lang="en-GB" sz="4200" strike="sng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4200" u="none" cap="none" strike="sng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sng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5" name="Google Shape;175;p20"/>
          <p:cNvCxnSpPr/>
          <p:nvPr/>
        </p:nvCxnSpPr>
        <p:spPr>
          <a:xfrm>
            <a:off x="4190748" y="71296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6" name="Google Shape;176;p20"/>
          <p:cNvSpPr txBox="1"/>
          <p:nvPr>
            <p:ph type="title"/>
          </p:nvPr>
        </p:nvSpPr>
        <p:spPr>
          <a:xfrm>
            <a:off x="576100" y="207225"/>
            <a:ext cx="16807800" cy="9432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Using the ‘we’ form of -ir verbs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7076172" y="7496250"/>
            <a:ext cx="382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compart</a:t>
            </a:r>
            <a:endParaRPr b="1" i="0" sz="4200" u="none" cap="none" strike="no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13086428" y="7474250"/>
            <a:ext cx="5849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compart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mos</a:t>
            </a:r>
            <a:endParaRPr b="1" i="0" sz="42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9" name="Google Shape;179;p20"/>
          <p:cNvCxnSpPr/>
          <p:nvPr/>
        </p:nvCxnSpPr>
        <p:spPr>
          <a:xfrm>
            <a:off x="10107364" y="788882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0" name="Google Shape;180;p20"/>
          <p:cNvSpPr txBox="1"/>
          <p:nvPr/>
        </p:nvSpPr>
        <p:spPr>
          <a:xfrm>
            <a:off x="533400" y="7496250"/>
            <a:ext cx="382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compart</a:t>
            </a:r>
            <a:r>
              <a:rPr lang="en-GB" sz="4200" strike="sng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4200" u="none" cap="none" strike="sng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sngStrike">
              <a:solidFill>
                <a:srgbClr val="ED7D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1" name="Google Shape;181;p20"/>
          <p:cNvCxnSpPr/>
          <p:nvPr/>
        </p:nvCxnSpPr>
        <p:spPr>
          <a:xfrm>
            <a:off x="4190748" y="79678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4294967295" type="subTitle"/>
          </p:nvPr>
        </p:nvSpPr>
        <p:spPr>
          <a:xfrm>
            <a:off x="9445700" y="2129300"/>
            <a:ext cx="3280200" cy="906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34343"/>
                </a:solidFill>
              </a:rPr>
              <a:t> we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1"/>
          <p:cNvSpPr txBox="1"/>
          <p:nvPr>
            <p:ph idx="4294967295" type="body"/>
          </p:nvPr>
        </p:nvSpPr>
        <p:spPr>
          <a:xfrm>
            <a:off x="9468000" y="3375800"/>
            <a:ext cx="3280200" cy="734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34343"/>
                </a:solidFill>
              </a:rPr>
              <a:t>-emos</a:t>
            </a:r>
            <a:endParaRPr b="1" sz="3500">
              <a:solidFill>
                <a:srgbClr val="434343"/>
              </a:solidFill>
            </a:endParaRPr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8177163" y="4456513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</a:rPr>
              <a:t>Le</a:t>
            </a:r>
            <a:r>
              <a:rPr b="1" lang="en-GB" sz="3500">
                <a:solidFill>
                  <a:schemeClr val="accent5"/>
                </a:solidFill>
              </a:rPr>
              <a:t>emos</a:t>
            </a:r>
            <a:r>
              <a:rPr lang="en-GB" sz="3500">
                <a:solidFill>
                  <a:srgbClr val="002060"/>
                </a:solidFill>
              </a:rPr>
              <a:t> revistas.</a:t>
            </a:r>
            <a:endParaRPr b="1" sz="3500"/>
          </a:p>
        </p:txBody>
      </p:sp>
      <p:sp>
        <p:nvSpPr>
          <p:cNvPr id="189" name="Google Shape;189;p21"/>
          <p:cNvSpPr txBox="1"/>
          <p:nvPr/>
        </p:nvSpPr>
        <p:spPr>
          <a:xfrm>
            <a:off x="12844725" y="4460775"/>
            <a:ext cx="59040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Viv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imos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en una ciudad.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8024775" y="4962013"/>
            <a:ext cx="5318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We read magazines.</a:t>
            </a:r>
            <a:endParaRPr i="1"/>
          </a:p>
        </p:txBody>
      </p:sp>
      <p:sp>
        <p:nvSpPr>
          <p:cNvPr id="191" name="Google Shape;191;p21"/>
          <p:cNvSpPr txBox="1"/>
          <p:nvPr/>
        </p:nvSpPr>
        <p:spPr>
          <a:xfrm>
            <a:off x="12985275" y="4963275"/>
            <a:ext cx="5318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We live in a city.</a:t>
            </a:r>
            <a:endParaRPr i="1"/>
          </a:p>
        </p:txBody>
      </p:sp>
      <p:sp>
        <p:nvSpPr>
          <p:cNvPr id="192" name="Google Shape;192;p21"/>
          <p:cNvSpPr txBox="1"/>
          <p:nvPr>
            <p:ph type="title"/>
          </p:nvPr>
        </p:nvSpPr>
        <p:spPr>
          <a:xfrm>
            <a:off x="416100" y="3541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Present tense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-er, -ir verbs: 1</a:t>
            </a:r>
            <a:r>
              <a:rPr baseline="30000" lang="en-GB">
                <a:solidFill>
                  <a:srgbClr val="434343"/>
                </a:solidFill>
              </a:rPr>
              <a:t>st</a:t>
            </a:r>
            <a:r>
              <a:rPr lang="en-GB">
                <a:solidFill>
                  <a:srgbClr val="434343"/>
                </a:solidFill>
              </a:rPr>
              <a:t> person singular &amp; plural (I / we)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1126017" y="6893926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beb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6273433" y="69269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beb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5" name="Google Shape;195;p21"/>
          <p:cNvCxnSpPr/>
          <p:nvPr/>
        </p:nvCxnSpPr>
        <p:spPr>
          <a:xfrm>
            <a:off x="3784030" y="72647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6" name="Google Shape;196;p21"/>
          <p:cNvSpPr txBox="1"/>
          <p:nvPr/>
        </p:nvSpPr>
        <p:spPr>
          <a:xfrm>
            <a:off x="1126017" y="765600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escrib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6349633" y="768900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escrib</a:t>
            </a:r>
            <a:r>
              <a:rPr b="1" i="0" lang="en-GB" sz="3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8" name="Google Shape;198;p21"/>
          <p:cNvCxnSpPr/>
          <p:nvPr/>
        </p:nvCxnSpPr>
        <p:spPr>
          <a:xfrm>
            <a:off x="3860230" y="80267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9" name="Google Shape;199;p21"/>
          <p:cNvSpPr txBox="1"/>
          <p:nvPr/>
        </p:nvSpPr>
        <p:spPr>
          <a:xfrm>
            <a:off x="11142208" y="711708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beb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emos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0" name="Google Shape;200;p21"/>
          <p:cNvCxnSpPr/>
          <p:nvPr/>
        </p:nvCxnSpPr>
        <p:spPr>
          <a:xfrm>
            <a:off x="8652805" y="745487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1" name="Google Shape;201;p21"/>
          <p:cNvSpPr txBox="1"/>
          <p:nvPr/>
        </p:nvSpPr>
        <p:spPr>
          <a:xfrm>
            <a:off x="11218408" y="787915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escrib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imos</a:t>
            </a:r>
            <a:endParaRPr b="1" i="0" sz="3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2" name="Google Shape;202;p21"/>
          <p:cNvCxnSpPr/>
          <p:nvPr/>
        </p:nvCxnSpPr>
        <p:spPr>
          <a:xfrm>
            <a:off x="8729005" y="821694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3" name="Google Shape;203;p21"/>
          <p:cNvSpPr txBox="1"/>
          <p:nvPr/>
        </p:nvSpPr>
        <p:spPr>
          <a:xfrm>
            <a:off x="461525" y="390102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revistas.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1254425" y="2255438"/>
            <a:ext cx="32802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1528325" y="4406540"/>
            <a:ext cx="6548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 read magazines.</a:t>
            </a:r>
            <a:endParaRPr i="1"/>
          </a:p>
        </p:txBody>
      </p:sp>
      <p:sp>
        <p:nvSpPr>
          <p:cNvPr id="206" name="Google Shape;206;p21"/>
          <p:cNvSpPr txBox="1"/>
          <p:nvPr/>
        </p:nvSpPr>
        <p:spPr>
          <a:xfrm>
            <a:off x="1318325" y="3236013"/>
            <a:ext cx="3000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461525" y="528317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Viv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en una ciudad.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1638725" y="5753965"/>
            <a:ext cx="6548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 live in a city.</a:t>
            </a:r>
            <a:endParaRPr i="1"/>
          </a:p>
        </p:txBody>
      </p:sp>
      <p:cxnSp>
        <p:nvCxnSpPr>
          <p:cNvPr id="209" name="Google Shape;209;p21"/>
          <p:cNvCxnSpPr/>
          <p:nvPr/>
        </p:nvCxnSpPr>
        <p:spPr>
          <a:xfrm>
            <a:off x="6978613" y="2327400"/>
            <a:ext cx="23100" cy="40266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10" name="Google Shape;210;p21"/>
          <p:cNvSpPr txBox="1"/>
          <p:nvPr>
            <p:ph idx="4294967295" type="body"/>
          </p:nvPr>
        </p:nvSpPr>
        <p:spPr>
          <a:xfrm>
            <a:off x="13133700" y="3375800"/>
            <a:ext cx="3280200" cy="734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34343"/>
                </a:solidFill>
              </a:rPr>
              <a:t>-imos</a:t>
            </a:r>
            <a:endParaRPr b="1" sz="35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idx="4294967295" type="subTitle"/>
          </p:nvPr>
        </p:nvSpPr>
        <p:spPr>
          <a:xfrm>
            <a:off x="11731700" y="3500900"/>
            <a:ext cx="3280200" cy="906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34343"/>
                </a:solidFill>
              </a:rPr>
              <a:t> They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2"/>
          <p:cNvSpPr txBox="1"/>
          <p:nvPr>
            <p:ph idx="1" type="body"/>
          </p:nvPr>
        </p:nvSpPr>
        <p:spPr>
          <a:xfrm>
            <a:off x="9777363" y="4608913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>
                <a:solidFill>
                  <a:srgbClr val="002060"/>
                </a:solidFill>
              </a:rPr>
              <a:t>Le</a:t>
            </a:r>
            <a:r>
              <a:rPr b="1" lang="en-GB" sz="4100">
                <a:solidFill>
                  <a:schemeClr val="accent5"/>
                </a:solidFill>
              </a:rPr>
              <a:t>en</a:t>
            </a:r>
            <a:r>
              <a:rPr lang="en-GB" sz="4100">
                <a:solidFill>
                  <a:srgbClr val="002060"/>
                </a:solidFill>
              </a:rPr>
              <a:t> revistas.</a:t>
            </a:r>
            <a:endParaRPr b="1" sz="4100"/>
          </a:p>
        </p:txBody>
      </p:sp>
      <p:sp>
        <p:nvSpPr>
          <p:cNvPr id="217" name="Google Shape;217;p22"/>
          <p:cNvSpPr txBox="1"/>
          <p:nvPr/>
        </p:nvSpPr>
        <p:spPr>
          <a:xfrm>
            <a:off x="9644325" y="5908575"/>
            <a:ext cx="81363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Abr</a:t>
            </a:r>
            <a:r>
              <a:rPr b="1"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tarjetas de felicitación.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11301375" y="5114425"/>
            <a:ext cx="7370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i="1"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read magazines.</a:t>
            </a:r>
            <a:endParaRPr i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11308875" y="6639675"/>
            <a:ext cx="6659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They open greeting cards.</a:t>
            </a:r>
            <a:endParaRPr i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2"/>
          <p:cNvSpPr txBox="1"/>
          <p:nvPr>
            <p:ph type="title"/>
          </p:nvPr>
        </p:nvSpPr>
        <p:spPr>
          <a:xfrm>
            <a:off x="416100" y="3541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Present tense: -er &amp; -ir verbs: 3rd person plural (‘they’)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1147325" y="473922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b="1" lang="en-GB" sz="41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revistas.</a:t>
            </a:r>
            <a:endParaRPr b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2626025" y="3550838"/>
            <a:ext cx="32802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S/he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2214125" y="5244740"/>
            <a:ext cx="6548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S/he</a:t>
            </a:r>
            <a:r>
              <a:rPr i="1"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reads magazines.</a:t>
            </a:r>
            <a:endParaRPr i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1147325" y="634997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Abr</a:t>
            </a:r>
            <a:r>
              <a:rPr b="1" lang="en-GB" sz="41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tarjetas de felicitación.</a:t>
            </a:r>
            <a:endParaRPr b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2324525" y="7049365"/>
            <a:ext cx="6548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S/he opens greeting cards.</a:t>
            </a:r>
            <a:endParaRPr i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6" name="Google Shape;226;p22"/>
          <p:cNvCxnSpPr/>
          <p:nvPr/>
        </p:nvCxnSpPr>
        <p:spPr>
          <a:xfrm>
            <a:off x="9112213" y="4080000"/>
            <a:ext cx="23100" cy="4026600"/>
          </a:xfrm>
          <a:prstGeom prst="straightConnector1">
            <a:avLst/>
          </a:prstGeom>
          <a:noFill/>
          <a:ln cap="flat" cmpd="sng" w="114300">
            <a:solidFill>
              <a:srgbClr val="43434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27" name="Google Shape;227;p22"/>
          <p:cNvSpPr txBox="1"/>
          <p:nvPr/>
        </p:nvSpPr>
        <p:spPr>
          <a:xfrm>
            <a:off x="326825" y="1365875"/>
            <a:ext cx="179646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S/he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with an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–er &amp; -ir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verb, remove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–er/-ir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add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___.</a:t>
            </a:r>
            <a:endParaRPr sz="2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326825" y="2432675"/>
            <a:ext cx="179646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ey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with an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–er &amp; -ir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verb, remove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–er/-ir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add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___.</a:t>
            </a:r>
            <a:endParaRPr sz="2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16527650" y="1300100"/>
            <a:ext cx="1763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16527650" y="2366900"/>
            <a:ext cx="1763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-en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12865475" y="7449975"/>
            <a:ext cx="5041500" cy="1281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b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Elegir	     </a:t>
            </a:r>
            <a:r>
              <a:rPr b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 b="1" sz="3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b="1" lang="en-GB" sz="37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gen 		 </a:t>
            </a:r>
            <a:r>
              <a:rPr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v</a:t>
            </a:r>
            <a:r>
              <a:rPr b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3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/>
        </p:nvSpPr>
        <p:spPr>
          <a:xfrm>
            <a:off x="383150" y="1426400"/>
            <a:ext cx="12225000" cy="14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refer to ‘we’ with an action you do now with -er verbs,</a:t>
            </a:r>
            <a:r>
              <a:rPr b="1"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add _________  to the stem.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7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AutoNum type="arabicPeriod"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379550" y="2934450"/>
            <a:ext cx="12225000" cy="14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refer to ‘we’ with an action you do now with -ir verbs,</a:t>
            </a:r>
            <a:r>
              <a:rPr b="1"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add _________  to the stem.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7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AutoNum type="arabicPeriod"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375950" y="4442000"/>
            <a:ext cx="12225000" cy="15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refer to ‘they’ with an action you do now, -er and -ir verbs have the same ending: __________.</a:t>
            </a:r>
            <a:endParaRPr b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379550" y="6103100"/>
            <a:ext cx="12225000" cy="117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Mi hermano y yo ______________  cosas por internet.</a:t>
            </a:r>
            <a:endParaRPr b="1"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13320750" y="1426400"/>
            <a:ext cx="3910200" cy="11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en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13320750" y="4289600"/>
            <a:ext cx="3910200" cy="14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imos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13285650" y="6086900"/>
            <a:ext cx="3910200" cy="11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vendemos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3700" y="2589100"/>
            <a:ext cx="904300" cy="9270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17508203" y="4696937"/>
            <a:ext cx="258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17508203" y="5367666"/>
            <a:ext cx="258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17533900" y="6005203"/>
            <a:ext cx="258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17508203" y="3325281"/>
            <a:ext cx="4134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17482506" y="3979414"/>
            <a:ext cx="258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3"/>
          <p:cNvSpPr txBox="1"/>
          <p:nvPr>
            <p:ph type="title"/>
          </p:nvPr>
        </p:nvSpPr>
        <p:spPr>
          <a:xfrm>
            <a:off x="765200" y="445350"/>
            <a:ext cx="154128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3"/>
                </a:solidFill>
              </a:rPr>
              <a:t>Empareja los números con las letras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379550" y="7350350"/>
            <a:ext cx="12225000" cy="15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b="1"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 madre y mi hermana </a:t>
            </a:r>
            <a:r>
              <a:rPr b="1"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_______  visitas a menudo.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13285650" y="7578950"/>
            <a:ext cx="3910200" cy="11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e) emos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13334378" y="2924800"/>
            <a:ext cx="3910200" cy="11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reciben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11649700" y="630425"/>
            <a:ext cx="36036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/>
          </a:p>
        </p:txBody>
      </p:sp>
      <p:sp>
        <p:nvSpPr>
          <p:cNvPr id="254" name="Google Shape;254;p23"/>
          <p:cNvSpPr txBox="1"/>
          <p:nvPr/>
        </p:nvSpPr>
        <p:spPr>
          <a:xfrm>
            <a:off x="4327325" y="1893850"/>
            <a:ext cx="28593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-emos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9748851" y="5007125"/>
            <a:ext cx="28593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-en</a:t>
            </a:r>
            <a:endParaRPr sz="3800">
              <a:solidFill>
                <a:srgbClr val="434343"/>
              </a:solidFill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4041800" y="3459050"/>
            <a:ext cx="47118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-imos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5559600" y="5776600"/>
            <a:ext cx="36036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vendemos</a:t>
            </a:r>
            <a:endParaRPr sz="3400">
              <a:solidFill>
                <a:srgbClr val="434343"/>
              </a:solidFill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7734475" y="7264475"/>
            <a:ext cx="25794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reciben</a:t>
            </a:r>
            <a:endParaRPr sz="34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