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" name="Google Shape;4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5.png"/><Relationship Id="rId8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589950" y="2164950"/>
            <a:ext cx="48987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rgbClr val="473340"/>
                </a:solidFill>
              </a:rPr>
              <a:t>Solving equations with brackets</a:t>
            </a:r>
            <a:endParaRPr>
              <a:solidFill>
                <a:srgbClr val="473340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387525" y="328950"/>
            <a:ext cx="3951000" cy="18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73340"/>
                </a:solidFill>
              </a:rPr>
              <a:t>Maths</a:t>
            </a:r>
            <a:endParaRPr>
              <a:solidFill>
                <a:srgbClr val="47334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473340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73340"/>
                </a:solidFill>
              </a:rPr>
              <a:t>Miss Parnham</a:t>
            </a:r>
            <a:endParaRPr>
              <a:solidFill>
                <a:srgbClr val="473340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idx="1" type="body"/>
          </p:nvPr>
        </p:nvSpPr>
        <p:spPr>
          <a:xfrm>
            <a:off x="458974" y="924806"/>
            <a:ext cx="3993957" cy="421869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42484" l="-3815" r="-1372" t="-576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343"/>
                </a:solidFill>
              </a:rPr>
              <a:t>Solving equations with brackets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40" name="Google Shape;40;p7"/>
          <p:cNvSpPr txBox="1"/>
          <p:nvPr/>
        </p:nvSpPr>
        <p:spPr>
          <a:xfrm>
            <a:off x="4832194" y="924806"/>
            <a:ext cx="3993957" cy="421869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205" r="-3203" t="-57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1" name="Google Shape;41;p7"/>
          <p:cNvSpPr txBox="1"/>
          <p:nvPr/>
        </p:nvSpPr>
        <p:spPr>
          <a:xfrm>
            <a:off x="4976538" y="3267674"/>
            <a:ext cx="1562031" cy="107721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2" name="Google Shape;42;p7"/>
          <p:cNvSpPr txBox="1"/>
          <p:nvPr/>
        </p:nvSpPr>
        <p:spPr>
          <a:xfrm>
            <a:off x="6829172" y="3245672"/>
            <a:ext cx="1571547" cy="83099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43" name="Google Shape;43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8971" y="3456504"/>
            <a:ext cx="953106" cy="1346646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343"/>
                </a:solidFill>
              </a:rPr>
              <a:t>Solving equations with brackets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458974" y="924806"/>
            <a:ext cx="3893569" cy="421869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29" r="-625" t="-577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  <p:sp>
        <p:nvSpPr>
          <p:cNvPr id="52" name="Google Shape;52;p8"/>
          <p:cNvSpPr txBox="1"/>
          <p:nvPr/>
        </p:nvSpPr>
        <p:spPr>
          <a:xfrm>
            <a:off x="4830450" y="944380"/>
            <a:ext cx="3854576" cy="4199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7. Jack has saved £x.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 has saved £2.20 less than Jack.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Rosie has saved £8.00 which is 5 times as much as Mo.</a:t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Form and solve an equation to find how much Jack has saved.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8. Form and solve an equation for y.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" name="Google Shape;53;p8"/>
          <p:cNvSpPr txBox="1"/>
          <p:nvPr/>
        </p:nvSpPr>
        <p:spPr>
          <a:xfrm>
            <a:off x="764922" y="3724171"/>
            <a:ext cx="33709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endParaRPr/>
          </a:p>
        </p:txBody>
      </p:sp>
      <p:cxnSp>
        <p:nvCxnSpPr>
          <p:cNvPr id="54" name="Google Shape;54;p8"/>
          <p:cNvCxnSpPr/>
          <p:nvPr/>
        </p:nvCxnSpPr>
        <p:spPr>
          <a:xfrm flipH="1" rot="10800000">
            <a:off x="1141367" y="3917699"/>
            <a:ext cx="1942471" cy="5045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5" name="Google Shape;55;p8"/>
          <p:cNvSpPr/>
          <p:nvPr/>
        </p:nvSpPr>
        <p:spPr>
          <a:xfrm rot="-5400000">
            <a:off x="1464362" y="3587405"/>
            <a:ext cx="383329" cy="670676"/>
          </a:xfrm>
          <a:prstGeom prst="flowChartOffpageConnector">
            <a:avLst/>
          </a:prstGeom>
          <a:solidFill>
            <a:srgbClr val="FDD6A5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8"/>
          <p:cNvSpPr txBox="1"/>
          <p:nvPr/>
        </p:nvSpPr>
        <p:spPr>
          <a:xfrm>
            <a:off x="1320676" y="3731073"/>
            <a:ext cx="536541" cy="383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+3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8"/>
          <p:cNvSpPr/>
          <p:nvPr/>
        </p:nvSpPr>
        <p:spPr>
          <a:xfrm rot="-5400000">
            <a:off x="2271070" y="3580497"/>
            <a:ext cx="383326" cy="670675"/>
          </a:xfrm>
          <a:prstGeom prst="flowChartOffpageConnector">
            <a:avLst/>
          </a:prstGeom>
          <a:solidFill>
            <a:srgbClr val="FDD6A5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8"/>
          <p:cNvSpPr txBox="1"/>
          <p:nvPr/>
        </p:nvSpPr>
        <p:spPr>
          <a:xfrm>
            <a:off x="2127376" y="3724150"/>
            <a:ext cx="536540" cy="383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× 4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" name="Google Shape;59;p8"/>
          <p:cNvSpPr txBox="1"/>
          <p:nvPr/>
        </p:nvSpPr>
        <p:spPr>
          <a:xfrm>
            <a:off x="3005970" y="3746557"/>
            <a:ext cx="43137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endParaRPr/>
          </a:p>
        </p:txBody>
      </p:sp>
      <p:grpSp>
        <p:nvGrpSpPr>
          <p:cNvPr id="60" name="Google Shape;60;p8"/>
          <p:cNvGrpSpPr/>
          <p:nvPr/>
        </p:nvGrpSpPr>
        <p:grpSpPr>
          <a:xfrm>
            <a:off x="4673101" y="3313306"/>
            <a:ext cx="3852549" cy="1160283"/>
            <a:chOff x="11541022" y="7541297"/>
            <a:chExt cx="3852549" cy="1160283"/>
          </a:xfrm>
        </p:grpSpPr>
        <p:cxnSp>
          <p:nvCxnSpPr>
            <p:cNvPr id="61" name="Google Shape;61;p8"/>
            <p:cNvCxnSpPr/>
            <p:nvPr/>
          </p:nvCxnSpPr>
          <p:spPr>
            <a:xfrm>
              <a:off x="12629152" y="8363026"/>
              <a:ext cx="2764418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62" name="Google Shape;62;p8"/>
            <p:cNvCxnSpPr/>
            <p:nvPr/>
          </p:nvCxnSpPr>
          <p:spPr>
            <a:xfrm>
              <a:off x="12571516" y="7541297"/>
              <a:ext cx="0" cy="726663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63" name="Google Shape;63;p8"/>
            <p:cNvSpPr txBox="1"/>
            <p:nvPr/>
          </p:nvSpPr>
          <p:spPr>
            <a:xfrm>
              <a:off x="11541022" y="7769203"/>
              <a:ext cx="2194544" cy="33855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23633" l="-1666" r="0" t="-5453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64" name="Google Shape;64;p8"/>
            <p:cNvSpPr txBox="1"/>
            <p:nvPr/>
          </p:nvSpPr>
          <p:spPr>
            <a:xfrm>
              <a:off x="13656213" y="8363026"/>
              <a:ext cx="17373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6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9 m</a:t>
              </a:r>
              <a:endParaRPr/>
            </a:p>
          </p:txBody>
        </p:sp>
        <p:sp>
          <p:nvSpPr>
            <p:cNvPr id="65" name="Google Shape;65;p8"/>
            <p:cNvSpPr/>
            <p:nvPr/>
          </p:nvSpPr>
          <p:spPr>
            <a:xfrm>
              <a:off x="12629152" y="7541297"/>
              <a:ext cx="2764418" cy="726663"/>
            </a:xfrm>
            <a:prstGeom prst="rtTriangle">
              <a:avLst/>
            </a:prstGeom>
            <a:solidFill>
              <a:srgbClr val="C8C4E8"/>
            </a:solidFill>
            <a:ln cap="flat" cmpd="sng" w="12700">
              <a:solidFill>
                <a:srgbClr val="4B3FA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43200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GB" sz="16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14.4 m</a:t>
              </a:r>
              <a:r>
                <a:rPr baseline="30000" i="0" lang="en-GB" sz="16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1" name="Google Shape;71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2" name="Google Shape;72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/>
          <p:nvPr>
            <p:ph idx="1" type="body"/>
          </p:nvPr>
        </p:nvSpPr>
        <p:spPr>
          <a:xfrm>
            <a:off x="458974" y="924806"/>
            <a:ext cx="3993957" cy="421869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42484" l="-3815" r="-1372" t="-576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78" name="Google Shape;78;p10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343"/>
                </a:solidFill>
              </a:rPr>
              <a:t>Solving equations with brackets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79" name="Google Shape;79;p10"/>
          <p:cNvSpPr txBox="1"/>
          <p:nvPr/>
        </p:nvSpPr>
        <p:spPr>
          <a:xfrm>
            <a:off x="4832194" y="924806"/>
            <a:ext cx="3993957" cy="421869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205" r="-3203" t="-57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0" name="Google Shape;80;p10"/>
          <p:cNvSpPr txBox="1"/>
          <p:nvPr/>
        </p:nvSpPr>
        <p:spPr>
          <a:xfrm>
            <a:off x="4976538" y="3267674"/>
            <a:ext cx="1562031" cy="107721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1" name="Google Shape;81;p10"/>
          <p:cNvSpPr txBox="1"/>
          <p:nvPr/>
        </p:nvSpPr>
        <p:spPr>
          <a:xfrm>
            <a:off x="6829172" y="3245672"/>
            <a:ext cx="1571547" cy="83099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82" name="Google Shape;82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8971" y="3456504"/>
            <a:ext cx="953106" cy="134664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  <p:sp>
        <p:nvSpPr>
          <p:cNvPr id="84" name="Google Shape;84;p10"/>
          <p:cNvSpPr txBox="1"/>
          <p:nvPr/>
        </p:nvSpPr>
        <p:spPr>
          <a:xfrm>
            <a:off x="1478301" y="1592427"/>
            <a:ext cx="10023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p = 9</a:t>
            </a:r>
            <a:endParaRPr/>
          </a:p>
        </p:txBody>
      </p:sp>
      <p:sp>
        <p:nvSpPr>
          <p:cNvPr id="85" name="Google Shape;85;p10"/>
          <p:cNvSpPr txBox="1"/>
          <p:nvPr/>
        </p:nvSpPr>
        <p:spPr>
          <a:xfrm>
            <a:off x="3063255" y="1592427"/>
            <a:ext cx="10023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q = 13</a:t>
            </a:r>
            <a:endParaRPr/>
          </a:p>
        </p:txBody>
      </p:sp>
      <p:sp>
        <p:nvSpPr>
          <p:cNvPr id="86" name="Google Shape;86;p10"/>
          <p:cNvSpPr txBox="1"/>
          <p:nvPr/>
        </p:nvSpPr>
        <p:spPr>
          <a:xfrm>
            <a:off x="1545016" y="2171086"/>
            <a:ext cx="10023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r = 8</a:t>
            </a:r>
            <a:endParaRPr/>
          </a:p>
        </p:txBody>
      </p:sp>
      <p:sp>
        <p:nvSpPr>
          <p:cNvPr id="87" name="Google Shape;87;p10"/>
          <p:cNvSpPr txBox="1"/>
          <p:nvPr/>
        </p:nvSpPr>
        <p:spPr>
          <a:xfrm>
            <a:off x="3292239" y="2221604"/>
            <a:ext cx="10023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 = 2</a:t>
            </a:r>
            <a:endParaRPr/>
          </a:p>
        </p:txBody>
      </p:sp>
      <p:sp>
        <p:nvSpPr>
          <p:cNvPr id="88" name="Google Shape;88;p10"/>
          <p:cNvSpPr txBox="1"/>
          <p:nvPr/>
        </p:nvSpPr>
        <p:spPr>
          <a:xfrm>
            <a:off x="1561906" y="3852417"/>
            <a:ext cx="2844856" cy="49250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4937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9" name="Google Shape;89;p10"/>
          <p:cNvSpPr txBox="1"/>
          <p:nvPr/>
        </p:nvSpPr>
        <p:spPr>
          <a:xfrm>
            <a:off x="6142727" y="1496669"/>
            <a:ext cx="10023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e = -7</a:t>
            </a:r>
            <a:endParaRPr/>
          </a:p>
        </p:txBody>
      </p:sp>
      <p:sp>
        <p:nvSpPr>
          <p:cNvPr id="90" name="Google Shape;90;p10"/>
          <p:cNvSpPr txBox="1"/>
          <p:nvPr/>
        </p:nvSpPr>
        <p:spPr>
          <a:xfrm>
            <a:off x="8183853" y="1447027"/>
            <a:ext cx="10023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f = -9</a:t>
            </a:r>
            <a:endParaRPr/>
          </a:p>
        </p:txBody>
      </p:sp>
      <p:sp>
        <p:nvSpPr>
          <p:cNvPr id="91" name="Google Shape;91;p10"/>
          <p:cNvSpPr txBox="1"/>
          <p:nvPr/>
        </p:nvSpPr>
        <p:spPr>
          <a:xfrm>
            <a:off x="6142728" y="1875074"/>
            <a:ext cx="10023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g = -</a:t>
            </a:r>
            <a:r>
              <a:rPr lang="en-GB" sz="16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92" name="Google Shape;92;p10"/>
          <p:cNvSpPr txBox="1"/>
          <p:nvPr/>
        </p:nvSpPr>
        <p:spPr>
          <a:xfrm>
            <a:off x="8163176" y="1883050"/>
            <a:ext cx="10023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h = -21</a:t>
            </a:r>
            <a:endParaRPr/>
          </a:p>
        </p:txBody>
      </p:sp>
      <p:sp>
        <p:nvSpPr>
          <p:cNvPr id="93" name="Google Shape;93;p10"/>
          <p:cNvSpPr txBox="1"/>
          <p:nvPr/>
        </p:nvSpPr>
        <p:spPr>
          <a:xfrm>
            <a:off x="6474601" y="4084258"/>
            <a:ext cx="266684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0" baseline="3000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nd</a:t>
            </a: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method, fewer steps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343"/>
                </a:solidFill>
              </a:rPr>
              <a:t>Solving equations with brackets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99" name="Google Shape;99;p11"/>
          <p:cNvSpPr txBox="1"/>
          <p:nvPr>
            <p:ph idx="1" type="body"/>
          </p:nvPr>
        </p:nvSpPr>
        <p:spPr>
          <a:xfrm>
            <a:off x="458974" y="924806"/>
            <a:ext cx="3893569" cy="421869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29" r="-625" t="-577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100" name="Google Shape;100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  <p:sp>
        <p:nvSpPr>
          <p:cNvPr id="101" name="Google Shape;101;p11"/>
          <p:cNvSpPr txBox="1"/>
          <p:nvPr/>
        </p:nvSpPr>
        <p:spPr>
          <a:xfrm>
            <a:off x="4830450" y="944380"/>
            <a:ext cx="3854576" cy="4199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7. Jack has saved £x.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 has saved £2.20 less than Jack.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Rosie has saved £8.00 which is 5 times as much as Mo.</a:t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Form and solve an equation to find how much Jack has saved.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8. Form and solve an equation for y.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1"/>
          <p:cNvSpPr txBox="1"/>
          <p:nvPr/>
        </p:nvSpPr>
        <p:spPr>
          <a:xfrm>
            <a:off x="764922" y="3724171"/>
            <a:ext cx="33709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endParaRPr/>
          </a:p>
        </p:txBody>
      </p:sp>
      <p:cxnSp>
        <p:nvCxnSpPr>
          <p:cNvPr id="103" name="Google Shape;103;p11"/>
          <p:cNvCxnSpPr/>
          <p:nvPr/>
        </p:nvCxnSpPr>
        <p:spPr>
          <a:xfrm flipH="1" rot="10800000">
            <a:off x="1141367" y="3917699"/>
            <a:ext cx="1942471" cy="5045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4" name="Google Shape;104;p11"/>
          <p:cNvSpPr/>
          <p:nvPr/>
        </p:nvSpPr>
        <p:spPr>
          <a:xfrm rot="-5400000">
            <a:off x="1464362" y="3587405"/>
            <a:ext cx="383329" cy="670676"/>
          </a:xfrm>
          <a:prstGeom prst="flowChartOffpageConnector">
            <a:avLst/>
          </a:prstGeom>
          <a:solidFill>
            <a:srgbClr val="FDD6A5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1"/>
          <p:cNvSpPr txBox="1"/>
          <p:nvPr/>
        </p:nvSpPr>
        <p:spPr>
          <a:xfrm>
            <a:off x="1320676" y="3731073"/>
            <a:ext cx="536541" cy="383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+3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1"/>
          <p:cNvSpPr/>
          <p:nvPr/>
        </p:nvSpPr>
        <p:spPr>
          <a:xfrm rot="-5400000">
            <a:off x="2271070" y="3580497"/>
            <a:ext cx="383326" cy="670675"/>
          </a:xfrm>
          <a:prstGeom prst="flowChartOffpageConnector">
            <a:avLst/>
          </a:prstGeom>
          <a:solidFill>
            <a:srgbClr val="FDD6A5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1"/>
          <p:cNvSpPr txBox="1"/>
          <p:nvPr/>
        </p:nvSpPr>
        <p:spPr>
          <a:xfrm>
            <a:off x="2127376" y="3724150"/>
            <a:ext cx="536540" cy="383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× 4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1"/>
          <p:cNvSpPr txBox="1"/>
          <p:nvPr/>
        </p:nvSpPr>
        <p:spPr>
          <a:xfrm>
            <a:off x="3005970" y="3746557"/>
            <a:ext cx="43137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endParaRPr/>
          </a:p>
        </p:txBody>
      </p:sp>
      <p:grpSp>
        <p:nvGrpSpPr>
          <p:cNvPr id="109" name="Google Shape;109;p11"/>
          <p:cNvGrpSpPr/>
          <p:nvPr/>
        </p:nvGrpSpPr>
        <p:grpSpPr>
          <a:xfrm>
            <a:off x="4673101" y="3313306"/>
            <a:ext cx="3852549" cy="1160283"/>
            <a:chOff x="11541022" y="7541297"/>
            <a:chExt cx="3852549" cy="1160283"/>
          </a:xfrm>
        </p:grpSpPr>
        <p:cxnSp>
          <p:nvCxnSpPr>
            <p:cNvPr id="110" name="Google Shape;110;p11"/>
            <p:cNvCxnSpPr/>
            <p:nvPr/>
          </p:nvCxnSpPr>
          <p:spPr>
            <a:xfrm>
              <a:off x="12629152" y="8363026"/>
              <a:ext cx="2764418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111" name="Google Shape;111;p11"/>
            <p:cNvCxnSpPr/>
            <p:nvPr/>
          </p:nvCxnSpPr>
          <p:spPr>
            <a:xfrm>
              <a:off x="12571516" y="7541297"/>
              <a:ext cx="0" cy="726663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112" name="Google Shape;112;p11"/>
            <p:cNvSpPr txBox="1"/>
            <p:nvPr/>
          </p:nvSpPr>
          <p:spPr>
            <a:xfrm>
              <a:off x="11541022" y="7769203"/>
              <a:ext cx="2194544" cy="33855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23633" l="-1666" r="0" t="-5453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13" name="Google Shape;113;p11"/>
            <p:cNvSpPr txBox="1"/>
            <p:nvPr/>
          </p:nvSpPr>
          <p:spPr>
            <a:xfrm>
              <a:off x="13656213" y="8363026"/>
              <a:ext cx="17373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6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9 m</a:t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12629152" y="7541297"/>
              <a:ext cx="2764418" cy="726663"/>
            </a:xfrm>
            <a:prstGeom prst="rtTriangle">
              <a:avLst/>
            </a:prstGeom>
            <a:solidFill>
              <a:srgbClr val="C8C4E8"/>
            </a:solidFill>
            <a:ln cap="flat" cmpd="sng" w="12700">
              <a:solidFill>
                <a:srgbClr val="4B3FA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43200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GB" sz="16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14.4 m</a:t>
              </a:r>
              <a:r>
                <a:rPr baseline="30000" i="0" lang="en-GB" sz="16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" name="Google Shape;115;p11"/>
          <p:cNvSpPr txBox="1"/>
          <p:nvPr/>
        </p:nvSpPr>
        <p:spPr>
          <a:xfrm>
            <a:off x="1239061" y="1814944"/>
            <a:ext cx="10023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w = 1.4</a:t>
            </a:r>
            <a:endParaRPr/>
          </a:p>
        </p:txBody>
      </p:sp>
      <p:sp>
        <p:nvSpPr>
          <p:cNvPr id="116" name="Google Shape;116;p11"/>
          <p:cNvSpPr txBox="1"/>
          <p:nvPr/>
        </p:nvSpPr>
        <p:spPr>
          <a:xfrm>
            <a:off x="3066911" y="1771594"/>
            <a:ext cx="10023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x = 13.7</a:t>
            </a:r>
            <a:endParaRPr/>
          </a:p>
        </p:txBody>
      </p:sp>
      <p:sp>
        <p:nvSpPr>
          <p:cNvPr id="117" name="Google Shape;117;p11"/>
          <p:cNvSpPr txBox="1"/>
          <p:nvPr/>
        </p:nvSpPr>
        <p:spPr>
          <a:xfrm>
            <a:off x="1277162" y="2464383"/>
            <a:ext cx="10023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y = -0.2</a:t>
            </a:r>
            <a:endParaRPr/>
          </a:p>
        </p:txBody>
      </p:sp>
      <p:sp>
        <p:nvSpPr>
          <p:cNvPr id="118" name="Google Shape;118;p11"/>
          <p:cNvSpPr txBox="1"/>
          <p:nvPr/>
        </p:nvSpPr>
        <p:spPr>
          <a:xfrm>
            <a:off x="3568082" y="2459590"/>
            <a:ext cx="10023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z = -34.5</a:t>
            </a:r>
            <a:endParaRPr/>
          </a:p>
        </p:txBody>
      </p:sp>
      <p:sp>
        <p:nvSpPr>
          <p:cNvPr id="119" name="Google Shape;119;p11"/>
          <p:cNvSpPr txBox="1"/>
          <p:nvPr/>
        </p:nvSpPr>
        <p:spPr>
          <a:xfrm>
            <a:off x="2902787" y="3515566"/>
            <a:ext cx="165334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4(m+3)= 10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          m = -0.5</a:t>
            </a:r>
            <a:endParaRPr/>
          </a:p>
        </p:txBody>
      </p:sp>
      <p:sp>
        <p:nvSpPr>
          <p:cNvPr id="120" name="Google Shape;120;p11"/>
          <p:cNvSpPr txBox="1"/>
          <p:nvPr/>
        </p:nvSpPr>
        <p:spPr>
          <a:xfrm>
            <a:off x="7298446" y="1801109"/>
            <a:ext cx="152504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5(x - 2.2) = 8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            x = 3.8</a:t>
            </a:r>
            <a:endParaRPr/>
          </a:p>
        </p:txBody>
      </p:sp>
      <p:sp>
        <p:nvSpPr>
          <p:cNvPr id="121" name="Google Shape;121;p11"/>
          <p:cNvSpPr txBox="1"/>
          <p:nvPr/>
        </p:nvSpPr>
        <p:spPr>
          <a:xfrm>
            <a:off x="7411104" y="3212034"/>
            <a:ext cx="1751829" cy="74732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8941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2" name="Google Shape;122;p11"/>
          <p:cNvSpPr txBox="1"/>
          <p:nvPr/>
        </p:nvSpPr>
        <p:spPr>
          <a:xfrm>
            <a:off x="7618957" y="2511041"/>
            <a:ext cx="15250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£3.80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