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D29183-FA74-4D47-92DA-E11B85F63B67}">
  <a:tblStyle styleId="{B5D29183-FA74-4D47-92DA-E11B85F63B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95027661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c95027661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c95027661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c95027661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c95027661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c95027661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c95027661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c95027661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c95027661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c95027661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c95027661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c95027661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c95027661_0_5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8c95027661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95027661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c95027661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95027661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c95027661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c95027661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c95027661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95027661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95027661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c95027661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c95027661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c95027661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c95027661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c95027661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c95027661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c95027661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c95027661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Speed of sound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Physics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Sound waves - Lesson 5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Mason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5" name="Google Shape;235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p25"/>
          <p:cNvSpPr txBox="1"/>
          <p:nvPr/>
        </p:nvSpPr>
        <p:spPr>
          <a:xfrm>
            <a:off x="514350" y="357250"/>
            <a:ext cx="169872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Calculating </a:t>
            </a:r>
            <a:r>
              <a:rPr b="1" lang="en-GB" sz="4400" u="sng">
                <a:latin typeface="Montserrat"/>
                <a:ea typeface="Montserrat"/>
                <a:cs typeface="Montserrat"/>
                <a:sym typeface="Montserrat"/>
              </a:rPr>
              <a:t>how far away</a:t>
            </a: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 an object is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37" name="Google Shape;237;p25"/>
          <p:cNvGraphicFramePr/>
          <p:nvPr/>
        </p:nvGraphicFramePr>
        <p:xfrm>
          <a:off x="8820000" y="228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{B5D29183-FA74-4D47-92DA-E11B85F63B67}</a:tableStyleId>
              </a:tblPr>
              <a:tblGrid>
                <a:gridCol w="3080750"/>
                <a:gridCol w="5469200"/>
              </a:tblGrid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V(alues)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E(quation)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S(ubstite)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R(earrange)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A(nswer)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U(nit)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8" name="Google Shape;238;p25"/>
          <p:cNvSpPr txBox="1"/>
          <p:nvPr/>
        </p:nvSpPr>
        <p:spPr>
          <a:xfrm>
            <a:off x="786575" y="1696075"/>
            <a:ext cx="7152900" cy="75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 dolphin sends out a sound wave to try and track down some fish to eat.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sound wave takes 1 minute to return to the dolphin and sound travels through water at 1400m/s.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Work out how far away the fish are from the dolphin.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4" name="Google Shape;24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5" name="Google Shape;245;p26"/>
          <p:cNvSpPr txBox="1"/>
          <p:nvPr/>
        </p:nvSpPr>
        <p:spPr>
          <a:xfrm>
            <a:off x="864600" y="2868125"/>
            <a:ext cx="16558800" cy="5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>
                <a:latin typeface="Montserrat"/>
                <a:ea typeface="Montserrat"/>
                <a:cs typeface="Montserrat"/>
                <a:sym typeface="Montserrat"/>
              </a:rPr>
              <a:t>(Use your knowledge of speed of sound in different states of matter to help you with these)</a:t>
            </a:r>
            <a:endParaRPr b="1"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How far away is a bat’s prey if it had a sound wave returned to it in 3s in air?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 baby dolphin has been separated from its family and needs to find them. It sends out a sound wave which is returned within 1.5s. How far away is the dolphin’s family?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 submarine is on the lookout for an abandoned shipwreck and sends out a sound wave which is returned within 2 minutes. How far away must the shipwreck be from the submarine?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6" name="Google Shape;246;p26"/>
          <p:cNvGrpSpPr/>
          <p:nvPr/>
        </p:nvGrpSpPr>
        <p:grpSpPr>
          <a:xfrm>
            <a:off x="737304" y="308710"/>
            <a:ext cx="1620480" cy="2026655"/>
            <a:chOff x="3258050" y="2365375"/>
            <a:chExt cx="1121284" cy="1975297"/>
          </a:xfrm>
        </p:grpSpPr>
        <p:pic>
          <p:nvPicPr>
            <p:cNvPr id="247" name="Google Shape;24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48" name="Google Shape;248;p26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26"/>
          <p:cNvSpPr txBox="1"/>
          <p:nvPr/>
        </p:nvSpPr>
        <p:spPr>
          <a:xfrm>
            <a:off x="2745300" y="442600"/>
            <a:ext cx="127974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sz="6000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600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5" name="Google Shape;25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27"/>
          <p:cNvSpPr txBox="1"/>
          <p:nvPr/>
        </p:nvSpPr>
        <p:spPr>
          <a:xfrm>
            <a:off x="514350" y="357250"/>
            <a:ext cx="169872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Calculating </a:t>
            </a:r>
            <a:r>
              <a:rPr b="1" lang="en-GB" sz="4400" u="sng">
                <a:latin typeface="Montserrat"/>
                <a:ea typeface="Montserrat"/>
                <a:cs typeface="Montserrat"/>
                <a:sym typeface="Montserrat"/>
              </a:rPr>
              <a:t>how long</a:t>
            </a: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 it will take for a sound wave to get somewhere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57" name="Google Shape;257;p27"/>
          <p:cNvGraphicFramePr/>
          <p:nvPr/>
        </p:nvGraphicFramePr>
        <p:xfrm>
          <a:off x="8820000" y="228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{B5D29183-FA74-4D47-92DA-E11B85F63B67}</a:tableStyleId>
              </a:tblPr>
              <a:tblGrid>
                <a:gridCol w="3080750"/>
                <a:gridCol w="5469200"/>
              </a:tblGrid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V(alues)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E(quation)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S(ubstite)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R(earrange)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A(nswer)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U(nit)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8" name="Google Shape;258;p27"/>
          <p:cNvSpPr txBox="1"/>
          <p:nvPr/>
        </p:nvSpPr>
        <p:spPr>
          <a:xfrm>
            <a:off x="762025" y="2507250"/>
            <a:ext cx="7398900" cy="6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 cricket pitch is 0.2km long and sound travels through air at 330m/s.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If someone on the far end of the pitch shouts to someone at the other end, how long would it take for that person to hear their shout?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4" name="Google Shape;264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5" name="Google Shape;265;p28"/>
          <p:cNvSpPr txBox="1"/>
          <p:nvPr/>
        </p:nvSpPr>
        <p:spPr>
          <a:xfrm>
            <a:off x="514350" y="357250"/>
            <a:ext cx="169872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Calculating </a:t>
            </a:r>
            <a:r>
              <a:rPr b="1" lang="en-GB" sz="4400" u="sng">
                <a:latin typeface="Montserrat"/>
                <a:ea typeface="Montserrat"/>
                <a:cs typeface="Montserrat"/>
                <a:sym typeface="Montserrat"/>
              </a:rPr>
              <a:t>how long</a:t>
            </a: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 it will take for a sound wave to get somewhere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6" name="Google Shape;266;p28"/>
          <p:cNvGraphicFramePr/>
          <p:nvPr/>
        </p:nvGraphicFramePr>
        <p:xfrm>
          <a:off x="8820000" y="228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{B5D29183-FA74-4D47-92DA-E11B85F63B67}</a:tableStyleId>
              </a:tblPr>
              <a:tblGrid>
                <a:gridCol w="3080750"/>
                <a:gridCol w="5469200"/>
              </a:tblGrid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V(alues)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E(quation)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S(ubstite)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R(earrange)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A(nswer)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U(nit)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7" name="Google Shape;267;p28"/>
          <p:cNvSpPr txBox="1"/>
          <p:nvPr/>
        </p:nvSpPr>
        <p:spPr>
          <a:xfrm>
            <a:off x="762025" y="2507250"/>
            <a:ext cx="7398900" cy="6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An ice rink is 150m long and a maximum speed a skater can reach is 10m/s.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How long would it take for an ice skater to get from one side of the rink to the other if they could travel at full speed the whole way?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3" name="Google Shape;273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4" name="Google Shape;274;p29"/>
          <p:cNvSpPr txBox="1"/>
          <p:nvPr/>
        </p:nvSpPr>
        <p:spPr>
          <a:xfrm>
            <a:off x="864600" y="2868125"/>
            <a:ext cx="16558800" cy="5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How long would it take for a car to travel a distance of 1km at a speed of 20m/s?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Jane want to cycle to her friend’s house which is 3km away. She knows she will be able to cycle at an average speed of 7m/s. How long should it take her to get there?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Jack wants to get a new record for running 5km. If his average speed throughout the run is 4m/s, how long should the run take him?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Give your answer in minutes.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5" name="Google Shape;275;p29"/>
          <p:cNvGrpSpPr/>
          <p:nvPr/>
        </p:nvGrpSpPr>
        <p:grpSpPr>
          <a:xfrm>
            <a:off x="737304" y="308710"/>
            <a:ext cx="1620480" cy="2026655"/>
            <a:chOff x="3258050" y="2365375"/>
            <a:chExt cx="1121284" cy="1975297"/>
          </a:xfrm>
        </p:grpSpPr>
        <p:pic>
          <p:nvPicPr>
            <p:cNvPr id="276" name="Google Shape;276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77" name="Google Shape;277;p29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29"/>
          <p:cNvSpPr txBox="1"/>
          <p:nvPr/>
        </p:nvSpPr>
        <p:spPr>
          <a:xfrm>
            <a:off x="2745300" y="442600"/>
            <a:ext cx="127974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sz="6000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600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4" name="Google Shape;284;p30"/>
          <p:cNvSpPr/>
          <p:nvPr/>
        </p:nvSpPr>
        <p:spPr>
          <a:xfrm>
            <a:off x="1777950" y="354475"/>
            <a:ext cx="14732100" cy="296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Jeff wants to know how quickly he could run a marathon if he trained really hard. A marathon is approximately 42km and he thinks he could manage an average speed of 3m/s.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long would it take him to run the marathon if he was able to maintain this speed? Give your answer in minutes.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1900975" y="8810725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1882116" y="8810725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514350" y="257175"/>
            <a:ext cx="61905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Recap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88250" y="1327350"/>
            <a:ext cx="16936200" cy="3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is the volume of a sound determined by?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is the pitch of a sound determined by?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equation has to be used in echolocation to find out how far away an object is?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Describe what these 2 oscilloscope traces show.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(Make sure you mention frequency, pitch, wavelength, amplitude and volume).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15157375" y="4891650"/>
            <a:ext cx="1273200" cy="110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" name="Google Shape;101;p17"/>
          <p:cNvCxnSpPr/>
          <p:nvPr/>
        </p:nvCxnSpPr>
        <p:spPr>
          <a:xfrm>
            <a:off x="10859592" y="6234599"/>
            <a:ext cx="0" cy="198600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7"/>
          <p:cNvCxnSpPr/>
          <p:nvPr/>
        </p:nvCxnSpPr>
        <p:spPr>
          <a:xfrm>
            <a:off x="10804413" y="7227670"/>
            <a:ext cx="4200900" cy="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7"/>
          <p:cNvSpPr/>
          <p:nvPr/>
        </p:nvSpPr>
        <p:spPr>
          <a:xfrm>
            <a:off x="10859584" y="7119270"/>
            <a:ext cx="4090376" cy="181683"/>
          </a:xfrm>
          <a:custGeom>
            <a:rect b="b" l="l" r="r" t="t"/>
            <a:pathLst>
              <a:path extrusionOk="0" h="194313" w="202544">
                <a:moveTo>
                  <a:pt x="0" y="104767"/>
                </a:moveTo>
                <a:cubicBezTo>
                  <a:pt x="4752" y="87561"/>
                  <a:pt x="15403" y="-13220"/>
                  <a:pt x="28513" y="1528"/>
                </a:cubicBezTo>
                <a:cubicBezTo>
                  <a:pt x="41623" y="16276"/>
                  <a:pt x="63910" y="192929"/>
                  <a:pt x="78658" y="193257"/>
                </a:cubicBezTo>
                <a:cubicBezTo>
                  <a:pt x="93407" y="193585"/>
                  <a:pt x="103075" y="3331"/>
                  <a:pt x="117004" y="3495"/>
                </a:cubicBezTo>
                <a:cubicBezTo>
                  <a:pt x="130933" y="3659"/>
                  <a:pt x="147975" y="193094"/>
                  <a:pt x="162232" y="194241"/>
                </a:cubicBezTo>
                <a:cubicBezTo>
                  <a:pt x="176489" y="195388"/>
                  <a:pt x="195825" y="41021"/>
                  <a:pt x="202544" y="10377"/>
                </a:cubicBezTo>
              </a:path>
            </a:pathLst>
          </a:custGeom>
          <a:noFill/>
          <a:ln cap="flat" cmpd="sng" w="38100">
            <a:solidFill>
              <a:srgbClr val="786EC8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04" name="Google Shape;104;p17"/>
          <p:cNvCxnSpPr/>
          <p:nvPr/>
        </p:nvCxnSpPr>
        <p:spPr>
          <a:xfrm>
            <a:off x="3786126" y="6269631"/>
            <a:ext cx="0" cy="185280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7"/>
          <p:cNvCxnSpPr/>
          <p:nvPr/>
        </p:nvCxnSpPr>
        <p:spPr>
          <a:xfrm>
            <a:off x="3785788" y="7326106"/>
            <a:ext cx="4091100" cy="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7"/>
          <p:cNvSpPr/>
          <p:nvPr/>
        </p:nvSpPr>
        <p:spPr>
          <a:xfrm>
            <a:off x="3786118" y="6466387"/>
            <a:ext cx="3983028" cy="1719184"/>
          </a:xfrm>
          <a:custGeom>
            <a:rect b="b" l="l" r="r" t="t"/>
            <a:pathLst>
              <a:path extrusionOk="0" h="194313" w="202544">
                <a:moveTo>
                  <a:pt x="0" y="104767"/>
                </a:moveTo>
                <a:cubicBezTo>
                  <a:pt x="4752" y="87561"/>
                  <a:pt x="15403" y="-13220"/>
                  <a:pt x="28513" y="1528"/>
                </a:cubicBezTo>
                <a:cubicBezTo>
                  <a:pt x="41623" y="16276"/>
                  <a:pt x="63910" y="192929"/>
                  <a:pt x="78658" y="193257"/>
                </a:cubicBezTo>
                <a:cubicBezTo>
                  <a:pt x="93407" y="193585"/>
                  <a:pt x="103075" y="3331"/>
                  <a:pt x="117004" y="3495"/>
                </a:cubicBezTo>
                <a:cubicBezTo>
                  <a:pt x="130933" y="3659"/>
                  <a:pt x="147975" y="193094"/>
                  <a:pt x="162232" y="194241"/>
                </a:cubicBezTo>
                <a:cubicBezTo>
                  <a:pt x="176489" y="195388"/>
                  <a:pt x="195825" y="41021"/>
                  <a:pt x="202544" y="10377"/>
                </a:cubicBezTo>
              </a:path>
            </a:pathLst>
          </a:custGeom>
          <a:noFill/>
          <a:ln cap="flat" cmpd="sng" w="38100">
            <a:solidFill>
              <a:srgbClr val="786EC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Google Shape;107;p17"/>
          <p:cNvSpPr txBox="1"/>
          <p:nvPr/>
        </p:nvSpPr>
        <p:spPr>
          <a:xfrm>
            <a:off x="9684775" y="1094250"/>
            <a:ext cx="80871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>
                <a:latin typeface="Montserrat"/>
                <a:ea typeface="Montserrat"/>
                <a:cs typeface="Montserrat"/>
                <a:sym typeface="Montserrat"/>
              </a:rPr>
              <a:t>The a____________ (d_____________ of the particles)</a:t>
            </a:r>
            <a:endParaRPr b="1"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9173525" y="2101125"/>
            <a:ext cx="88932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>
                <a:latin typeface="Montserrat"/>
                <a:ea typeface="Montserrat"/>
                <a:cs typeface="Montserrat"/>
                <a:sym typeface="Montserrat"/>
              </a:rPr>
              <a:t>The f_________ of waves (how _______ pass a certain point every s________)</a:t>
            </a:r>
            <a:endParaRPr b="1"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455100" y="357250"/>
            <a:ext cx="173778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Reminder: sound waves need a medium to travel through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679675" y="1708375"/>
            <a:ext cx="16690200" cy="16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Sounds cannot travel through a _________ because…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Through which state of matter do you think sound will travel fastest?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2754350" y="4175813"/>
            <a:ext cx="3006000" cy="2825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2754350" y="64368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3255350" y="64368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3756350" y="64368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4257350" y="64368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4758350" y="64368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7641000" y="64368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7641000" y="4175888"/>
            <a:ext cx="3006000" cy="2825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12527650" y="4175888"/>
            <a:ext cx="3006000" cy="2825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2754350" y="5886100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2754350" y="53160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2754350" y="47459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2754350" y="41758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3255350" y="5886100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3756350" y="5886100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4257350" y="5886100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4758350" y="5886100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5259350" y="5886100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3255350" y="53213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3756350" y="53089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4257350" y="53213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4758350" y="53213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5259350" y="53089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3255350" y="47317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3756350" y="47317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4257350" y="47317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4758350" y="47317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5259350" y="47317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3255350" y="4154500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3756350" y="4154500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4257350" y="4180950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4758350" y="41809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5259350" y="4154500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259350" y="64368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8276975" y="5545538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7641000" y="54125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10084325" y="58861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9565125" y="58861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8643000" y="58861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7891500" y="58861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10084325" y="64368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9565113" y="64368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9113163" y="61821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8643000" y="64368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8142000" y="63345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9113175" y="5596688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8781200" y="5202438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7997300" y="5045938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9916650" y="477056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10084325" y="53213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9565125" y="5308913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14909300" y="5202438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14030650" y="4440438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12739250" y="4642938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12797600" y="6105038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14262450" y="6105038"/>
            <a:ext cx="501000" cy="559500"/>
          </a:xfrm>
          <a:prstGeom prst="ellipse">
            <a:avLst/>
          </a:prstGeom>
          <a:solidFill>
            <a:srgbClr val="D2D2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3200450" y="3352275"/>
            <a:ext cx="21138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Solid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8087100" y="3404488"/>
            <a:ext cx="21138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Liquid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12973750" y="3404488"/>
            <a:ext cx="21138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Gas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/>
        </p:nvSpPr>
        <p:spPr>
          <a:xfrm>
            <a:off x="813600" y="749450"/>
            <a:ext cx="166608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Using no more than 10 words, explain why sound travels the slowest in a gas.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8" name="Google Shape;18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538925" y="357250"/>
            <a:ext cx="169872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Calculating the </a:t>
            </a:r>
            <a:r>
              <a:rPr b="1" lang="en-GB" sz="4400" u="sng">
                <a:latin typeface="Montserrat"/>
                <a:ea typeface="Montserrat"/>
                <a:cs typeface="Montserrat"/>
                <a:sym typeface="Montserrat"/>
              </a:rPr>
              <a:t>speed</a:t>
            </a: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 of a sound wave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0" name="Google Shape;190;p20"/>
          <p:cNvGraphicFramePr/>
          <p:nvPr/>
        </p:nvGraphicFramePr>
        <p:xfrm>
          <a:off x="8820000" y="228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{B5D29183-FA74-4D47-92DA-E11B85F63B67}</a:tableStyleId>
              </a:tblPr>
              <a:tblGrid>
                <a:gridCol w="3080750"/>
                <a:gridCol w="5469200"/>
              </a:tblGrid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V(alues)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E(quation)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S(ubstite)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R(earrange)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A(nswer)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U(nit)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1" name="Google Shape;191;p20"/>
          <p:cNvSpPr txBox="1"/>
          <p:nvPr/>
        </p:nvSpPr>
        <p:spPr>
          <a:xfrm>
            <a:off x="762000" y="1917300"/>
            <a:ext cx="8160900" cy="6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 football pitch is 100m metres long.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Susie bangs some cymbals from one end and the sound is heard 0.3s later from the other end.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How fast was the sound wave travelling through the air.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7" name="Google Shape;19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538925" y="357250"/>
            <a:ext cx="169872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Calculating the </a:t>
            </a:r>
            <a:r>
              <a:rPr b="1" lang="en-GB" sz="4400" u="sng">
                <a:latin typeface="Montserrat"/>
                <a:ea typeface="Montserrat"/>
                <a:cs typeface="Montserrat"/>
                <a:sym typeface="Montserrat"/>
              </a:rPr>
              <a:t>speed</a:t>
            </a: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 of a sound wave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9" name="Google Shape;199;p21"/>
          <p:cNvGraphicFramePr/>
          <p:nvPr/>
        </p:nvGraphicFramePr>
        <p:xfrm>
          <a:off x="8820000" y="228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{B5D29183-FA74-4D47-92DA-E11B85F63B67}</a:tableStyleId>
              </a:tblPr>
              <a:tblGrid>
                <a:gridCol w="3080750"/>
                <a:gridCol w="5469200"/>
              </a:tblGrid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V(alues)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E(quation)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S(ubstite)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R(earrange)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A(nswer)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U(nit)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0" name="Google Shape;200;p21"/>
          <p:cNvSpPr txBox="1"/>
          <p:nvPr/>
        </p:nvSpPr>
        <p:spPr>
          <a:xfrm>
            <a:off x="762000" y="1917300"/>
            <a:ext cx="7374300" cy="6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Two people stand 0.6km away from each other.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One of them blasts an airhorn and the other records the time it takes for them to hear it.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It takes 2s.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What was the speed of the sound?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6" name="Google Shape;20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7" name="Google Shape;207;p22"/>
          <p:cNvSpPr txBox="1"/>
          <p:nvPr/>
        </p:nvSpPr>
        <p:spPr>
          <a:xfrm>
            <a:off x="811150" y="1769800"/>
            <a:ext cx="16558800" cy="73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is the speed of a sound wave that takes 0.03s to travel through a 10m long cylinder of air?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is the speed of a sound wave that takes 1 minute to travel through 50km of a liquid?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Look at the answers you have got - are they what you would expect?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would you have expected your answer to be like if you were asked about the speed of sound through a solid?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3086100" y="2406425"/>
            <a:ext cx="140712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9" name="Google Shape;209;p22"/>
          <p:cNvGrpSpPr/>
          <p:nvPr/>
        </p:nvGrpSpPr>
        <p:grpSpPr>
          <a:xfrm>
            <a:off x="158010" y="67239"/>
            <a:ext cx="1028218" cy="1645620"/>
            <a:chOff x="3258050" y="2365375"/>
            <a:chExt cx="1121284" cy="1975297"/>
          </a:xfrm>
        </p:grpSpPr>
        <p:pic>
          <p:nvPicPr>
            <p:cNvPr id="210" name="Google Shape;210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11" name="Google Shape;211;p22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22"/>
          <p:cNvSpPr txBox="1"/>
          <p:nvPr/>
        </p:nvSpPr>
        <p:spPr>
          <a:xfrm>
            <a:off x="1066200" y="418013"/>
            <a:ext cx="161556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sz="6000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600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8" name="Google Shape;21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612600" y="504750"/>
            <a:ext cx="169872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Echolocation recap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>
            <a:off x="688200" y="1794375"/>
            <a:ext cx="16911600" cy="5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Identify 3 organisms/vehicles that rely on echolocation.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How does echolocation work?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Which equation is used for echolocation calculations?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6" name="Google Shape;22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7" name="Google Shape;227;p24"/>
          <p:cNvSpPr txBox="1"/>
          <p:nvPr/>
        </p:nvSpPr>
        <p:spPr>
          <a:xfrm>
            <a:off x="514350" y="357250"/>
            <a:ext cx="169872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Calculating </a:t>
            </a:r>
            <a:r>
              <a:rPr b="1" lang="en-GB" sz="4400" u="sng">
                <a:latin typeface="Montserrat"/>
                <a:ea typeface="Montserrat"/>
                <a:cs typeface="Montserrat"/>
                <a:sym typeface="Montserrat"/>
              </a:rPr>
              <a:t>how far away</a:t>
            </a: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 an object is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8" name="Google Shape;228;p24"/>
          <p:cNvGraphicFramePr/>
          <p:nvPr/>
        </p:nvGraphicFramePr>
        <p:xfrm>
          <a:off x="8820000" y="228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{B5D29183-FA74-4D47-92DA-E11B85F63B67}</a:tableStyleId>
              </a:tblPr>
              <a:tblGrid>
                <a:gridCol w="3080750"/>
                <a:gridCol w="5469200"/>
              </a:tblGrid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V(alues)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E(quation)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S(ubstite)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R(earrange)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A(nswer)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U(nit)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9" name="Google Shape;229;p24"/>
          <p:cNvSpPr txBox="1"/>
          <p:nvPr/>
        </p:nvSpPr>
        <p:spPr>
          <a:xfrm>
            <a:off x="786575" y="1696075"/>
            <a:ext cx="7152900" cy="75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 submarine sends out a sound wave to try and detect surrounding objects.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sound wave takes 4s to return to the submarine and sound travels through water at 1400m/s.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Work out how far away the object is from the submarine.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