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98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289AF0C-CA57-49EA-9774-F86A34A4FA0C}">
  <a:tblStyle styleId="{6289AF0C-CA57-49EA-9774-F86A34A4FA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535BF0A-A32F-4F31-ACA5-5F94618B7014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8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6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eb698a0b0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eb698a0b0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24855654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24855654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eb698a0b0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eb698a0b0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eb698a0b0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eb698a0b0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b698a0b0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b698a0b0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eb698a0b0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eb698a0b0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Group 1 elements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Combined Science - Chemistry - Key Stage 4</a:t>
            </a:r>
            <a:endParaRPr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Atomic Structure &amp; the Periodic Table</a:t>
            </a:r>
            <a:endParaRPr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Dr Patel</a:t>
            </a:r>
            <a:endParaRPr sz="28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19620" l="0" r="0" t="0"/>
          <a:stretch/>
        </p:blipFill>
        <p:spPr>
          <a:xfrm>
            <a:off x="1050525" y="40050"/>
            <a:ext cx="16186947" cy="919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4" name="Google Shape;94;p16"/>
          <p:cNvSpPr txBox="1"/>
          <p:nvPr>
            <p:ph idx="4294967295" type="title"/>
          </p:nvPr>
        </p:nvSpPr>
        <p:spPr>
          <a:xfrm>
            <a:off x="1091575" y="774075"/>
            <a:ext cx="15804000" cy="9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Pause point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8362800" y="2347350"/>
            <a:ext cx="9095100" cy="47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substance produced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 new substance produced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Involves the transfer/sharing of electrons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Involves the forces of attraction between particles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Examples: boiling point, melting point and density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Examples: reactions with oxygen and water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6" name="Google Shape;96;p16"/>
          <p:cNvGraphicFramePr/>
          <p:nvPr/>
        </p:nvGraphicFramePr>
        <p:xfrm>
          <a:off x="1091575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{6289AF0C-CA57-49EA-9774-F86A34A4FA0C}</a:tableStyleId>
              </a:tblPr>
              <a:tblGrid>
                <a:gridCol w="3493575"/>
                <a:gridCol w="3090675"/>
              </a:tblGrid>
              <a:tr h="1487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Physical change</a:t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Chemical change</a:t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87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87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87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958650" y="589925"/>
            <a:ext cx="154368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practice - density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03" name="Google Shape;103;p17"/>
          <p:cNvGraphicFramePr/>
          <p:nvPr/>
        </p:nvGraphicFramePr>
        <p:xfrm>
          <a:off x="1132125" y="170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{5535BF0A-A32F-4F31-ACA5-5F94618B7014}</a:tableStyleId>
              </a:tblPr>
              <a:tblGrid>
                <a:gridCol w="2739225"/>
                <a:gridCol w="2739225"/>
              </a:tblGrid>
              <a:tr h="440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Alkali metal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Density (g/cm</a:t>
                      </a:r>
                      <a:r>
                        <a:rPr b="1" baseline="30000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0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Lithium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0.53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0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Sodium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0.97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0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Potassium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0.86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0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Rubidium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1.53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0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Caesium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1.87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4" name="Google Shape;104;p17"/>
          <p:cNvSpPr txBox="1"/>
          <p:nvPr/>
        </p:nvSpPr>
        <p:spPr>
          <a:xfrm>
            <a:off x="7377025" y="1694150"/>
            <a:ext cx="10230600" cy="23643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A good answer, always contains: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General description of a trend (increase/decrease)</a:t>
            </a:r>
            <a:endParaRPr sz="3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States values from the table with UNITS</a:t>
            </a:r>
            <a:endParaRPr sz="3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Uses comparative language</a:t>
            </a:r>
            <a:endParaRPr sz="3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958650" y="589925"/>
            <a:ext cx="154368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Describing trends in physical properties - density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1" name="Google Shape;111;p18"/>
          <p:cNvGraphicFramePr/>
          <p:nvPr/>
        </p:nvGraphicFramePr>
        <p:xfrm>
          <a:off x="1132125" y="170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{5535BF0A-A32F-4F31-ACA5-5F94618B7014}</a:tableStyleId>
              </a:tblPr>
              <a:tblGrid>
                <a:gridCol w="2739225"/>
                <a:gridCol w="2739225"/>
              </a:tblGrid>
              <a:tr h="440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Alkali metal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Density (g/cm</a:t>
                      </a:r>
                      <a:r>
                        <a:rPr b="1" baseline="30000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0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Lithium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0.53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0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Sodium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0.97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0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Potassium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0.86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0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Rubidium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1.53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0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Caesium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1.87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2" name="Google Shape;112;p18"/>
          <p:cNvSpPr txBox="1"/>
          <p:nvPr/>
        </p:nvSpPr>
        <p:spPr>
          <a:xfrm>
            <a:off x="7377025" y="4904400"/>
            <a:ext cx="10464600" cy="3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As you go down group 1, the density </a:t>
            </a:r>
            <a:r>
              <a:rPr lang="en-GB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increases.</a:t>
            </a:r>
            <a:endParaRPr sz="3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For instance lithium is at the top of group one, and has the </a:t>
            </a:r>
            <a:r>
              <a:rPr lang="en-GB" sz="3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lowest</a:t>
            </a:r>
            <a:r>
              <a:rPr lang="en-GB" sz="300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density of 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0.53 g/dm</a:t>
            </a:r>
            <a:r>
              <a:rPr baseline="30000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3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whereas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, caesium is at the bottom of group one and has the </a:t>
            </a:r>
            <a:r>
              <a:rPr lang="en-GB" sz="3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highest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density of </a:t>
            </a:r>
            <a:r>
              <a:rPr lang="en-GB" sz="3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1.87 g/dm</a:t>
            </a:r>
            <a:r>
              <a:rPr baseline="30000" lang="en-GB" sz="3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7377025" y="1694150"/>
            <a:ext cx="10230600" cy="23643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A good answer, always contains: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General description of a trend (increase/decrease)</a:t>
            </a:r>
            <a:endParaRPr sz="3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States values from the table with UNITS</a:t>
            </a:r>
            <a:endParaRPr sz="3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Uses comparative language</a:t>
            </a:r>
            <a:endParaRPr sz="3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1101600" y="513800"/>
            <a:ext cx="154368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practice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1236300" y="1296950"/>
            <a:ext cx="15937800" cy="3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Describe how reactivity changes as you go down group 1.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general word equation for the reaction between alkali metals and water?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general word equation for the reaction between alkali metals and oxygen?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word equations for the reaction between: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Potassium + oxygen →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Potassium + water →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Challenge: Write a balanced symbol equation for the reactions between potassium and water.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