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E9F4AD-F665-48B9-8DC2-D87400E72A3C}">
  <a:tblStyle styleId="{B6E9F4AD-F665-48B9-8DC2-D87400E72A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98885d75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98885d75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98885d75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98885d75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99dbc15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99dbc15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99dbc150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99dbc150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99dbc15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99dbc15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procedural-programm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oaknat.uk/comp-procedural-programm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oaknat.uk/comp-procedural-v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oaknat.uk/comp-procedural-v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</a:t>
            </a:r>
            <a:r>
              <a:rPr lang="en-GB" sz="7000">
                <a:solidFill>
                  <a:srgbClr val="4B3241"/>
                </a:solidFill>
              </a:rPr>
              <a:t>: Programming Paradigms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Object-Oriented Programming (OOP)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Mac Bowley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1.1 - Programming conventions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876300"/>
            <a:ext cx="6153300" cy="302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What is wrong with this program?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Describe the convention that has been broken.</a:t>
            </a:r>
            <a:endParaRPr sz="3500"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7247075" y="188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{B6E9F4AD-F665-48B9-8DC2-D87400E72A3C}</a:tableStyleId>
              </a:tblPr>
              <a:tblGrid>
                <a:gridCol w="631625"/>
                <a:gridCol w="9633375"/>
              </a:tblGrid>
              <a:tr h="6245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count = 10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time_taken = 0 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numbers = []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import time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 random import randint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for second in range(count):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numbers.append(randint(0, 100)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time.sleep(1)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time_taken +=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print(numbers)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print(time_taken)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1.2 - Programming conventions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7950" y="2876300"/>
            <a:ext cx="6153300" cy="302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What is wrong with this program?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Describe the convention that has been broken.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How would you fix it?</a:t>
            </a:r>
            <a:endParaRPr sz="3500"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9148175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{B6E9F4AD-F665-48B9-8DC2-D87400E72A3C}</a:tableStyleId>
              </a:tblPr>
              <a:tblGrid>
                <a:gridCol w="631625"/>
                <a:gridCol w="6648550"/>
              </a:tblGrid>
              <a:tr h="6245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19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timer = 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&gt;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timer = timer - 1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&gt;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timer = timer - 1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&gt;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timer = timer - 1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&gt;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timer = timer - 1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&gt;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timer = timer - 1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timer ==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print(“Alarm!!”)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The benefits of conventions.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Finish these two answers about the benefits of programming conventions.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b="1" lang="en-GB" sz="3500"/>
              <a:t>Conventions in programming help </a:t>
            </a:r>
            <a:r>
              <a:rPr b="1" i="1" lang="en-GB" sz="3500"/>
              <a:t>the writer</a:t>
            </a:r>
            <a:r>
              <a:rPr i="1" lang="en-GB" sz="3500"/>
              <a:t> </a:t>
            </a:r>
            <a:r>
              <a:rPr b="1" lang="en-GB" sz="3500"/>
              <a:t>of a program because…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b="1" lang="en-GB" sz="3500"/>
              <a:t>Conventions in programming help </a:t>
            </a:r>
            <a:r>
              <a:rPr b="1" i="1" lang="en-GB" sz="3500"/>
              <a:t>the reader</a:t>
            </a:r>
            <a:r>
              <a:rPr b="1" lang="en-GB" sz="3500"/>
              <a:t> of a program by...</a:t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3.1 - Investigate &amp; Predict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7950" y="2876300"/>
            <a:ext cx="87759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Take a look at the program here - </a:t>
            </a:r>
            <a:r>
              <a:rPr lang="en-GB" u="sng">
                <a:hlinkClick r:id="rId3"/>
              </a:rPr>
              <a:t>oaknat.uk/comp-procedural-programming</a:t>
            </a:r>
            <a:r>
              <a:rPr lang="en-GB" sz="3500"/>
              <a:t>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It has been written by a fellow Computer Science student, your job is to read and interpret the program. Answer the question on the right to help guide your investigation.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757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What do you think the program does? 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Describe what will happen when it is executed.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3.2 - Run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917950" y="2876300"/>
            <a:ext cx="9123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Run</a:t>
            </a:r>
            <a:r>
              <a:rPr lang="en-GB" sz="3500"/>
              <a:t> the program here - </a:t>
            </a:r>
            <a:r>
              <a:rPr lang="en-GB" u="sng">
                <a:hlinkClick r:id="rId3"/>
              </a:rPr>
              <a:t>oaknat.uk/comp-procedural-programming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Were your predictions correct?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Did something happen that you weren’t expecting.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Note down anything you got wrong, to help your future self remember for next time.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4 - A new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917950" y="21624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Have a look at the program here - </a:t>
            </a:r>
            <a:r>
              <a:rPr lang="en-GB" sz="3500" u="sng">
                <a:hlinkClick r:id="rId3"/>
              </a:rPr>
              <a:t>oaknat.uk/comp-procedural-v2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It has been updated to follow the procedural programming paradigm.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Answer the questions on the right about the new version of the program.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9343225" y="251905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Has anything changed about the execution of the program?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What has changed about the way the program is written?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What benefits does this new program have for a reader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What benefits does this new program have for the writer?</a:t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4 - A new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917950" y="219945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Have a look at the program here - </a:t>
            </a:r>
            <a:r>
              <a:rPr lang="en-GB" sz="3500" u="sng">
                <a:hlinkClick r:id="rId3"/>
              </a:rPr>
              <a:t>oaknat.uk/comp-procedural-v2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It has been updated to follow the procedural programming paradigm.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Answer the questions on the right about the new version of the program.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9359700" y="251905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How would you change the program so that the books are placed in descending order?</a:t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