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</p:sldIdLst>
  <p:sldSz cy="10287000" cx="18288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BA14067-3C55-4D94-99B1-E80B2D6DC8C8}">
  <a:tblStyle styleId="{DBA14067-3C55-4D94-99B1-E80B2D6DC8C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d2d536aa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d2d536aa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d1127e0cc_0_2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d1127e0cc_0_2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222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d1127ea8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8d1127ea8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50">
              <a:solidFill>
                <a:srgbClr val="2E2C2C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How can melody and rhythm communicate a language that we don’t understand?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Music Unit 1 Lesson 8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Al-Hanoush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5"/>
          <p:cNvSpPr txBox="1"/>
          <p:nvPr>
            <p:ph type="title"/>
          </p:nvPr>
        </p:nvSpPr>
        <p:spPr>
          <a:xfrm>
            <a:off x="93680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‘Elefantea’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4000">
                <a:solidFill>
                  <a:schemeClr val="dk2"/>
                </a:solidFill>
              </a:rPr>
              <a:t>Alberto Grau</a:t>
            </a:r>
            <a:endParaRPr b="0" sz="4000">
              <a:solidFill>
                <a:schemeClr val="dk2"/>
              </a:solidFill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0" name="Google Shape;90;p15"/>
          <p:cNvSpPr txBox="1"/>
          <p:nvPr/>
        </p:nvSpPr>
        <p:spPr>
          <a:xfrm>
            <a:off x="936800" y="2665175"/>
            <a:ext cx="7362900" cy="40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latin typeface="Montserrat"/>
                <a:ea typeface="Montserrat"/>
                <a:cs typeface="Montserrat"/>
                <a:sym typeface="Montserrat"/>
              </a:rPr>
              <a:t>Lyrics                                                  </a:t>
            </a:r>
            <a:endParaRPr sz="4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accent5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Elefantea Nun Da?                                </a:t>
            </a:r>
            <a:endParaRPr b="1" sz="4000">
              <a:solidFill>
                <a:schemeClr val="accent5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accent5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Zirkoa omen dago                                 </a:t>
            </a:r>
            <a:endParaRPr b="1" sz="4000">
              <a:solidFill>
                <a:schemeClr val="accent5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accent5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Hortxe dabil zirkoan                              </a:t>
            </a:r>
            <a:endParaRPr b="1" sz="4000">
              <a:solidFill>
                <a:schemeClr val="accent5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accent5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Dado baten </a:t>
            </a:r>
            <a:r>
              <a:rPr b="1" lang="en-GB" sz="40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gainean </a:t>
            </a:r>
            <a:r>
              <a:rPr b="1" lang="en-GB" sz="4000">
                <a:solidFill>
                  <a:schemeClr val="accent5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                          </a:t>
            </a:r>
            <a:endParaRPr b="1" sz="4000">
              <a:solidFill>
                <a:schemeClr val="accent5"/>
              </a:solidFill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accent5"/>
                </a:solidFill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Elefantea dantzan  </a:t>
            </a:r>
            <a:r>
              <a:rPr lang="en-GB" sz="40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 </a:t>
            </a:r>
            <a:r>
              <a:rPr lang="en-GB" sz="3500">
                <a:highlight>
                  <a:srgbClr val="FFFFFF"/>
                </a:highlight>
                <a:latin typeface="Montserrat"/>
                <a:ea typeface="Montserrat"/>
                <a:cs typeface="Montserrat"/>
                <a:sym typeface="Montserrat"/>
              </a:rPr>
              <a:t>                              </a:t>
            </a:r>
            <a:endParaRPr sz="3500">
              <a:highlight>
                <a:srgbClr val="FFFFFF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9175775" y="2589450"/>
            <a:ext cx="9112200" cy="51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latin typeface="Montserrat"/>
                <a:ea typeface="Montserrat"/>
                <a:cs typeface="Montserrat"/>
                <a:sym typeface="Montserrat"/>
              </a:rPr>
              <a:t>Pronunciation</a:t>
            </a:r>
            <a:endParaRPr sz="4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El-a-fan-tey-a noon da </a:t>
            </a:r>
            <a:endParaRPr b="1" sz="4000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Zear-ko-a-men da-go </a:t>
            </a:r>
            <a:endParaRPr b="1" sz="4000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Hort-say da-bill zear-ko-an </a:t>
            </a:r>
            <a:endParaRPr b="1" sz="4000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Da-bo ba-ten ga-nay-an </a:t>
            </a:r>
            <a:endParaRPr b="1" sz="4000">
              <a:solidFill>
                <a:schemeClr val="accent6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chemeClr val="accent6"/>
                </a:solidFill>
                <a:latin typeface="Montserrat"/>
                <a:ea typeface="Montserrat"/>
                <a:cs typeface="Montserrat"/>
                <a:sym typeface="Montserrat"/>
              </a:rPr>
              <a:t>El-a-fan-tey-a dan-say-an</a:t>
            </a:r>
            <a:endParaRPr b="1" sz="4000">
              <a:solidFill>
                <a:schemeClr val="accent6"/>
              </a:solidFill>
            </a:endParaRPr>
          </a:p>
        </p:txBody>
      </p:sp>
      <p:pic>
        <p:nvPicPr>
          <p:cNvPr id="92" name="Google Shape;92;p15"/>
          <p:cNvPicPr preferRelativeResize="0"/>
          <p:nvPr/>
        </p:nvPicPr>
        <p:blipFill rotWithShape="1">
          <a:blip r:embed="rId3">
            <a:alphaModFix/>
          </a:blip>
          <a:srcRect b="23690" l="6162" r="6171" t="7481"/>
          <a:stretch/>
        </p:blipFill>
        <p:spPr>
          <a:xfrm>
            <a:off x="14814099" y="0"/>
            <a:ext cx="3208251" cy="251905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5"/>
          <p:cNvSpPr txBox="1"/>
          <p:nvPr/>
        </p:nvSpPr>
        <p:spPr>
          <a:xfrm>
            <a:off x="14940700" y="2519050"/>
            <a:ext cx="33102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[The Noun Project] - [Fahmi Ramdani] - [Elephant]</a:t>
            </a:r>
            <a:endParaRPr sz="17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9" name="Google Shape;99;p16"/>
          <p:cNvSpPr txBox="1"/>
          <p:nvPr>
            <p:ph type="title"/>
          </p:nvPr>
        </p:nvSpPr>
        <p:spPr>
          <a:xfrm>
            <a:off x="936800" y="890050"/>
            <a:ext cx="74718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Create your own...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>
                <a:solidFill>
                  <a:schemeClr val="dk2"/>
                </a:solidFill>
              </a:rPr>
              <a:t>Body percussion</a:t>
            </a:r>
            <a:endParaRPr b="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4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40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4000">
              <a:solidFill>
                <a:schemeClr val="dk2"/>
              </a:solidFill>
            </a:endParaRPr>
          </a:p>
        </p:txBody>
      </p:sp>
      <p:sp>
        <p:nvSpPr>
          <p:cNvPr id="100" name="Google Shape;100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1" name="Google Shape;101;p16"/>
          <p:cNvGraphicFramePr/>
          <p:nvPr/>
        </p:nvGraphicFramePr>
        <p:xfrm>
          <a:off x="952500" y="2537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{DBA14067-3C55-4D94-99B1-E80B2D6DC8C8}</a:tableStyleId>
              </a:tblPr>
              <a:tblGrid>
                <a:gridCol w="2047875"/>
                <a:gridCol w="2047875"/>
                <a:gridCol w="2047875"/>
                <a:gridCol w="2047875"/>
                <a:gridCol w="2047875"/>
                <a:gridCol w="2047875"/>
                <a:gridCol w="2047875"/>
                <a:gridCol w="2047875"/>
              </a:tblGrid>
              <a:tr h="1174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b="1"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</a:t>
                      </a:r>
                      <a:endParaRPr b="1"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</a:t>
                      </a:r>
                      <a:endParaRPr b="1"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</a:t>
                      </a:r>
                      <a:endParaRPr b="1"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</a:t>
                      </a:r>
                      <a:endParaRPr b="1"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</a:t>
                      </a:r>
                      <a:endParaRPr b="1"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</a:t>
                      </a:r>
                      <a:endParaRPr b="1"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5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+</a:t>
                      </a:r>
                      <a:endParaRPr b="1"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717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717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17176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