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Lst>
  <p:sldSz cy="10287000" cx="18288000"/>
  <p:notesSz cx="6858000" cy="9144000"/>
  <p:embeddedFontLst>
    <p:embeddedFont>
      <p:font typeface="Montserrat SemiBold"/>
      <p:regular r:id="rId7"/>
      <p:bold r:id="rId8"/>
      <p:italic r:id="rId9"/>
      <p:boldItalic r:id="rId10"/>
    </p:embeddedFont>
    <p:embeddedFont>
      <p:font typeface="Montserrat"/>
      <p:regular r:id="rId11"/>
      <p:bold r:id="rId12"/>
      <p:italic r:id="rId13"/>
      <p:boldItalic r:id="rId14"/>
    </p:embeddedFont>
    <p:embeddedFont>
      <p:font typeface="Montserrat Medium"/>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font" Target="fonts/MontserratSemiBold-boldItalic.fntdata"/><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italic.fntdata"/><Relationship Id="rId15" Type="http://schemas.openxmlformats.org/officeDocument/2006/relationships/font" Target="fonts/MontserratMedium-regular.fntdata"/><Relationship Id="rId14" Type="http://schemas.openxmlformats.org/officeDocument/2006/relationships/font" Target="fonts/Montserrat-boldItalic.fntdata"/><Relationship Id="rId17" Type="http://schemas.openxmlformats.org/officeDocument/2006/relationships/font" Target="fonts/MontserratMedium-italic.fntdata"/><Relationship Id="rId16" Type="http://schemas.openxmlformats.org/officeDocument/2006/relationships/font" Target="fonts/MontserratMedium-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MontserratMedium-boldItalic.fntdata"/><Relationship Id="rId7" Type="http://schemas.openxmlformats.org/officeDocument/2006/relationships/font" Target="fonts/MontserratSemiBold-regular.fntdata"/><Relationship Id="rId8" Type="http://schemas.openxmlformats.org/officeDocument/2006/relationships/font" Target="fonts/MontserratSemiBol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938f4cd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938f4cd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673fa40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673fa40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Use beadstring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6000">
                <a:solidFill>
                  <a:srgbClr val="4B3241"/>
                </a:solidFill>
              </a:rPr>
              <a:t>Place Value</a:t>
            </a:r>
            <a:endParaRPr sz="6000">
              <a:solidFill>
                <a:srgbClr val="4B3241"/>
              </a:solidFill>
            </a:endParaRPr>
          </a:p>
          <a:p>
            <a:pPr indent="0" lvl="0" marL="0" marR="0" rtl="0" algn="l">
              <a:lnSpc>
                <a:spcPct val="115000"/>
              </a:lnSpc>
              <a:spcBef>
                <a:spcPts val="0"/>
              </a:spcBef>
              <a:spcAft>
                <a:spcPts val="0"/>
              </a:spcAft>
              <a:buNone/>
            </a:pPr>
            <a:r>
              <a:rPr lang="en-GB" sz="6000">
                <a:solidFill>
                  <a:srgbClr val="4B3241"/>
                </a:solidFill>
              </a:rPr>
              <a:t>Applying place value knowledge to open ended questions</a:t>
            </a:r>
            <a:endParaRPr sz="6000">
              <a:solidFill>
                <a:srgbClr val="4B3241"/>
              </a:solidFill>
            </a:endParaRPr>
          </a:p>
          <a:p>
            <a:pPr indent="0" lvl="0" marL="0" marR="0" rtl="0" algn="l">
              <a:lnSpc>
                <a:spcPct val="115000"/>
              </a:lnSpc>
              <a:spcBef>
                <a:spcPts val="0"/>
              </a:spcBef>
              <a:spcAft>
                <a:spcPts val="0"/>
              </a:spcAft>
              <a:buNone/>
            </a:pPr>
            <a:r>
              <a:t/>
            </a:r>
            <a:endParaRPr sz="6000">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600">
                <a:solidFill>
                  <a:srgbClr val="4B3241"/>
                </a:solidFill>
              </a:rPr>
              <a:t>Mathematics</a:t>
            </a:r>
            <a:endParaRPr sz="3600">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2800">
                <a:solidFill>
                  <a:srgbClr val="4B3241"/>
                </a:solidFill>
              </a:rPr>
              <a:t>Miss Hill</a:t>
            </a:r>
            <a:endParaRPr sz="2800">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1631075" y="300575"/>
            <a:ext cx="7477200" cy="90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400" u="sng">
                <a:latin typeface="Montserrat"/>
                <a:ea typeface="Montserrat"/>
                <a:cs typeface="Montserrat"/>
                <a:sym typeface="Montserrat"/>
              </a:rPr>
              <a:t>Independent Task- Your Turn</a:t>
            </a:r>
            <a:endParaRPr sz="3400" u="sng">
              <a:latin typeface="Montserrat"/>
              <a:ea typeface="Montserrat"/>
              <a:cs typeface="Montserrat"/>
              <a:sym typeface="Montserrat"/>
            </a:endParaRPr>
          </a:p>
        </p:txBody>
      </p:sp>
      <p:sp>
        <p:nvSpPr>
          <p:cNvPr id="88" name="Google Shape;88;p15"/>
          <p:cNvSpPr txBox="1"/>
          <p:nvPr/>
        </p:nvSpPr>
        <p:spPr>
          <a:xfrm>
            <a:off x="430800" y="2224800"/>
            <a:ext cx="18074400" cy="6541500"/>
          </a:xfrm>
          <a:prstGeom prst="rect">
            <a:avLst/>
          </a:prstGeom>
          <a:noFill/>
          <a:ln>
            <a:noFill/>
          </a:ln>
        </p:spPr>
        <p:txBody>
          <a:bodyPr anchorCtr="0" anchor="t" bIns="91425" lIns="91425" spcFirstLastPara="1" rIns="91425" wrap="square" tIns="91425">
            <a:noAutofit/>
          </a:bodyPr>
          <a:lstStyle/>
          <a:p>
            <a:pPr indent="-482600" lvl="0" marL="457200" rtl="0" algn="l">
              <a:spcBef>
                <a:spcPts val="0"/>
              </a:spcBef>
              <a:spcAft>
                <a:spcPts val="0"/>
              </a:spcAft>
              <a:buSzPts val="4000"/>
              <a:buFont typeface="Montserrat"/>
              <a:buAutoNum type="arabicParenR"/>
            </a:pPr>
            <a:r>
              <a:rPr lang="en-GB" sz="4000">
                <a:latin typeface="Montserrat"/>
                <a:ea typeface="Montserrat"/>
                <a:cs typeface="Montserrat"/>
                <a:sym typeface="Montserrat"/>
              </a:rPr>
              <a:t>A number has been rounded to 600. What could the original number have been? Can you find all the possibilities? Does it matter if you rounded to the nearest multiple of ten or one hundred?</a:t>
            </a:r>
            <a:endParaRPr sz="4000">
              <a:latin typeface="Montserrat"/>
              <a:ea typeface="Montserrat"/>
              <a:cs typeface="Montserrat"/>
              <a:sym typeface="Montserrat"/>
            </a:endParaRPr>
          </a:p>
          <a:p>
            <a:pPr indent="0" lvl="0" marL="457200" rtl="0" algn="l">
              <a:spcBef>
                <a:spcPts val="0"/>
              </a:spcBef>
              <a:spcAft>
                <a:spcPts val="0"/>
              </a:spcAft>
              <a:buNone/>
            </a:pPr>
            <a:r>
              <a:rPr lang="en-GB" sz="4000">
                <a:latin typeface="Montserrat"/>
                <a:ea typeface="Montserrat"/>
                <a:cs typeface="Montserrat"/>
                <a:sym typeface="Montserrat"/>
              </a:rPr>
              <a:t> </a:t>
            </a:r>
            <a:endParaRPr sz="4000">
              <a:latin typeface="Montserrat"/>
              <a:ea typeface="Montserrat"/>
              <a:cs typeface="Montserrat"/>
              <a:sym typeface="Montserrat"/>
            </a:endParaRPr>
          </a:p>
          <a:p>
            <a:pPr indent="-482600" lvl="0" marL="457200" rtl="0" algn="l">
              <a:spcBef>
                <a:spcPts val="0"/>
              </a:spcBef>
              <a:spcAft>
                <a:spcPts val="0"/>
              </a:spcAft>
              <a:buSzPts val="4000"/>
              <a:buFont typeface="Montserrat"/>
              <a:buAutoNum type="arabicParenR"/>
            </a:pPr>
            <a:r>
              <a:rPr lang="en-GB" sz="4000">
                <a:latin typeface="Montserrat"/>
                <a:ea typeface="Montserrat"/>
                <a:cs typeface="Montserrat"/>
                <a:sym typeface="Montserrat"/>
              </a:rPr>
              <a:t>What numbers can you make using the digits 1, 7 and 8? Can you find all the possibilities? </a:t>
            </a:r>
            <a:endParaRPr sz="4000">
              <a:latin typeface="Montserrat"/>
              <a:ea typeface="Montserrat"/>
              <a:cs typeface="Montserrat"/>
              <a:sym typeface="Montserrat"/>
            </a:endParaRPr>
          </a:p>
          <a:p>
            <a:pPr indent="0" lvl="0" marL="0" rtl="0" algn="ctr">
              <a:lnSpc>
                <a:spcPct val="115000"/>
              </a:lnSpc>
              <a:spcBef>
                <a:spcPts val="0"/>
              </a:spcBef>
              <a:spcAft>
                <a:spcPts val="0"/>
              </a:spcAft>
              <a:buNone/>
            </a:pPr>
            <a:r>
              <a:rPr lang="en-GB" sz="4900">
                <a:latin typeface="Montserrat"/>
                <a:ea typeface="Montserrat"/>
                <a:cs typeface="Montserrat"/>
                <a:sym typeface="Montserrat"/>
              </a:rPr>
              <a:t>					</a:t>
            </a:r>
            <a:endParaRPr sz="4900">
              <a:latin typeface="Montserrat"/>
              <a:ea typeface="Montserrat"/>
              <a:cs typeface="Montserrat"/>
              <a:sym typeface="Montserrat"/>
            </a:endParaRPr>
          </a:p>
          <a:p>
            <a:pPr indent="0" lvl="0" marL="0" rtl="0" algn="ctr">
              <a:spcBef>
                <a:spcPts val="0"/>
              </a:spcBef>
              <a:spcAft>
                <a:spcPts val="0"/>
              </a:spcAft>
              <a:buNone/>
            </a:pPr>
            <a:r>
              <a:rPr lang="en-GB" sz="4900">
                <a:latin typeface="Montserrat"/>
                <a:ea typeface="Montserrat"/>
                <a:cs typeface="Montserrat"/>
                <a:sym typeface="Montserrat"/>
              </a:rPr>
              <a:t>	</a:t>
            </a:r>
            <a:endParaRPr sz="49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