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10287000" cx="18288000"/>
  <p:notesSz cx="6858000" cy="9144000"/>
  <p:embeddedFontLst>
    <p:embeddedFont>
      <p:font typeface="Montserrat SemiBold"/>
      <p:regular r:id="rId19"/>
      <p:bold r:id="rId20"/>
      <p:italic r:id="rId21"/>
      <p:boldItalic r:id="rId22"/>
    </p:embeddedFont>
    <p:embeddedFont>
      <p:font typeface="Montserrat"/>
      <p:regular r:id="rId23"/>
      <p:bold r:id="rId24"/>
      <p:italic r:id="rId25"/>
      <p:boldItalic r:id="rId26"/>
    </p:embeddedFont>
    <p:embeddedFont>
      <p:font typeface="Montserrat Medium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.fntdata"/><Relationship Id="rId22" Type="http://schemas.openxmlformats.org/officeDocument/2006/relationships/font" Target="fonts/MontserratSemiBold-boldItalic.fntdata"/><Relationship Id="rId21" Type="http://schemas.openxmlformats.org/officeDocument/2006/relationships/font" Target="fonts/MontserratSemiBold-italic.fntdata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MontserratMedium-bold.fntdata"/><Relationship Id="rId27" Type="http://schemas.openxmlformats.org/officeDocument/2006/relationships/font" Target="fonts/MontserratMedium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Medium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schemas.openxmlformats.org/officeDocument/2006/relationships/font" Target="fonts/MontserratMedium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MontserratSemiBold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8eba0de273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g8eba0de27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eba0de273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g8eba0de27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56" name="Google Shape;56;p11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60" name="Google Shape;60;p11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64" name="Google Shape;64;p12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2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" name="Google Shape;27;p5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4B3241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2" name="Google Shape;42;p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5" name="Google Shape;45;p9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" name="Google Shape;48;p9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917950" y="3412748"/>
            <a:ext cx="16452000" cy="27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 sz="6000">
                <a:solidFill>
                  <a:srgbClr val="131316"/>
                </a:solidFill>
              </a:rPr>
              <a:t>Transcription</a:t>
            </a:r>
            <a:br>
              <a:rPr lang="en-GB" sz="6000">
                <a:solidFill>
                  <a:srgbClr val="131316"/>
                </a:solidFill>
              </a:rPr>
            </a:br>
            <a:r>
              <a:rPr lang="en-GB" sz="6000">
                <a:solidFill>
                  <a:srgbClr val="131316"/>
                </a:solidFill>
              </a:rPr>
              <a:t>Cultural Fact File</a:t>
            </a:r>
            <a:endParaRPr sz="6000">
              <a:solidFill>
                <a:srgbClr val="131316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3600">
                <a:solidFill>
                  <a:srgbClr val="131316"/>
                </a:solidFill>
              </a:rPr>
              <a:t>Communication and Language: Our World - Applying Learning</a:t>
            </a:r>
            <a:endParaRPr sz="3600">
              <a:solidFill>
                <a:srgbClr val="131316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GB" sz="2800">
                <a:solidFill>
                  <a:srgbClr val="131316"/>
                </a:solidFill>
              </a:rPr>
              <a:t>Leanne</a:t>
            </a:r>
            <a:endParaRPr b="1" sz="2800">
              <a:solidFill>
                <a:srgbClr val="13131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1" name="Google Shape;181;p23"/>
          <p:cNvSpPr txBox="1"/>
          <p:nvPr>
            <p:ph type="title"/>
          </p:nvPr>
        </p:nvSpPr>
        <p:spPr>
          <a:xfrm>
            <a:off x="917950" y="890050"/>
            <a:ext cx="8677154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Clothing</a:t>
            </a:r>
            <a:endParaRPr/>
          </a:p>
        </p:txBody>
      </p:sp>
      <p:sp>
        <p:nvSpPr>
          <p:cNvPr id="182" name="Google Shape;182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3" name="Google Shape;183;p23"/>
          <p:cNvSpPr txBox="1"/>
          <p:nvPr/>
        </p:nvSpPr>
        <p:spPr>
          <a:xfrm>
            <a:off x="1038550" y="1978450"/>
            <a:ext cx="9540000" cy="14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p23"/>
          <p:cNvSpPr txBox="1"/>
          <p:nvPr>
            <p:ph idx="1" type="body"/>
          </p:nvPr>
        </p:nvSpPr>
        <p:spPr>
          <a:xfrm>
            <a:off x="917941" y="2331222"/>
            <a:ext cx="8165099" cy="6215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Choose an image you like.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>
              <a:solidFill>
                <a:srgbClr val="131316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131316"/>
                </a:solidFill>
              </a:rPr>
              <a:t>You can find out the name of the clothing and write that into your fact file.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>
              <a:solidFill>
                <a:srgbClr val="131316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131316"/>
                </a:solidFill>
              </a:rPr>
              <a:t>Build a sentence.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>
              <a:solidFill>
                <a:srgbClr val="131316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GB">
                <a:solidFill>
                  <a:srgbClr val="131316"/>
                </a:solidFill>
              </a:rPr>
              <a:t>In South Korea, people wear…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>
              <a:solidFill>
                <a:srgbClr val="131316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85" name="Google Shape;185;p23"/>
          <p:cNvSpPr/>
          <p:nvPr/>
        </p:nvSpPr>
        <p:spPr>
          <a:xfrm>
            <a:off x="9912096" y="890050"/>
            <a:ext cx="7620000" cy="7790654"/>
          </a:xfrm>
          <a:prstGeom prst="rect">
            <a:avLst/>
          </a:prstGeom>
          <a:noFill/>
          <a:ln cap="flat" cmpd="sng" w="25400">
            <a:solidFill>
              <a:srgbClr val="1313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3"/>
          <p:cNvSpPr/>
          <p:nvPr/>
        </p:nvSpPr>
        <p:spPr>
          <a:xfrm>
            <a:off x="9912096" y="1645954"/>
            <a:ext cx="3864864" cy="341372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1313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Picture of the author</a:t>
            </a:r>
            <a:endParaRPr b="0" i="0" sz="2400" u="none" cap="none" strike="noStrike">
              <a:solidFill>
                <a:srgbClr val="13131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23"/>
          <p:cNvSpPr/>
          <p:nvPr/>
        </p:nvSpPr>
        <p:spPr>
          <a:xfrm>
            <a:off x="9912096" y="890050"/>
            <a:ext cx="3864864" cy="75590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1313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Yangsook Choi</a:t>
            </a:r>
            <a:endParaRPr/>
          </a:p>
        </p:txBody>
      </p:sp>
      <p:sp>
        <p:nvSpPr>
          <p:cNvPr id="188" name="Google Shape;188;p23"/>
          <p:cNvSpPr/>
          <p:nvPr/>
        </p:nvSpPr>
        <p:spPr>
          <a:xfrm>
            <a:off x="13776959" y="890050"/>
            <a:ext cx="3755136" cy="341372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1313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Picture of their country</a:t>
            </a:r>
            <a:endParaRPr b="0" i="0" sz="2400" u="none" cap="none" strike="noStrike">
              <a:solidFill>
                <a:srgbClr val="00B05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23"/>
          <p:cNvSpPr/>
          <p:nvPr/>
        </p:nvSpPr>
        <p:spPr>
          <a:xfrm>
            <a:off x="13776959" y="4303776"/>
            <a:ext cx="3755136" cy="75590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1313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South Korea</a:t>
            </a:r>
            <a:endParaRPr b="1" i="0" sz="2400" u="none" cap="none" strike="noStrike">
              <a:solidFill>
                <a:srgbClr val="13131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p23"/>
          <p:cNvSpPr/>
          <p:nvPr/>
        </p:nvSpPr>
        <p:spPr>
          <a:xfrm>
            <a:off x="10228765" y="5123708"/>
            <a:ext cx="3255264" cy="13249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In South Korea, some people wear a hanbok. </a:t>
            </a:r>
            <a:endParaRPr b="1" i="0" sz="2400" u="none" cap="none" strike="noStrike">
              <a:solidFill>
                <a:srgbClr val="13131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p23"/>
          <p:cNvSpPr/>
          <p:nvPr/>
        </p:nvSpPr>
        <p:spPr>
          <a:xfrm>
            <a:off x="13965925" y="5388415"/>
            <a:ext cx="3377100" cy="320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Traditional food from that country</a:t>
            </a:r>
            <a:endParaRPr i="0" sz="2400" u="none" cap="none" strike="noStrike">
              <a:solidFill>
                <a:srgbClr val="13131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2" name="Google Shape;192;p23"/>
          <p:cNvPicPr preferRelativeResize="0"/>
          <p:nvPr/>
        </p:nvPicPr>
        <p:blipFill rotWithShape="1">
          <a:blip r:embed="rId3">
            <a:alphaModFix/>
          </a:blip>
          <a:srcRect b="0" l="0" r="0" t="23927"/>
          <a:stretch/>
        </p:blipFill>
        <p:spPr>
          <a:xfrm>
            <a:off x="10225278" y="1978450"/>
            <a:ext cx="3238500" cy="2463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837920" y="1704550"/>
            <a:ext cx="3633216" cy="2045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3"/>
          <p:cNvPicPr preferRelativeResize="0"/>
          <p:nvPr/>
        </p:nvPicPr>
        <p:blipFill rotWithShape="1">
          <a:blip r:embed="rId5">
            <a:alphaModFix/>
          </a:blip>
          <a:srcRect b="0" l="0" r="53897" t="21810"/>
          <a:stretch/>
        </p:blipFill>
        <p:spPr>
          <a:xfrm>
            <a:off x="11155680" y="6432587"/>
            <a:ext cx="1579187" cy="21325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23"/>
          <p:cNvCxnSpPr>
            <a:endCxn id="185" idx="2"/>
          </p:cNvCxnSpPr>
          <p:nvPr/>
        </p:nvCxnSpPr>
        <p:spPr>
          <a:xfrm flipH="1">
            <a:off x="13722096" y="4925604"/>
            <a:ext cx="54900" cy="3755100"/>
          </a:xfrm>
          <a:prstGeom prst="straightConnector1">
            <a:avLst/>
          </a:prstGeom>
          <a:noFill/>
          <a:ln cap="flat" cmpd="sng" w="19050">
            <a:solidFill>
              <a:srgbClr val="131316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/>
          <p:nvPr>
            <p:ph type="title"/>
          </p:nvPr>
        </p:nvSpPr>
        <p:spPr>
          <a:xfrm>
            <a:off x="917575" y="844725"/>
            <a:ext cx="13201200" cy="8564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Food</a:t>
            </a:r>
            <a:endParaRPr/>
          </a:p>
        </p:txBody>
      </p:sp>
      <p:sp>
        <p:nvSpPr>
          <p:cNvPr id="201" name="Google Shape;201;p24"/>
          <p:cNvSpPr txBox="1"/>
          <p:nvPr>
            <p:ph idx="1" type="body"/>
          </p:nvPr>
        </p:nvSpPr>
        <p:spPr>
          <a:xfrm>
            <a:off x="917574" y="1999487"/>
            <a:ext cx="16395065" cy="14086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131316"/>
                </a:solidFill>
              </a:rPr>
              <a:t>Next we can research traditional food of the author’s country. </a:t>
            </a:r>
            <a:endParaRPr>
              <a:solidFill>
                <a:srgbClr val="131316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>
              <a:solidFill>
                <a:srgbClr val="131316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202" name="Google Shape;202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3" name="Google Shape;203;p24"/>
          <p:cNvSpPr txBox="1"/>
          <p:nvPr/>
        </p:nvSpPr>
        <p:spPr>
          <a:xfrm>
            <a:off x="917574" y="3706458"/>
            <a:ext cx="13785978" cy="45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b="0" i="0" lang="en-GB" sz="32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Type the name of the country into a search engine and add the word ‘food’.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t/>
            </a:r>
            <a:endParaRPr b="0" i="0" sz="3200" u="none" cap="none" strike="noStrike">
              <a:solidFill>
                <a:srgbClr val="13131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b="1" i="0" lang="en-GB" sz="32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‘South Korean food’.  </a:t>
            </a:r>
            <a:endParaRPr b="1" i="0" sz="3200" u="none" cap="none" strike="noStrike">
              <a:solidFill>
                <a:srgbClr val="13131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t/>
            </a:r>
            <a:endParaRPr b="0" i="0" sz="3200" u="none" cap="none" strike="noStrike">
              <a:solidFill>
                <a:srgbClr val="13131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5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9" name="Google Shape;209;p25"/>
          <p:cNvSpPr txBox="1"/>
          <p:nvPr>
            <p:ph type="title"/>
          </p:nvPr>
        </p:nvSpPr>
        <p:spPr>
          <a:xfrm>
            <a:off x="917950" y="890050"/>
            <a:ext cx="8677154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Food</a:t>
            </a:r>
            <a:endParaRPr/>
          </a:p>
        </p:txBody>
      </p:sp>
      <p:sp>
        <p:nvSpPr>
          <p:cNvPr id="210" name="Google Shape;210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1" name="Google Shape;211;p25"/>
          <p:cNvSpPr txBox="1"/>
          <p:nvPr/>
        </p:nvSpPr>
        <p:spPr>
          <a:xfrm>
            <a:off x="1038550" y="1978450"/>
            <a:ext cx="9540000" cy="14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2" name="Google Shape;212;p25"/>
          <p:cNvSpPr txBox="1"/>
          <p:nvPr>
            <p:ph idx="1" type="body"/>
          </p:nvPr>
        </p:nvSpPr>
        <p:spPr>
          <a:xfrm>
            <a:off x="917941" y="2331222"/>
            <a:ext cx="8558175" cy="6215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Choose an image you like.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>
              <a:solidFill>
                <a:srgbClr val="131316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131316"/>
                </a:solidFill>
              </a:rPr>
              <a:t>You can find out the name of the food and write that into your fact file.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>
              <a:solidFill>
                <a:srgbClr val="131316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131316"/>
                </a:solidFill>
              </a:rPr>
              <a:t>Build a sentence.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>
              <a:solidFill>
                <a:srgbClr val="131316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GB">
                <a:solidFill>
                  <a:srgbClr val="131316"/>
                </a:solidFill>
              </a:rPr>
              <a:t>In South Korea, the traditional food is…</a:t>
            </a:r>
            <a:endParaRPr b="1">
              <a:solidFill>
                <a:srgbClr val="131316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>
              <a:solidFill>
                <a:srgbClr val="131316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213" name="Google Shape;213;p25"/>
          <p:cNvSpPr/>
          <p:nvPr/>
        </p:nvSpPr>
        <p:spPr>
          <a:xfrm>
            <a:off x="9912096" y="890050"/>
            <a:ext cx="7620000" cy="7790654"/>
          </a:xfrm>
          <a:prstGeom prst="rect">
            <a:avLst/>
          </a:prstGeom>
          <a:noFill/>
          <a:ln cap="flat" cmpd="sng" w="25400">
            <a:solidFill>
              <a:srgbClr val="1313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5"/>
          <p:cNvSpPr/>
          <p:nvPr/>
        </p:nvSpPr>
        <p:spPr>
          <a:xfrm>
            <a:off x="9912096" y="1645954"/>
            <a:ext cx="3864864" cy="341372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1313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Picture of the author</a:t>
            </a:r>
            <a:endParaRPr b="0" i="0" sz="2400" u="none" cap="none" strike="noStrike">
              <a:solidFill>
                <a:srgbClr val="13131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p25"/>
          <p:cNvSpPr/>
          <p:nvPr/>
        </p:nvSpPr>
        <p:spPr>
          <a:xfrm>
            <a:off x="9912096" y="890050"/>
            <a:ext cx="3864864" cy="75590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1313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Yangsook Choi</a:t>
            </a:r>
            <a:endParaRPr/>
          </a:p>
        </p:txBody>
      </p:sp>
      <p:sp>
        <p:nvSpPr>
          <p:cNvPr id="216" name="Google Shape;216;p25"/>
          <p:cNvSpPr/>
          <p:nvPr/>
        </p:nvSpPr>
        <p:spPr>
          <a:xfrm>
            <a:off x="13776959" y="890050"/>
            <a:ext cx="3755136" cy="341372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1313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Picture of their country</a:t>
            </a:r>
            <a:endParaRPr b="0" i="0" sz="2400" u="none" cap="none" strike="noStrike">
              <a:solidFill>
                <a:srgbClr val="00B05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7" name="Google Shape;217;p25"/>
          <p:cNvSpPr/>
          <p:nvPr/>
        </p:nvSpPr>
        <p:spPr>
          <a:xfrm>
            <a:off x="13776959" y="4303776"/>
            <a:ext cx="3755136" cy="75590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1313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South Korea</a:t>
            </a:r>
            <a:endParaRPr b="1" i="0" sz="2400" u="none" cap="none" strike="noStrike">
              <a:solidFill>
                <a:srgbClr val="13131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8" name="Google Shape;218;p25"/>
          <p:cNvSpPr/>
          <p:nvPr/>
        </p:nvSpPr>
        <p:spPr>
          <a:xfrm>
            <a:off x="10228765" y="5123708"/>
            <a:ext cx="3255264" cy="13249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In South Korea, some people wear a hanbok. </a:t>
            </a:r>
            <a:endParaRPr b="1" i="0" sz="2400" u="none" cap="none" strike="noStrike">
              <a:solidFill>
                <a:srgbClr val="13131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9" name="Google Shape;219;p25"/>
          <p:cNvSpPr/>
          <p:nvPr/>
        </p:nvSpPr>
        <p:spPr>
          <a:xfrm>
            <a:off x="13965936" y="7071359"/>
            <a:ext cx="3377184" cy="151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In South Korea, the traditional food is Kimchi. </a:t>
            </a:r>
            <a:endParaRPr b="1" i="0" sz="2400" u="none" cap="none" strike="noStrike">
              <a:solidFill>
                <a:srgbClr val="13131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0" name="Google Shape;220;p25"/>
          <p:cNvPicPr preferRelativeResize="0"/>
          <p:nvPr/>
        </p:nvPicPr>
        <p:blipFill rotWithShape="1">
          <a:blip r:embed="rId3">
            <a:alphaModFix/>
          </a:blip>
          <a:srcRect b="0" l="0" r="0" t="23927"/>
          <a:stretch/>
        </p:blipFill>
        <p:spPr>
          <a:xfrm>
            <a:off x="10225278" y="1978450"/>
            <a:ext cx="3238500" cy="2463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837920" y="1704550"/>
            <a:ext cx="3633216" cy="2045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015027" y="5195326"/>
            <a:ext cx="3331634" cy="187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5"/>
          <p:cNvPicPr preferRelativeResize="0"/>
          <p:nvPr/>
        </p:nvPicPr>
        <p:blipFill rotWithShape="1">
          <a:blip r:embed="rId6">
            <a:alphaModFix/>
          </a:blip>
          <a:srcRect b="0" l="0" r="53897" t="21810"/>
          <a:stretch/>
        </p:blipFill>
        <p:spPr>
          <a:xfrm>
            <a:off x="11155680" y="6432587"/>
            <a:ext cx="1579187" cy="21325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4" name="Google Shape;224;p25"/>
          <p:cNvCxnSpPr>
            <a:endCxn id="213" idx="2"/>
          </p:cNvCxnSpPr>
          <p:nvPr/>
        </p:nvCxnSpPr>
        <p:spPr>
          <a:xfrm flipH="1">
            <a:off x="13722096" y="4925604"/>
            <a:ext cx="54900" cy="3755100"/>
          </a:xfrm>
          <a:prstGeom prst="straightConnector1">
            <a:avLst/>
          </a:prstGeom>
          <a:noFill/>
          <a:ln cap="flat" cmpd="sng" w="19050">
            <a:solidFill>
              <a:srgbClr val="131316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0" name="Google Shape;230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1" name="Google Shape;231;p26"/>
          <p:cNvSpPr txBox="1"/>
          <p:nvPr/>
        </p:nvSpPr>
        <p:spPr>
          <a:xfrm>
            <a:off x="1038550" y="1978450"/>
            <a:ext cx="9540000" cy="14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2" name="Google Shape;232;p26"/>
          <p:cNvSpPr txBox="1"/>
          <p:nvPr/>
        </p:nvSpPr>
        <p:spPr>
          <a:xfrm>
            <a:off x="936800" y="583233"/>
            <a:ext cx="15762600" cy="10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Now it’s time to complete the activity</a:t>
            </a:r>
            <a:endParaRPr b="1" i="0" sz="4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p26"/>
          <p:cNvSpPr/>
          <p:nvPr/>
        </p:nvSpPr>
        <p:spPr>
          <a:xfrm>
            <a:off x="936800" y="1809250"/>
            <a:ext cx="13569600" cy="104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Cultural fact file</a:t>
            </a:r>
            <a:br>
              <a:rPr b="1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3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6"/>
          <p:cNvSpPr/>
          <p:nvPr/>
        </p:nvSpPr>
        <p:spPr>
          <a:xfrm>
            <a:off x="936800" y="2968236"/>
            <a:ext cx="16583100" cy="5172300"/>
          </a:xfrm>
          <a:prstGeom prst="rect">
            <a:avLst/>
          </a:prstGeom>
          <a:noFill/>
          <a:ln cap="flat" cmpd="sng" w="190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Montserrat"/>
              <a:buChar char="●"/>
            </a:pPr>
            <a:r>
              <a:rPr b="1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Draw your writing frame. </a:t>
            </a:r>
            <a:endParaRPr/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Montserrat"/>
              <a:buChar char="●"/>
            </a:pPr>
            <a:r>
              <a:rPr b="1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Choose which author you would like to focus on. </a:t>
            </a:r>
            <a:endParaRPr b="1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Montserrat"/>
              <a:buChar char="●"/>
            </a:pPr>
            <a:r>
              <a:rPr b="1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Work through the sections and use the internet to research about your chosen author. </a:t>
            </a:r>
            <a:endParaRPr/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Montserrat"/>
              <a:buChar char="●"/>
            </a:pPr>
            <a:r>
              <a:rPr b="1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Add the information to your fact file. </a:t>
            </a:r>
            <a:endParaRPr b="1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7"/>
          <p:cNvSpPr txBox="1"/>
          <p:nvPr>
            <p:ph idx="1" type="subTitle"/>
          </p:nvPr>
        </p:nvSpPr>
        <p:spPr>
          <a:xfrm>
            <a:off x="917950" y="2897250"/>
            <a:ext cx="5170425" cy="90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>
                <a:solidFill>
                  <a:srgbClr val="000000"/>
                </a:solidFill>
              </a:rPr>
              <a:t>Make it easier</a:t>
            </a:r>
            <a:endParaRPr b="1" sz="3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0" name="Google Shape;240;p27"/>
          <p:cNvSpPr txBox="1"/>
          <p:nvPr>
            <p:ph idx="2" type="body"/>
          </p:nvPr>
        </p:nvSpPr>
        <p:spPr>
          <a:xfrm>
            <a:off x="917575" y="4061400"/>
            <a:ext cx="5170800" cy="4639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-GB"/>
              <a:t>Have pictures and symbols available to support the learner to make choices and answer questions.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1200"/>
              </a:spcAft>
              <a:buSzPts val="2800"/>
              <a:buNone/>
            </a:pPr>
            <a:r>
              <a:rPr lang="en-GB"/>
              <a:t>Scribe for the learner. </a:t>
            </a:r>
            <a:endParaRPr/>
          </a:p>
        </p:txBody>
      </p:sp>
      <p:sp>
        <p:nvSpPr>
          <p:cNvPr id="241" name="Google Shape;241;p27"/>
          <p:cNvSpPr txBox="1"/>
          <p:nvPr>
            <p:ph idx="3" type="subTitle"/>
          </p:nvPr>
        </p:nvSpPr>
        <p:spPr>
          <a:xfrm>
            <a:off x="6558600" y="2876550"/>
            <a:ext cx="5170800" cy="90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>
                <a:solidFill>
                  <a:srgbClr val="000000"/>
                </a:solidFill>
              </a:rPr>
              <a:t>Make it harder</a:t>
            </a:r>
            <a:endParaRPr b="1" sz="3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2" name="Google Shape;242;p27"/>
          <p:cNvSpPr txBox="1"/>
          <p:nvPr>
            <p:ph idx="4" type="body"/>
          </p:nvPr>
        </p:nvSpPr>
        <p:spPr>
          <a:xfrm>
            <a:off x="6558600" y="4061401"/>
            <a:ext cx="5170800" cy="4639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-GB"/>
              <a:t>Add a ‘fun fact’ section where the learner can add additional information.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-GB"/>
              <a:t>Reduce the support given.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243" name="Google Shape;243;p27"/>
          <p:cNvSpPr txBox="1"/>
          <p:nvPr>
            <p:ph idx="5" type="subTitle"/>
          </p:nvPr>
        </p:nvSpPr>
        <p:spPr>
          <a:xfrm>
            <a:off x="12199250" y="2897250"/>
            <a:ext cx="5170800" cy="90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>
                <a:solidFill>
                  <a:srgbClr val="000000"/>
                </a:solidFill>
              </a:rPr>
              <a:t>More ideas</a:t>
            </a:r>
            <a:endParaRPr b="1" sz="3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4" name="Google Shape;244;p27"/>
          <p:cNvSpPr txBox="1"/>
          <p:nvPr>
            <p:ph idx="6" type="body"/>
          </p:nvPr>
        </p:nvSpPr>
        <p:spPr>
          <a:xfrm>
            <a:off x="12199250" y="4101175"/>
            <a:ext cx="5170800" cy="4599425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-GB"/>
              <a:t>Find music from the author’s country and learn a traditional dance with your friends and family.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-GB"/>
              <a:t>Read stories from around the world by different authors.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45" name="Google Shape;245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917950" y="892800"/>
            <a:ext cx="95907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For this lesson, you will need: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8" name="Google Shape;88;p15"/>
          <p:cNvSpPr txBox="1"/>
          <p:nvPr>
            <p:ph idx="1" type="body"/>
          </p:nvPr>
        </p:nvSpPr>
        <p:spPr>
          <a:xfrm>
            <a:off x="917941" y="2138527"/>
            <a:ext cx="10152300" cy="6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679450" lvl="0" marL="91440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SzPts val="3500"/>
              <a:buChar char="●"/>
            </a:pPr>
            <a:r>
              <a:rPr lang="en-GB">
                <a:solidFill>
                  <a:srgbClr val="131316"/>
                </a:solidFill>
              </a:rPr>
              <a:t>Paper</a:t>
            </a:r>
            <a:endParaRPr>
              <a:solidFill>
                <a:srgbClr val="131316"/>
              </a:solidFill>
            </a:endParaRPr>
          </a:p>
          <a:p>
            <a:pPr indent="-660400" lvl="0" marL="91440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SzPts val="3200"/>
              <a:buChar char="●"/>
            </a:pPr>
            <a:r>
              <a:rPr lang="en-GB">
                <a:solidFill>
                  <a:srgbClr val="131316"/>
                </a:solidFill>
              </a:rPr>
              <a:t>Pencil or pen</a:t>
            </a:r>
            <a:endParaRPr/>
          </a:p>
          <a:p>
            <a:pPr indent="-660400" lvl="0" marL="91440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SzPts val="3200"/>
              <a:buChar char="●"/>
            </a:pPr>
            <a:r>
              <a:rPr lang="en-GB">
                <a:solidFill>
                  <a:srgbClr val="131316"/>
                </a:solidFill>
              </a:rPr>
              <a:t>Scissors (parent / carer supervision is necessary) </a:t>
            </a:r>
            <a:endParaRPr/>
          </a:p>
          <a:p>
            <a:pPr indent="-660400" lvl="0" marL="91440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SzPts val="3200"/>
              <a:buChar char="●"/>
            </a:pPr>
            <a:r>
              <a:rPr lang="en-GB">
                <a:solidFill>
                  <a:srgbClr val="131316"/>
                </a:solidFill>
              </a:rPr>
              <a:t>Ruler </a:t>
            </a:r>
            <a:endParaRPr>
              <a:solidFill>
                <a:srgbClr val="131316"/>
              </a:solidFill>
            </a:endParaRPr>
          </a:p>
          <a:p>
            <a:pPr indent="-660400" lvl="0" marL="91440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SzPts val="3200"/>
              <a:buChar char="●"/>
            </a:pPr>
            <a:r>
              <a:rPr lang="en-GB">
                <a:solidFill>
                  <a:srgbClr val="131316"/>
                </a:solidFill>
              </a:rPr>
              <a:t>Colouring pencils</a:t>
            </a:r>
            <a:endParaRPr/>
          </a:p>
          <a:p>
            <a:pPr indent="-660400" lvl="0" marL="91440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SzPts val="3200"/>
              <a:buChar char="●"/>
            </a:pPr>
            <a:r>
              <a:rPr lang="en-GB">
                <a:solidFill>
                  <a:srgbClr val="131316"/>
                </a:solidFill>
              </a:rPr>
              <a:t>Access to the internet (parent/carer supervision is necessary)</a:t>
            </a:r>
            <a:endParaRPr>
              <a:solidFill>
                <a:srgbClr val="131316"/>
              </a:solidFill>
            </a:endParaRPr>
          </a:p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5" name="Google Shape;95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Introduction to the lesson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6" name="Google Shape;96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7" name="Google Shape;97;p16"/>
          <p:cNvSpPr txBox="1"/>
          <p:nvPr/>
        </p:nvSpPr>
        <p:spPr>
          <a:xfrm>
            <a:off x="1038550" y="1978450"/>
            <a:ext cx="9540000" cy="14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917941" y="2331223"/>
            <a:ext cx="15833808" cy="54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131316"/>
                </a:solidFill>
              </a:rPr>
              <a:t>In this lesson we are going to be creating a fact file of an author of your choice. </a:t>
            </a:r>
            <a:endParaRPr>
              <a:solidFill>
                <a:srgbClr val="131316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>
              <a:solidFill>
                <a:srgbClr val="131316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131316"/>
                </a:solidFill>
              </a:rPr>
              <a:t>We will learn about their life and culture and add your findings to the fact file. </a:t>
            </a:r>
            <a:endParaRPr>
              <a:solidFill>
                <a:srgbClr val="131316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>
              <a:solidFill>
                <a:srgbClr val="131316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4" name="Google Shape;104;p17"/>
          <p:cNvSpPr txBox="1"/>
          <p:nvPr>
            <p:ph type="title"/>
          </p:nvPr>
        </p:nvSpPr>
        <p:spPr>
          <a:xfrm>
            <a:off x="917950" y="890050"/>
            <a:ext cx="8677154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Making a writing frame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5" name="Google Shape;105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6" name="Google Shape;106;p17"/>
          <p:cNvSpPr txBox="1"/>
          <p:nvPr/>
        </p:nvSpPr>
        <p:spPr>
          <a:xfrm>
            <a:off x="1038550" y="1978450"/>
            <a:ext cx="9540000" cy="14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7"/>
          <p:cNvSpPr txBox="1"/>
          <p:nvPr>
            <p:ph idx="1" type="body"/>
          </p:nvPr>
        </p:nvSpPr>
        <p:spPr>
          <a:xfrm>
            <a:off x="917941" y="2331222"/>
            <a:ext cx="8165099" cy="6215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Before we start the lesson, we need to draw our writing frame for a fact file.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Use your ruler to draw the lines so you have different sections.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>
              <a:solidFill>
                <a:srgbClr val="131316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131316"/>
                </a:solidFill>
              </a:rPr>
              <a:t>Copy the layout but don’t add the titles. These are there for reference. </a:t>
            </a:r>
            <a:endParaRPr>
              <a:solidFill>
                <a:srgbClr val="131316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>
              <a:solidFill>
                <a:srgbClr val="131316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08" name="Google Shape;108;p17"/>
          <p:cNvSpPr/>
          <p:nvPr/>
        </p:nvSpPr>
        <p:spPr>
          <a:xfrm>
            <a:off x="9912096" y="890050"/>
            <a:ext cx="7620000" cy="7790654"/>
          </a:xfrm>
          <a:prstGeom prst="rect">
            <a:avLst/>
          </a:prstGeom>
          <a:noFill/>
          <a:ln cap="flat" cmpd="sng" w="25400">
            <a:solidFill>
              <a:srgbClr val="1313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7"/>
          <p:cNvSpPr/>
          <p:nvPr/>
        </p:nvSpPr>
        <p:spPr>
          <a:xfrm>
            <a:off x="9912096" y="1645954"/>
            <a:ext cx="3864864" cy="341372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1313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Picture of the author</a:t>
            </a:r>
            <a:endParaRPr b="0" i="0" sz="2400" u="none" cap="none" strike="noStrike">
              <a:solidFill>
                <a:srgbClr val="13131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17"/>
          <p:cNvSpPr/>
          <p:nvPr/>
        </p:nvSpPr>
        <p:spPr>
          <a:xfrm>
            <a:off x="9912096" y="890050"/>
            <a:ext cx="3864864" cy="75590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1313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Name of the author</a:t>
            </a:r>
            <a:endParaRPr b="0" i="0" sz="2400" u="none" cap="none" strike="noStrike">
              <a:solidFill>
                <a:srgbClr val="13131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7"/>
          <p:cNvSpPr/>
          <p:nvPr/>
        </p:nvSpPr>
        <p:spPr>
          <a:xfrm>
            <a:off x="13776959" y="890050"/>
            <a:ext cx="3755136" cy="341372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1313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Picture of their country</a:t>
            </a:r>
            <a:endParaRPr b="0" i="0" sz="2400" u="none" cap="none" strike="noStrike">
              <a:solidFill>
                <a:srgbClr val="13131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7"/>
          <p:cNvSpPr/>
          <p:nvPr/>
        </p:nvSpPr>
        <p:spPr>
          <a:xfrm>
            <a:off x="13776959" y="4303776"/>
            <a:ext cx="3755136" cy="75590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1313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Name of their country</a:t>
            </a:r>
            <a:endParaRPr b="0" i="0" sz="2400" u="none" cap="none" strike="noStrike">
              <a:solidFill>
                <a:srgbClr val="13131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7"/>
          <p:cNvSpPr/>
          <p:nvPr/>
        </p:nvSpPr>
        <p:spPr>
          <a:xfrm>
            <a:off x="9912096" y="5059680"/>
            <a:ext cx="3864864" cy="362102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1313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Traditional clothing from that country</a:t>
            </a:r>
            <a:endParaRPr b="0" i="0" sz="2400" u="none" cap="none" strike="noStrike">
              <a:solidFill>
                <a:srgbClr val="13131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7"/>
          <p:cNvSpPr/>
          <p:nvPr/>
        </p:nvSpPr>
        <p:spPr>
          <a:xfrm>
            <a:off x="13776959" y="5059680"/>
            <a:ext cx="3755136" cy="362102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1313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Traditional food from that country</a:t>
            </a:r>
            <a:endParaRPr b="0" i="0" sz="2400" u="none" cap="none" strike="noStrike">
              <a:solidFill>
                <a:srgbClr val="13131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917575" y="844725"/>
            <a:ext cx="13201200" cy="8564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Choose an author</a:t>
            </a:r>
            <a:endParaRPr/>
          </a:p>
        </p:txBody>
      </p:sp>
      <p:sp>
        <p:nvSpPr>
          <p:cNvPr id="120" name="Google Shape;120;p18"/>
          <p:cNvSpPr txBox="1"/>
          <p:nvPr>
            <p:ph idx="1" type="body"/>
          </p:nvPr>
        </p:nvSpPr>
        <p:spPr>
          <a:xfrm>
            <a:off x="1015111" y="2078124"/>
            <a:ext cx="16395065" cy="12138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131316"/>
                </a:solidFill>
              </a:rPr>
              <a:t>To begin this lesson, we will be choosing which author we want to focus on.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131316"/>
                </a:solidFill>
              </a:rPr>
              <a:t>Which author would you like to make a fact file about? </a:t>
            </a:r>
            <a:endParaRPr>
              <a:solidFill>
                <a:srgbClr val="131316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>
              <a:solidFill>
                <a:srgbClr val="131316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21" name="Google Shape;121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p18"/>
          <p:cNvSpPr/>
          <p:nvPr/>
        </p:nvSpPr>
        <p:spPr>
          <a:xfrm>
            <a:off x="734696" y="7610585"/>
            <a:ext cx="5458842" cy="107721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Timothée de Fombelle from France. </a:t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18"/>
          <p:cNvSpPr/>
          <p:nvPr/>
        </p:nvSpPr>
        <p:spPr>
          <a:xfrm>
            <a:off x="11862817" y="7564153"/>
            <a:ext cx="5449823" cy="107721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Yangsook Choi from South Korea</a:t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18"/>
          <p:cNvSpPr/>
          <p:nvPr/>
        </p:nvSpPr>
        <p:spPr>
          <a:xfrm>
            <a:off x="5874183" y="6549193"/>
            <a:ext cx="6158693" cy="5847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Nnedi Okorafor from Nigeria.  </a:t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0" name="Google Shape;130;p19"/>
          <p:cNvSpPr txBox="1"/>
          <p:nvPr>
            <p:ph type="title"/>
          </p:nvPr>
        </p:nvSpPr>
        <p:spPr>
          <a:xfrm>
            <a:off x="917950" y="890050"/>
            <a:ext cx="8677154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Author</a:t>
            </a:r>
            <a:endParaRPr/>
          </a:p>
        </p:txBody>
      </p:sp>
      <p:sp>
        <p:nvSpPr>
          <p:cNvPr id="131" name="Google Shape;131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2" name="Google Shape;132;p19"/>
          <p:cNvSpPr txBox="1"/>
          <p:nvPr/>
        </p:nvSpPr>
        <p:spPr>
          <a:xfrm>
            <a:off x="1038550" y="1978450"/>
            <a:ext cx="9540000" cy="14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19"/>
          <p:cNvSpPr txBox="1"/>
          <p:nvPr>
            <p:ph idx="1" type="body"/>
          </p:nvPr>
        </p:nvSpPr>
        <p:spPr>
          <a:xfrm>
            <a:off x="917941" y="2331222"/>
            <a:ext cx="8165099" cy="6215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Now you have chosen your author, you can write their name into the correct box and then you can draw a picture of them in the writing frame.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>
              <a:solidFill>
                <a:srgbClr val="131316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131316"/>
                </a:solidFill>
              </a:rPr>
              <a:t>Use the internet to find out what they look like. Ask a parent / carer to help you.</a:t>
            </a:r>
            <a:endParaRPr>
              <a:solidFill>
                <a:srgbClr val="131316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>
              <a:solidFill>
                <a:srgbClr val="131316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34" name="Google Shape;134;p19"/>
          <p:cNvSpPr/>
          <p:nvPr/>
        </p:nvSpPr>
        <p:spPr>
          <a:xfrm>
            <a:off x="9912096" y="890050"/>
            <a:ext cx="7620000" cy="7790654"/>
          </a:xfrm>
          <a:prstGeom prst="rect">
            <a:avLst/>
          </a:prstGeom>
          <a:noFill/>
          <a:ln cap="flat" cmpd="sng" w="25400">
            <a:solidFill>
              <a:srgbClr val="1313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9"/>
          <p:cNvSpPr/>
          <p:nvPr/>
        </p:nvSpPr>
        <p:spPr>
          <a:xfrm>
            <a:off x="9912096" y="1645954"/>
            <a:ext cx="3864864" cy="341372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1313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Picture of the author</a:t>
            </a:r>
            <a:endParaRPr b="0" i="0" sz="2400" u="none" cap="none" strike="noStrike">
              <a:solidFill>
                <a:srgbClr val="13131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19"/>
          <p:cNvSpPr/>
          <p:nvPr/>
        </p:nvSpPr>
        <p:spPr>
          <a:xfrm>
            <a:off x="9912096" y="890050"/>
            <a:ext cx="3864864" cy="75590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1313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Yangsook Choi</a:t>
            </a:r>
            <a:endParaRPr/>
          </a:p>
        </p:txBody>
      </p:sp>
      <p:sp>
        <p:nvSpPr>
          <p:cNvPr id="137" name="Google Shape;137;p19"/>
          <p:cNvSpPr/>
          <p:nvPr/>
        </p:nvSpPr>
        <p:spPr>
          <a:xfrm>
            <a:off x="13776959" y="890050"/>
            <a:ext cx="3755136" cy="341372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1313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latin typeface="Montserrat"/>
                <a:ea typeface="Montserrat"/>
                <a:cs typeface="Montserrat"/>
                <a:sym typeface="Montserrat"/>
              </a:rPr>
              <a:t>Picture of their country</a:t>
            </a:r>
            <a:endParaRPr b="0" i="0" sz="24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19"/>
          <p:cNvSpPr/>
          <p:nvPr/>
        </p:nvSpPr>
        <p:spPr>
          <a:xfrm>
            <a:off x="13776959" y="4303776"/>
            <a:ext cx="3755136" cy="75590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1313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latin typeface="Montserrat"/>
                <a:ea typeface="Montserrat"/>
                <a:cs typeface="Montserrat"/>
                <a:sym typeface="Montserrat"/>
              </a:rPr>
              <a:t>Name of their country</a:t>
            </a:r>
            <a:endParaRPr b="0" i="0" sz="24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19"/>
          <p:cNvSpPr/>
          <p:nvPr/>
        </p:nvSpPr>
        <p:spPr>
          <a:xfrm>
            <a:off x="9912096" y="5059680"/>
            <a:ext cx="3864864" cy="362102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1313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latin typeface="Montserrat"/>
                <a:ea typeface="Montserrat"/>
                <a:cs typeface="Montserrat"/>
                <a:sym typeface="Montserrat"/>
              </a:rPr>
              <a:t>Traditional clothing from that country</a:t>
            </a:r>
            <a:endParaRPr b="0" i="0" sz="24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19"/>
          <p:cNvSpPr/>
          <p:nvPr/>
        </p:nvSpPr>
        <p:spPr>
          <a:xfrm>
            <a:off x="13776959" y="5059680"/>
            <a:ext cx="3755136" cy="362102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1313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latin typeface="Montserrat"/>
                <a:ea typeface="Montserrat"/>
                <a:cs typeface="Montserrat"/>
                <a:sym typeface="Montserrat"/>
              </a:rPr>
              <a:t>Traditional food from that country</a:t>
            </a:r>
            <a:endParaRPr b="0" i="0" sz="24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1" name="Google Shape;141;p19"/>
          <p:cNvPicPr preferRelativeResize="0"/>
          <p:nvPr/>
        </p:nvPicPr>
        <p:blipFill rotWithShape="1">
          <a:blip r:embed="rId3">
            <a:alphaModFix/>
          </a:blip>
          <a:srcRect b="0" l="0" r="0" t="23927"/>
          <a:stretch/>
        </p:blipFill>
        <p:spPr>
          <a:xfrm>
            <a:off x="10225278" y="1978450"/>
            <a:ext cx="3238500" cy="2463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/>
          <p:nvPr>
            <p:ph type="title"/>
          </p:nvPr>
        </p:nvSpPr>
        <p:spPr>
          <a:xfrm>
            <a:off x="917575" y="844725"/>
            <a:ext cx="13201200" cy="8564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Country</a:t>
            </a:r>
            <a:endParaRPr/>
          </a:p>
        </p:txBody>
      </p:sp>
      <p:sp>
        <p:nvSpPr>
          <p:cNvPr id="147" name="Google Shape;147;p20"/>
          <p:cNvSpPr txBox="1"/>
          <p:nvPr>
            <p:ph idx="1" type="body"/>
          </p:nvPr>
        </p:nvSpPr>
        <p:spPr>
          <a:xfrm>
            <a:off x="917574" y="1999487"/>
            <a:ext cx="16395065" cy="14086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131316"/>
                </a:solidFill>
              </a:rPr>
              <a:t>Now we can start researching the author’s country. </a:t>
            </a:r>
            <a:endParaRPr>
              <a:solidFill>
                <a:srgbClr val="131316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>
              <a:solidFill>
                <a:srgbClr val="131316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48" name="Google Shape;148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9" name="Google Shape;149;p20"/>
          <p:cNvSpPr txBox="1"/>
          <p:nvPr/>
        </p:nvSpPr>
        <p:spPr>
          <a:xfrm>
            <a:off x="917574" y="3706458"/>
            <a:ext cx="13785978" cy="45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b="0" i="0" lang="en-GB" sz="32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I have chosen Yangsook Choi for my example. She is an author from South Korea.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t/>
            </a:r>
            <a:endParaRPr b="0" i="0" sz="3200" u="none" cap="none" strike="noStrike">
              <a:solidFill>
                <a:srgbClr val="13131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b="0" i="0" lang="en-GB" sz="32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I will then use the internet to look at images of South Korea.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t/>
            </a:r>
            <a:endParaRPr b="0" i="0" sz="3200" u="none" cap="none" strike="noStrike">
              <a:solidFill>
                <a:srgbClr val="13131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b="0" i="0" lang="en-GB" sz="32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Choose your favourite image of the country and draw this onto your fact file. </a:t>
            </a:r>
            <a:endParaRPr b="0" i="0" sz="3200" u="none" cap="none" strike="noStrike">
              <a:solidFill>
                <a:srgbClr val="13131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t/>
            </a:r>
            <a:endParaRPr b="0" i="0" sz="3200" u="none" cap="none" strike="noStrike">
              <a:solidFill>
                <a:srgbClr val="13131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5" name="Google Shape;155;p21"/>
          <p:cNvSpPr txBox="1"/>
          <p:nvPr>
            <p:ph type="title"/>
          </p:nvPr>
        </p:nvSpPr>
        <p:spPr>
          <a:xfrm>
            <a:off x="917950" y="890050"/>
            <a:ext cx="8677154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Country</a:t>
            </a:r>
            <a:endParaRPr/>
          </a:p>
        </p:txBody>
      </p:sp>
      <p:sp>
        <p:nvSpPr>
          <p:cNvPr id="156" name="Google Shape;156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7" name="Google Shape;157;p21"/>
          <p:cNvSpPr txBox="1"/>
          <p:nvPr/>
        </p:nvSpPr>
        <p:spPr>
          <a:xfrm>
            <a:off x="1038550" y="1978450"/>
            <a:ext cx="9540000" cy="14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21"/>
          <p:cNvSpPr txBox="1"/>
          <p:nvPr>
            <p:ph idx="1" type="body"/>
          </p:nvPr>
        </p:nvSpPr>
        <p:spPr>
          <a:xfrm>
            <a:off x="917941" y="2331222"/>
            <a:ext cx="8165099" cy="6215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This is what the fact file will look like now.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>
              <a:solidFill>
                <a:srgbClr val="131316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131316"/>
                </a:solidFill>
              </a:rPr>
              <a:t>Write the name of the author’s country and draw your favourite picture from their country.  </a:t>
            </a:r>
            <a:endParaRPr>
              <a:solidFill>
                <a:srgbClr val="131316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>
              <a:solidFill>
                <a:srgbClr val="131316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59" name="Google Shape;159;p21"/>
          <p:cNvSpPr/>
          <p:nvPr/>
        </p:nvSpPr>
        <p:spPr>
          <a:xfrm>
            <a:off x="9912096" y="890050"/>
            <a:ext cx="7620000" cy="7790654"/>
          </a:xfrm>
          <a:prstGeom prst="rect">
            <a:avLst/>
          </a:prstGeom>
          <a:noFill/>
          <a:ln cap="flat" cmpd="sng" w="25400">
            <a:solidFill>
              <a:srgbClr val="1313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1"/>
          <p:cNvSpPr/>
          <p:nvPr/>
        </p:nvSpPr>
        <p:spPr>
          <a:xfrm>
            <a:off x="9912096" y="1645954"/>
            <a:ext cx="3864864" cy="341372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1313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Picture of the author</a:t>
            </a:r>
            <a:endParaRPr b="0" i="0" sz="2400" u="none" cap="none" strike="noStrike">
              <a:solidFill>
                <a:srgbClr val="13131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21"/>
          <p:cNvSpPr/>
          <p:nvPr/>
        </p:nvSpPr>
        <p:spPr>
          <a:xfrm>
            <a:off x="9912096" y="890050"/>
            <a:ext cx="3864864" cy="75590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1313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Yangsook Choi</a:t>
            </a:r>
            <a:endParaRPr/>
          </a:p>
        </p:txBody>
      </p:sp>
      <p:sp>
        <p:nvSpPr>
          <p:cNvPr id="162" name="Google Shape;162;p21"/>
          <p:cNvSpPr/>
          <p:nvPr/>
        </p:nvSpPr>
        <p:spPr>
          <a:xfrm>
            <a:off x="13776959" y="890050"/>
            <a:ext cx="3755136" cy="341372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1313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Picture of their country</a:t>
            </a:r>
            <a:endParaRPr b="0" i="0" sz="2400" u="none" cap="none" strike="noStrike">
              <a:solidFill>
                <a:srgbClr val="00B05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21"/>
          <p:cNvSpPr/>
          <p:nvPr/>
        </p:nvSpPr>
        <p:spPr>
          <a:xfrm>
            <a:off x="13776959" y="4303776"/>
            <a:ext cx="3755136" cy="75590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1313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South Korea</a:t>
            </a:r>
            <a:endParaRPr b="1" i="0" sz="2400" u="none" cap="none" strike="noStrike">
              <a:solidFill>
                <a:srgbClr val="13131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21"/>
          <p:cNvSpPr/>
          <p:nvPr/>
        </p:nvSpPr>
        <p:spPr>
          <a:xfrm>
            <a:off x="9912096" y="5059680"/>
            <a:ext cx="3864864" cy="362102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1313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latin typeface="Montserrat"/>
                <a:ea typeface="Montserrat"/>
                <a:cs typeface="Montserrat"/>
                <a:sym typeface="Montserrat"/>
              </a:rPr>
              <a:t>Traditional clothing from that country</a:t>
            </a:r>
            <a:endParaRPr b="0" i="0" sz="24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21"/>
          <p:cNvSpPr/>
          <p:nvPr/>
        </p:nvSpPr>
        <p:spPr>
          <a:xfrm>
            <a:off x="13776959" y="5059680"/>
            <a:ext cx="3755136" cy="362102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1313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latin typeface="Montserrat"/>
                <a:ea typeface="Montserrat"/>
                <a:cs typeface="Montserrat"/>
                <a:sym typeface="Montserrat"/>
              </a:rPr>
              <a:t>Traditional food from that country</a:t>
            </a:r>
            <a:endParaRPr b="0" i="0" sz="24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6" name="Google Shape;166;p21"/>
          <p:cNvPicPr preferRelativeResize="0"/>
          <p:nvPr/>
        </p:nvPicPr>
        <p:blipFill rotWithShape="1">
          <a:blip r:embed="rId3">
            <a:alphaModFix/>
          </a:blip>
          <a:srcRect b="0" l="0" r="0" t="23927"/>
          <a:stretch/>
        </p:blipFill>
        <p:spPr>
          <a:xfrm>
            <a:off x="10225278" y="1978450"/>
            <a:ext cx="3238500" cy="2463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837920" y="1704550"/>
            <a:ext cx="3633216" cy="2045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"/>
          <p:cNvSpPr txBox="1"/>
          <p:nvPr>
            <p:ph type="title"/>
          </p:nvPr>
        </p:nvSpPr>
        <p:spPr>
          <a:xfrm>
            <a:off x="917575" y="844725"/>
            <a:ext cx="13201200" cy="8564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Clothing</a:t>
            </a:r>
            <a:endParaRPr/>
          </a:p>
        </p:txBody>
      </p:sp>
      <p:sp>
        <p:nvSpPr>
          <p:cNvPr id="173" name="Google Shape;173;p22"/>
          <p:cNvSpPr txBox="1"/>
          <p:nvPr>
            <p:ph idx="1" type="body"/>
          </p:nvPr>
        </p:nvSpPr>
        <p:spPr>
          <a:xfrm>
            <a:off x="917574" y="1999487"/>
            <a:ext cx="16395065" cy="14086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131316"/>
                </a:solidFill>
              </a:rPr>
              <a:t>Next we can research traditional dress in the author’s country. </a:t>
            </a:r>
            <a:endParaRPr>
              <a:solidFill>
                <a:srgbClr val="131316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>
              <a:solidFill>
                <a:srgbClr val="131316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74" name="Google Shape;174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5" name="Google Shape;175;p22"/>
          <p:cNvSpPr txBox="1"/>
          <p:nvPr/>
        </p:nvSpPr>
        <p:spPr>
          <a:xfrm>
            <a:off x="917574" y="3706458"/>
            <a:ext cx="13785978" cy="45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b="0" i="0" lang="en-GB" sz="32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Type the name of the country into a search engine and add the word ‘dress</a:t>
            </a:r>
            <a:r>
              <a:rPr lang="en-GB" sz="3200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’</a:t>
            </a:r>
            <a:r>
              <a:rPr b="0" i="0" lang="en-GB" sz="32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t/>
            </a:r>
            <a:endParaRPr b="0" i="0" sz="3200" u="none" cap="none" strike="noStrike">
              <a:solidFill>
                <a:srgbClr val="13131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b="1" i="0" lang="en-GB" sz="32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‘South Korean dress’.  </a:t>
            </a:r>
            <a:endParaRPr b="1" i="0" sz="3200" u="none" cap="none" strike="noStrike">
              <a:solidFill>
                <a:srgbClr val="13131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t/>
            </a:r>
            <a:endParaRPr b="0" i="0" sz="3200" u="none" cap="none" strike="noStrike">
              <a:solidFill>
                <a:srgbClr val="13131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