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623C52-6590-46D4-9F58-BF3DF21CE956}">
  <a:tblStyle styleId="{19623C52-6590-46D4-9F58-BF3DF21CE95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8cfcb9c4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8cfcb9c4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i="1" lang="en-GB" sz="1000">
                <a:latin typeface="Montserrat"/>
                <a:ea typeface="Montserrat"/>
                <a:cs typeface="Montserrat"/>
                <a:sym typeface="Montserrat"/>
              </a:rPr>
              <a:t>The plan for today’s lesson is as follows.  Press return   if you haven’t done the quiz, please do it now.</a:t>
            </a:r>
            <a:endParaRPr i="1"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lang="en-GB" sz="1000">
                <a:latin typeface="Montserrat"/>
                <a:ea typeface="Montserrat"/>
                <a:cs typeface="Montserrat"/>
                <a:sym typeface="Montserrat"/>
              </a:rPr>
              <a:t>Bist du fertig? (bereit)? Los geht’s!</a:t>
            </a: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t/>
            </a:r>
            <a:endParaRPr/>
          </a:p>
          <a:p>
            <a:pPr indent="0" lvl="0" marL="0" rtl="0" algn="l">
              <a:lnSpc>
                <a:spcPct val="130000"/>
              </a:lnSpc>
              <a:spcBef>
                <a:spcPts val="1200"/>
              </a:spcBef>
              <a:spcAft>
                <a:spcPts val="0"/>
              </a:spcAft>
              <a:buSzPts val="1100"/>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[a]</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Introduce and elicit the pronunciation of the </a:t>
            </a:r>
            <a:r>
              <a:rPr b="1" lang="en-GB"/>
              <a:t>individual SSC [a] </a:t>
            </a:r>
            <a:r>
              <a:rPr lang="en-GB"/>
              <a:t>and then the </a:t>
            </a:r>
            <a:r>
              <a:rPr b="1" lang="en-GB"/>
              <a:t>source</a:t>
            </a:r>
            <a:r>
              <a:rPr lang="en-GB"/>
              <a:t> word again ‘</a:t>
            </a:r>
            <a:r>
              <a:rPr b="1" lang="en-GB"/>
              <a:t>sagen</a:t>
            </a:r>
            <a:r>
              <a:rPr lang="en-GB"/>
              <a:t>’ (with gesture, if using).</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Then present and elicit the pronunciation of the five </a:t>
            </a:r>
            <a:r>
              <a:rPr b="1" lang="en-GB"/>
              <a:t>cluster</a:t>
            </a:r>
            <a:r>
              <a:rPr lang="en-GB"/>
              <a:t> words.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German): </a:t>
            </a:r>
            <a:br>
              <a:rPr lang="en-GB"/>
            </a:br>
            <a:r>
              <a:rPr b="1" lang="en-GB"/>
              <a:t>sagen</a:t>
            </a:r>
            <a:r>
              <a:rPr lang="en-GB"/>
              <a:t> [46]; </a:t>
            </a:r>
            <a:r>
              <a:rPr b="1" lang="en-GB"/>
              <a:t>Paar</a:t>
            </a:r>
            <a:r>
              <a:rPr b="0" lang="en-GB"/>
              <a:t> [284]</a:t>
            </a:r>
            <a:r>
              <a:rPr lang="en-GB"/>
              <a:t> </a:t>
            </a:r>
            <a:r>
              <a:rPr b="1" lang="en-GB"/>
              <a:t>haben</a:t>
            </a:r>
            <a:r>
              <a:rPr lang="en-GB"/>
              <a:t> [7]; </a:t>
            </a:r>
            <a:r>
              <a:rPr b="1" lang="en-GB"/>
              <a:t>fahren</a:t>
            </a:r>
            <a:r>
              <a:rPr lang="en-GB"/>
              <a:t> [169]; </a:t>
            </a:r>
            <a:r>
              <a:rPr b="1" lang="en-GB"/>
              <a:t>klar</a:t>
            </a:r>
            <a:r>
              <a:rPr lang="en-GB"/>
              <a:t> [255]; </a:t>
            </a:r>
            <a:r>
              <a:rPr b="1" lang="en-GB"/>
              <a:t>Tag </a:t>
            </a:r>
            <a:r>
              <a:rPr lang="en-GB"/>
              <a:t>[108].</a:t>
            </a:r>
            <a:endParaRPr/>
          </a:p>
          <a:p>
            <a:pPr indent="0" lvl="0" marL="0" marR="0" rtl="0" algn="l">
              <a:lnSpc>
                <a:spcPct val="100000"/>
              </a:lnSpc>
              <a:spcBef>
                <a:spcPts val="0"/>
              </a:spcBef>
              <a:spcAft>
                <a:spcPts val="0"/>
              </a:spcAft>
              <a:buClr>
                <a:schemeClr val="dk1"/>
              </a:buClr>
              <a:buSzPts val="1200"/>
              <a:buFont typeface="Calibri"/>
              <a:buNone/>
            </a:pPr>
            <a:r>
              <a:rPr i="1" lang="en-GB"/>
              <a:t>Source:  Jones, R.L. &amp; Tschirner, E. (2006). A frequency dictionary of German: core vocabulary for learners. Routledge</a:t>
            </a:r>
            <a:endParaRPr/>
          </a:p>
          <a:p>
            <a:pPr indent="0" lvl="0" marL="0" marR="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SzPts val="1100"/>
              <a:buNone/>
            </a:pPr>
            <a:r>
              <a:t/>
            </a:r>
            <a:endParaRPr/>
          </a:p>
        </p:txBody>
      </p:sp>
      <p:sp>
        <p:nvSpPr>
          <p:cNvPr id="54" name="Google Shape;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Without sound to elicit pronunciation (without first hearing the teacher).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Teacher to elicit pronunciation by asking “</a:t>
            </a:r>
            <a:r>
              <a:rPr i="1" lang="en-GB"/>
              <a:t>Wie sagt man…”</a:t>
            </a:r>
            <a:r>
              <a:rPr lang="en-GB"/>
              <a:t>.</a:t>
            </a:r>
            <a:endParaRPr i="1"/>
          </a:p>
          <a:p>
            <a:pPr indent="0" lvl="0" marL="0" rtl="0" algn="l">
              <a:lnSpc>
                <a:spcPct val="100000"/>
              </a:lnSpc>
              <a:spcBef>
                <a:spcPts val="0"/>
              </a:spcBef>
              <a:spcAft>
                <a:spcPts val="0"/>
              </a:spcAft>
              <a:buSzPts val="1100"/>
              <a:buNone/>
            </a:pPr>
            <a:r>
              <a:t/>
            </a:r>
            <a:endParaRPr/>
          </a:p>
        </p:txBody>
      </p:sp>
      <p:sp>
        <p:nvSpPr>
          <p:cNvPr id="78" name="Google Shape;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Min font size = 28 for the words on the slide.  Nothing below the acorn.</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sz="1200"/>
              <a:t>O</a:t>
            </a:r>
            <a:r>
              <a:rPr lang="en-GB" sz="1200">
                <a:solidFill>
                  <a:schemeClr val="dk1"/>
                </a:solidFill>
              </a:rPr>
              <a:t>n the screen, you can see the new vocabulary together.   Now, I’ll say the German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lnSpc>
                <a:spcPct val="100000"/>
              </a:lnSpc>
              <a:spcBef>
                <a:spcPts val="0"/>
              </a:spcBef>
              <a:spcAft>
                <a:spcPts val="0"/>
              </a:spcAft>
              <a:buSzPts val="1100"/>
              <a:buNone/>
            </a:pPr>
            <a:r>
              <a:t/>
            </a:r>
            <a:endParaRPr i="1" sz="1400">
              <a:solidFill>
                <a:srgbClr val="002060"/>
              </a:solidFill>
            </a:endParaRPr>
          </a:p>
          <a:p>
            <a:pPr indent="-711200" lvl="0" marL="914400" rtl="0" algn="l">
              <a:lnSpc>
                <a:spcPct val="130000"/>
              </a:lnSpc>
              <a:spcBef>
                <a:spcPts val="0"/>
              </a:spcBef>
              <a:spcAft>
                <a:spcPts val="0"/>
              </a:spcAft>
              <a:buSzPts val="4000"/>
              <a:buChar char="●"/>
            </a:pPr>
            <a:r>
              <a:rPr lang="en-GB" sz="1400"/>
              <a:t>die Einladung, die Blumen, auswählen, aussuchen, einladen, vorbereiten teilnehmen an, stattfinden, shiefgehen, die Hochzeit</a:t>
            </a:r>
            <a:endParaRPr/>
          </a:p>
          <a:p>
            <a:pPr indent="0" lvl="0" marL="0" marR="0" rtl="0" algn="l">
              <a:lnSpc>
                <a:spcPct val="100000"/>
              </a:lnSpc>
              <a:spcBef>
                <a:spcPts val="0"/>
              </a:spcBef>
              <a:spcAft>
                <a:spcPts val="0"/>
              </a:spcAft>
              <a:buClr>
                <a:srgbClr val="000000"/>
              </a:buClr>
              <a:buSzPts val="1100"/>
              <a:buFont typeface="Arial"/>
              <a:buNone/>
            </a:pPr>
            <a:r>
              <a:t/>
            </a:r>
            <a:endParaRPr sz="14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rtl="0" algn="l">
              <a:lnSpc>
                <a:spcPct val="100000"/>
              </a:lnSpc>
              <a:spcBef>
                <a:spcPts val="0"/>
              </a:spcBef>
              <a:spcAft>
                <a:spcPts val="0"/>
              </a:spcAft>
              <a:buSzPts val="1100"/>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1" name="Google Shape;21;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24" name="Google Shape;24;p5"/>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25" name="Google Shape;25;p5"/>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29" name="Google Shape;29;p6"/>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0" name="Google Shape;30;p6"/>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1" name="Google Shape;31;p6"/>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2" name="Google Shape;32;p6"/>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3" name="Google Shape;33;p6"/>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4" name="Google Shape;34;p6"/>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5" name="Google Shape;35;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 Id="rId11" Type="http://schemas.openxmlformats.org/officeDocument/2006/relationships/image" Target="../media/image3.png"/><Relationship Id="rId10" Type="http://schemas.openxmlformats.org/officeDocument/2006/relationships/image" Target="../media/image2.png"/><Relationship Id="rId12" Type="http://schemas.openxmlformats.org/officeDocument/2006/relationships/image" Target="../media/image5.jp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5.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idx="1" type="body"/>
          </p:nvPr>
        </p:nvSpPr>
        <p:spPr>
          <a:xfrm>
            <a:off x="917575" y="8839200"/>
            <a:ext cx="7884000" cy="6408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3200"/>
              <a:buFont typeface="Arial"/>
              <a:buNone/>
            </a:pPr>
            <a:r>
              <a:rPr lang="en-GB" sz="2800">
                <a:solidFill>
                  <a:srgbClr val="4B3241"/>
                </a:solidFill>
                <a:latin typeface="Montserrat SemiBold"/>
                <a:ea typeface="Montserrat SemiBold"/>
                <a:cs typeface="Montserrat SemiBold"/>
                <a:sym typeface="Montserrat SemiBold"/>
              </a:rPr>
              <a:t>Frau Driver</a:t>
            </a:r>
            <a:endParaRPr sz="28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a:p>
        </p:txBody>
      </p:sp>
      <p:sp>
        <p:nvSpPr>
          <p:cNvPr id="43" name="Google Shape;43;p8"/>
          <p:cNvSpPr txBox="1"/>
          <p:nvPr/>
        </p:nvSpPr>
        <p:spPr>
          <a:xfrm>
            <a:off x="546000" y="674675"/>
            <a:ext cx="3869400" cy="75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4B3241"/>
                </a:solidFill>
                <a:latin typeface="Montserrat"/>
                <a:ea typeface="Montserrat"/>
                <a:cs typeface="Montserrat"/>
                <a:sym typeface="Montserrat"/>
              </a:rPr>
              <a:t>German</a:t>
            </a:r>
            <a:endParaRPr>
              <a:latin typeface="Montserrat"/>
              <a:ea typeface="Montserrat"/>
              <a:cs typeface="Montserrat"/>
              <a:sym typeface="Montserrat"/>
            </a:endParaRPr>
          </a:p>
        </p:txBody>
      </p:sp>
      <p:sp>
        <p:nvSpPr>
          <p:cNvPr id="44" name="Google Shape;44;p8"/>
          <p:cNvSpPr txBox="1"/>
          <p:nvPr/>
        </p:nvSpPr>
        <p:spPr>
          <a:xfrm>
            <a:off x="616775" y="2444225"/>
            <a:ext cx="14652000" cy="179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6000"/>
              <a:buFont typeface="Arial"/>
              <a:buNone/>
            </a:pPr>
            <a:r>
              <a:rPr lang="en-GB" sz="6000">
                <a:solidFill>
                  <a:srgbClr val="4B3241"/>
                </a:solidFill>
                <a:latin typeface="Montserrat SemiBold"/>
                <a:ea typeface="Montserrat SemiBold"/>
                <a:cs typeface="Montserrat SemiBold"/>
                <a:sym typeface="Montserrat SemiBold"/>
              </a:rPr>
              <a:t>Preparing a Ceremony [1/ 3]</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separable verbs in the present tense</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917950" y="647912"/>
            <a:ext cx="16556399" cy="150746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Describing a ceremony and using separable verbs in the present tense</a:t>
            </a:r>
            <a:endParaRPr sz="4000">
              <a:solidFill>
                <a:schemeClr val="dk2"/>
              </a:solidFill>
            </a:endParaRPr>
          </a:p>
        </p:txBody>
      </p:sp>
      <p:sp>
        <p:nvSpPr>
          <p:cNvPr id="50" name="Google Shape;50;p9"/>
          <p:cNvSpPr txBox="1"/>
          <p:nvPr>
            <p:ph idx="1" type="body"/>
          </p:nvPr>
        </p:nvSpPr>
        <p:spPr>
          <a:xfrm>
            <a:off x="1454242" y="2155373"/>
            <a:ext cx="16452001" cy="7697037"/>
          </a:xfrm>
          <a:prstGeom prst="rect">
            <a:avLst/>
          </a:prstGeom>
          <a:noFill/>
          <a:ln>
            <a:noFill/>
          </a:ln>
        </p:spPr>
        <p:txBody>
          <a:bodyPr anchorCtr="0" anchor="t" bIns="0" lIns="0" spcFirstLastPara="1" rIns="0" wrap="square" tIns="0">
            <a:noAutofit/>
          </a:bodyPr>
          <a:lstStyle/>
          <a:p>
            <a:pPr indent="-571500" lvl="0" marL="774700" rtl="0" algn="l">
              <a:lnSpc>
                <a:spcPct val="130000"/>
              </a:lnSpc>
              <a:spcBef>
                <a:spcPts val="0"/>
              </a:spcBef>
              <a:spcAft>
                <a:spcPts val="0"/>
              </a:spcAft>
              <a:buClr>
                <a:schemeClr val="dk2"/>
              </a:buClr>
              <a:buSzPts val="4000"/>
              <a:buChar char="●"/>
            </a:pPr>
            <a:r>
              <a:rPr lang="en-GB" sz="4000"/>
              <a:t>Phonics focus – [z], [sp]</a:t>
            </a:r>
            <a:endParaRPr sz="4000"/>
          </a:p>
          <a:p>
            <a:pPr indent="-571500" lvl="0" marL="774700" rtl="0" algn="l">
              <a:lnSpc>
                <a:spcPct val="130000"/>
              </a:lnSpc>
              <a:spcBef>
                <a:spcPts val="0"/>
              </a:spcBef>
              <a:spcAft>
                <a:spcPts val="0"/>
              </a:spcAft>
              <a:buClr>
                <a:schemeClr val="dk2"/>
              </a:buClr>
              <a:buSzPts val="4000"/>
              <a:buChar char="●"/>
            </a:pPr>
            <a:r>
              <a:rPr lang="en-GB" sz="4000"/>
              <a:t>Introducing new vocabulary</a:t>
            </a:r>
            <a:endParaRPr sz="4000"/>
          </a:p>
          <a:p>
            <a:pPr indent="-571500" lvl="0" marL="800100" rtl="0" algn="l">
              <a:lnSpc>
                <a:spcPct val="130000"/>
              </a:lnSpc>
              <a:spcBef>
                <a:spcPts val="0"/>
              </a:spcBef>
              <a:spcAft>
                <a:spcPts val="0"/>
              </a:spcAft>
              <a:buClr>
                <a:schemeClr val="dk2"/>
              </a:buClr>
              <a:buSzPts val="3600"/>
              <a:buChar char="●"/>
            </a:pPr>
            <a:r>
              <a:rPr lang="en-GB" sz="4000"/>
              <a:t>Grammar:  Separable verbs in the present tense</a:t>
            </a:r>
            <a:endParaRPr/>
          </a:p>
          <a:p>
            <a:pPr indent="-571500" lvl="0" marL="800100" rtl="0" algn="l">
              <a:lnSpc>
                <a:spcPct val="130000"/>
              </a:lnSpc>
              <a:spcBef>
                <a:spcPts val="0"/>
              </a:spcBef>
              <a:spcAft>
                <a:spcPts val="0"/>
              </a:spcAft>
              <a:buClr>
                <a:schemeClr val="dk2"/>
              </a:buClr>
              <a:buSzPts val="3600"/>
              <a:buChar char="●"/>
            </a:pPr>
            <a:r>
              <a:rPr lang="en-GB" sz="4000"/>
              <a:t>Revision vocabulary</a:t>
            </a:r>
            <a:endParaRPr/>
          </a:p>
          <a:p>
            <a:pPr indent="-571500" lvl="0" marL="800100" rtl="0" algn="l">
              <a:lnSpc>
                <a:spcPct val="130000"/>
              </a:lnSpc>
              <a:spcBef>
                <a:spcPts val="0"/>
              </a:spcBef>
              <a:spcAft>
                <a:spcPts val="0"/>
              </a:spcAft>
              <a:buClr>
                <a:schemeClr val="dk2"/>
              </a:buClr>
              <a:buSzPts val="3600"/>
              <a:buChar char="●"/>
            </a:pPr>
            <a:r>
              <a:rPr lang="en-GB" sz="4000"/>
              <a:t>Consolidating learning: Listening </a:t>
            </a:r>
            <a:endParaRPr/>
          </a:p>
          <a:p>
            <a:pPr indent="-571500" lvl="0" marL="800100" rtl="0" algn="l">
              <a:lnSpc>
                <a:spcPct val="130000"/>
              </a:lnSpc>
              <a:spcBef>
                <a:spcPts val="0"/>
              </a:spcBef>
              <a:spcAft>
                <a:spcPts val="0"/>
              </a:spcAft>
              <a:buClr>
                <a:schemeClr val="dk2"/>
              </a:buClr>
              <a:buSzPts val="3600"/>
              <a:buChar char="●"/>
            </a:pPr>
            <a:r>
              <a:rPr lang="en-GB" sz="4000"/>
              <a:t>Reading activity</a:t>
            </a:r>
            <a:endParaRPr/>
          </a:p>
          <a:p>
            <a:pPr indent="-571500" lvl="0" marL="800100" rtl="0" algn="l">
              <a:lnSpc>
                <a:spcPct val="130000"/>
              </a:lnSpc>
              <a:spcBef>
                <a:spcPts val="0"/>
              </a:spcBef>
              <a:spcAft>
                <a:spcPts val="0"/>
              </a:spcAft>
              <a:buClr>
                <a:schemeClr val="dk2"/>
              </a:buClr>
              <a:buSzPts val="3600"/>
              <a:buChar char="●"/>
            </a:pPr>
            <a:r>
              <a:rPr lang="en-GB" sz="4000"/>
              <a:t>Summarising learning</a:t>
            </a:r>
            <a:endParaRPr/>
          </a:p>
          <a:p>
            <a:pPr indent="0" lvl="0" marL="0" rtl="0" algn="l">
              <a:lnSpc>
                <a:spcPct val="130000"/>
              </a:lnSpc>
              <a:spcBef>
                <a:spcPts val="2000"/>
              </a:spcBef>
              <a:spcAft>
                <a:spcPts val="2000"/>
              </a:spcAft>
              <a:buSzPts val="3200"/>
              <a:buNone/>
            </a:pPr>
            <a:r>
              <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7953692" y="-436640"/>
            <a:ext cx="2329571" cy="2899329"/>
          </a:xfrm>
          <a:prstGeom prst="rect">
            <a:avLst/>
          </a:prstGeom>
          <a:noFill/>
          <a:ln>
            <a:noFill/>
          </a:ln>
        </p:spPr>
        <p:txBody>
          <a:bodyPr anchorCtr="0" anchor="ctr" bIns="68550" lIns="137125" spcFirstLastPara="1" rIns="137125" wrap="square" tIns="68550">
            <a:noAutofit/>
          </a:bodyPr>
          <a:lstStyle/>
          <a:p>
            <a:pPr indent="0" lvl="0" marL="0" rtl="0" algn="ctr">
              <a:lnSpc>
                <a:spcPct val="100000"/>
              </a:lnSpc>
              <a:spcBef>
                <a:spcPts val="0"/>
              </a:spcBef>
              <a:spcAft>
                <a:spcPts val="0"/>
              </a:spcAft>
              <a:buClr>
                <a:srgbClr val="002060"/>
              </a:buClr>
              <a:buSzPts val="12000"/>
              <a:buNone/>
            </a:pPr>
            <a:r>
              <a:rPr lang="en-GB" sz="18000">
                <a:solidFill>
                  <a:schemeClr val="accent5"/>
                </a:solidFill>
              </a:rPr>
              <a:t>a</a:t>
            </a:r>
            <a:endParaRPr sz="18000">
              <a:solidFill>
                <a:schemeClr val="accent5"/>
              </a:solidFill>
            </a:endParaRPr>
          </a:p>
        </p:txBody>
      </p:sp>
      <p:sp>
        <p:nvSpPr>
          <p:cNvPr id="57" name="Google Shape;57;p10"/>
          <p:cNvSpPr/>
          <p:nvPr/>
        </p:nvSpPr>
        <p:spPr>
          <a:xfrm>
            <a:off x="6291841" y="1890636"/>
            <a:ext cx="5704319" cy="3525138"/>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12000"/>
              <a:buFont typeface="Arial"/>
              <a:buNone/>
            </a:pPr>
            <a:r>
              <a:rPr b="0" i="0" lang="en-GB" sz="12000" u="none" cap="none" strike="noStrike">
                <a:solidFill>
                  <a:srgbClr val="002060"/>
                </a:solidFill>
                <a:latin typeface="Montserrat"/>
                <a:ea typeface="Montserrat"/>
                <a:cs typeface="Montserrat"/>
                <a:sym typeface="Montserrat"/>
              </a:rPr>
              <a:t>s</a:t>
            </a:r>
            <a:r>
              <a:rPr b="0" i="0" lang="en-GB" sz="12000" u="none" cap="none" strike="noStrike">
                <a:solidFill>
                  <a:schemeClr val="accent5"/>
                </a:solidFill>
                <a:latin typeface="Montserrat"/>
                <a:ea typeface="Montserrat"/>
                <a:cs typeface="Montserrat"/>
                <a:sym typeface="Montserrat"/>
              </a:rPr>
              <a:t>a</a:t>
            </a:r>
            <a:r>
              <a:rPr b="0" i="0" lang="en-GB" sz="12000" u="none" cap="none" strike="noStrike">
                <a:solidFill>
                  <a:srgbClr val="002060"/>
                </a:solidFill>
                <a:latin typeface="Montserrat"/>
                <a:ea typeface="Montserrat"/>
                <a:cs typeface="Montserrat"/>
                <a:sym typeface="Montserrat"/>
              </a:rPr>
              <a:t>gen</a:t>
            </a:r>
            <a:endParaRPr b="0" i="0" sz="12000" u="none" cap="none" strike="noStrike">
              <a:solidFill>
                <a:srgbClr val="002060"/>
              </a:solidFill>
              <a:latin typeface="Montserrat"/>
              <a:ea typeface="Montserrat"/>
              <a:cs typeface="Montserrat"/>
              <a:sym typeface="Montserrat"/>
            </a:endParaRPr>
          </a:p>
        </p:txBody>
      </p:sp>
      <p:sp>
        <p:nvSpPr>
          <p:cNvPr id="58" name="Google Shape;58;p10"/>
          <p:cNvSpPr/>
          <p:nvPr/>
        </p:nvSpPr>
        <p:spPr>
          <a:xfrm>
            <a:off x="13529456" y="505641"/>
            <a:ext cx="4317109"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h</a:t>
            </a:r>
            <a:r>
              <a:rPr b="0" i="0" lang="en-GB" sz="8100" u="none" cap="none" strike="noStrike">
                <a:solidFill>
                  <a:schemeClr val="accent5"/>
                </a:solidFill>
                <a:latin typeface="Montserrat"/>
                <a:ea typeface="Montserrat"/>
                <a:cs typeface="Montserrat"/>
                <a:sym typeface="Montserrat"/>
              </a:rPr>
              <a:t>a</a:t>
            </a:r>
            <a:r>
              <a:rPr b="0" i="0" lang="en-GB" sz="8100" u="none" cap="none" strike="noStrike">
                <a:solidFill>
                  <a:srgbClr val="002060"/>
                </a:solidFill>
                <a:latin typeface="Montserrat"/>
                <a:ea typeface="Montserrat"/>
                <a:cs typeface="Montserrat"/>
                <a:sym typeface="Montserrat"/>
              </a:rPr>
              <a:t>ben</a:t>
            </a:r>
            <a:endParaRPr b="0" i="0" sz="8100" u="none" cap="none" strike="noStrike">
              <a:solidFill>
                <a:srgbClr val="002060"/>
              </a:solidFill>
              <a:latin typeface="Montserrat"/>
              <a:ea typeface="Montserrat"/>
              <a:cs typeface="Montserrat"/>
              <a:sym typeface="Montserrat"/>
            </a:endParaRPr>
          </a:p>
        </p:txBody>
      </p:sp>
      <p:sp>
        <p:nvSpPr>
          <p:cNvPr id="59" name="Google Shape;59;p10"/>
          <p:cNvSpPr/>
          <p:nvPr/>
        </p:nvSpPr>
        <p:spPr>
          <a:xfrm>
            <a:off x="8113427" y="5589611"/>
            <a:ext cx="2447181"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kl</a:t>
            </a:r>
            <a:r>
              <a:rPr b="0" i="0" lang="en-GB" sz="8100" u="none" cap="none" strike="noStrike">
                <a:solidFill>
                  <a:schemeClr val="accent5"/>
                </a:solidFill>
                <a:latin typeface="Montserrat"/>
                <a:ea typeface="Montserrat"/>
                <a:cs typeface="Montserrat"/>
                <a:sym typeface="Montserrat"/>
              </a:rPr>
              <a:t>a</a:t>
            </a:r>
            <a:r>
              <a:rPr b="0" i="0" lang="en-GB" sz="8100" u="none" cap="none" strike="noStrike">
                <a:solidFill>
                  <a:srgbClr val="002060"/>
                </a:solidFill>
                <a:latin typeface="Montserrat"/>
                <a:ea typeface="Montserrat"/>
                <a:cs typeface="Montserrat"/>
                <a:sym typeface="Montserrat"/>
              </a:rPr>
              <a:t>r</a:t>
            </a:r>
            <a:endParaRPr b="0" i="0" sz="8100" u="none" cap="none" strike="noStrike">
              <a:solidFill>
                <a:srgbClr val="002060"/>
              </a:solidFill>
              <a:latin typeface="Montserrat"/>
              <a:ea typeface="Montserrat"/>
              <a:cs typeface="Montserrat"/>
              <a:sym typeface="Montserrat"/>
            </a:endParaRPr>
          </a:p>
        </p:txBody>
      </p:sp>
      <p:sp>
        <p:nvSpPr>
          <p:cNvPr id="60" name="Google Shape;60;p10"/>
          <p:cNvSpPr/>
          <p:nvPr/>
        </p:nvSpPr>
        <p:spPr>
          <a:xfrm>
            <a:off x="14437456" y="4761218"/>
            <a:ext cx="2527115"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T</a:t>
            </a:r>
            <a:r>
              <a:rPr b="0" i="0" lang="en-GB" sz="8100" u="none" cap="none" strike="noStrike">
                <a:solidFill>
                  <a:schemeClr val="accent5"/>
                </a:solidFill>
                <a:latin typeface="Montserrat"/>
                <a:ea typeface="Montserrat"/>
                <a:cs typeface="Montserrat"/>
                <a:sym typeface="Montserrat"/>
              </a:rPr>
              <a:t>a</a:t>
            </a:r>
            <a:r>
              <a:rPr b="0" i="0" lang="en-GB" sz="8100" u="none" cap="none" strike="noStrike">
                <a:solidFill>
                  <a:srgbClr val="002060"/>
                </a:solidFill>
                <a:latin typeface="Montserrat"/>
                <a:ea typeface="Montserrat"/>
                <a:cs typeface="Montserrat"/>
                <a:sym typeface="Montserrat"/>
              </a:rPr>
              <a:t>g</a:t>
            </a:r>
            <a:endParaRPr b="0" i="0" sz="2100" u="none" cap="none" strike="noStrike">
              <a:solidFill>
                <a:srgbClr val="000000"/>
              </a:solidFill>
              <a:latin typeface="Montserrat"/>
              <a:ea typeface="Montserrat"/>
              <a:cs typeface="Montserrat"/>
              <a:sym typeface="Montserrat"/>
            </a:endParaRPr>
          </a:p>
        </p:txBody>
      </p:sp>
      <p:sp>
        <p:nvSpPr>
          <p:cNvPr id="61" name="Google Shape;61;p10"/>
          <p:cNvSpPr/>
          <p:nvPr/>
        </p:nvSpPr>
        <p:spPr>
          <a:xfrm>
            <a:off x="1418437" y="4926321"/>
            <a:ext cx="4234319"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f</a:t>
            </a:r>
            <a:r>
              <a:rPr b="0" i="0" lang="en-GB" sz="8100" u="none" cap="none" strike="noStrike">
                <a:solidFill>
                  <a:schemeClr val="accent5"/>
                </a:solidFill>
                <a:latin typeface="Montserrat"/>
                <a:ea typeface="Montserrat"/>
                <a:cs typeface="Montserrat"/>
                <a:sym typeface="Montserrat"/>
              </a:rPr>
              <a:t>a</a:t>
            </a:r>
            <a:r>
              <a:rPr b="0" i="0" lang="en-GB" sz="8100" u="none" cap="none" strike="noStrike">
                <a:solidFill>
                  <a:srgbClr val="002060"/>
                </a:solidFill>
                <a:latin typeface="Montserrat"/>
                <a:ea typeface="Montserrat"/>
                <a:cs typeface="Montserrat"/>
                <a:sym typeface="Montserrat"/>
              </a:rPr>
              <a:t>hren</a:t>
            </a:r>
            <a:endParaRPr b="0" i="0" sz="8100" u="none" cap="none" strike="noStrike">
              <a:solidFill>
                <a:srgbClr val="002060"/>
              </a:solidFill>
              <a:latin typeface="Montserrat"/>
              <a:ea typeface="Montserrat"/>
              <a:cs typeface="Montserrat"/>
              <a:sym typeface="Montserrat"/>
            </a:endParaRPr>
          </a:p>
        </p:txBody>
      </p:sp>
      <p:sp>
        <p:nvSpPr>
          <p:cNvPr id="62" name="Google Shape;62;p10"/>
          <p:cNvSpPr/>
          <p:nvPr/>
        </p:nvSpPr>
        <p:spPr>
          <a:xfrm>
            <a:off x="1889719" y="510078"/>
            <a:ext cx="3115216"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P</a:t>
            </a:r>
            <a:r>
              <a:rPr b="0" i="0" lang="en-GB" sz="8100" u="none" cap="none" strike="noStrike">
                <a:solidFill>
                  <a:schemeClr val="accent5"/>
                </a:solidFill>
                <a:latin typeface="Montserrat"/>
                <a:ea typeface="Montserrat"/>
                <a:cs typeface="Montserrat"/>
                <a:sym typeface="Montserrat"/>
              </a:rPr>
              <a:t>a</a:t>
            </a:r>
            <a:r>
              <a:rPr b="0" i="0" lang="en-GB" sz="8100" u="none" cap="none" strike="noStrike">
                <a:solidFill>
                  <a:srgbClr val="002060"/>
                </a:solidFill>
                <a:latin typeface="Montserrat"/>
                <a:ea typeface="Montserrat"/>
                <a:cs typeface="Montserrat"/>
                <a:sym typeface="Montserrat"/>
              </a:rPr>
              <a:t>ar</a:t>
            </a:r>
            <a:endParaRPr b="0" i="0" sz="8100" u="none" cap="none" strike="noStrike">
              <a:solidFill>
                <a:srgbClr val="002060"/>
              </a:solidFill>
              <a:latin typeface="Montserrat"/>
              <a:ea typeface="Montserrat"/>
              <a:cs typeface="Montserrat"/>
              <a:sym typeface="Montserrat"/>
            </a:endParaRPr>
          </a:p>
        </p:txBody>
      </p:sp>
      <p:grpSp>
        <p:nvGrpSpPr>
          <p:cNvPr descr="daytime " id="63" name="Google Shape;63;p10"/>
          <p:cNvGrpSpPr/>
          <p:nvPr/>
        </p:nvGrpSpPr>
        <p:grpSpPr>
          <a:xfrm>
            <a:off x="13930563" y="6146212"/>
            <a:ext cx="2966007" cy="2447529"/>
            <a:chOff x="8172752" y="3484668"/>
            <a:chExt cx="2347637" cy="1937254"/>
          </a:xfrm>
        </p:grpSpPr>
        <p:pic>
          <p:nvPicPr>
            <p:cNvPr id="64" name="Google Shape;64;p10"/>
            <p:cNvPicPr preferRelativeResize="0"/>
            <p:nvPr/>
          </p:nvPicPr>
          <p:blipFill rotWithShape="1">
            <a:blip r:embed="rId3">
              <a:alphaModFix/>
            </a:blip>
            <a:srcRect b="0" l="0" r="0" t="0"/>
            <a:stretch/>
          </p:blipFill>
          <p:spPr>
            <a:xfrm>
              <a:off x="8172752" y="4324556"/>
              <a:ext cx="1108450" cy="1097366"/>
            </a:xfrm>
            <a:prstGeom prst="rect">
              <a:avLst/>
            </a:prstGeom>
            <a:noFill/>
            <a:ln>
              <a:noFill/>
            </a:ln>
          </p:spPr>
        </p:pic>
        <p:pic>
          <p:nvPicPr>
            <p:cNvPr id="65" name="Google Shape;65;p10"/>
            <p:cNvPicPr preferRelativeResize="0"/>
            <p:nvPr/>
          </p:nvPicPr>
          <p:blipFill rotWithShape="1">
            <a:blip r:embed="rId4">
              <a:alphaModFix/>
            </a:blip>
            <a:srcRect b="0" l="0" r="0" t="0"/>
            <a:stretch/>
          </p:blipFill>
          <p:spPr>
            <a:xfrm>
              <a:off x="9294281" y="4324556"/>
              <a:ext cx="1226108" cy="1097366"/>
            </a:xfrm>
            <a:prstGeom prst="rect">
              <a:avLst/>
            </a:prstGeom>
            <a:noFill/>
            <a:ln>
              <a:noFill/>
            </a:ln>
          </p:spPr>
        </p:pic>
        <p:pic>
          <p:nvPicPr>
            <p:cNvPr id="66" name="Google Shape;66;p10"/>
            <p:cNvPicPr preferRelativeResize="0"/>
            <p:nvPr/>
          </p:nvPicPr>
          <p:blipFill rotWithShape="1">
            <a:blip r:embed="rId5">
              <a:alphaModFix/>
            </a:blip>
            <a:srcRect b="0" l="0" r="0" t="0"/>
            <a:stretch/>
          </p:blipFill>
          <p:spPr>
            <a:xfrm>
              <a:off x="8613662" y="3484668"/>
              <a:ext cx="757452" cy="789012"/>
            </a:xfrm>
            <a:prstGeom prst="rect">
              <a:avLst/>
            </a:prstGeom>
            <a:noFill/>
            <a:ln>
              <a:noFill/>
            </a:ln>
          </p:spPr>
        </p:pic>
        <p:pic>
          <p:nvPicPr>
            <p:cNvPr id="67" name="Google Shape;67;p10"/>
            <p:cNvPicPr preferRelativeResize="0"/>
            <p:nvPr/>
          </p:nvPicPr>
          <p:blipFill rotWithShape="1">
            <a:blip r:embed="rId6">
              <a:alphaModFix/>
            </a:blip>
            <a:srcRect b="0" l="0" r="0" t="0"/>
            <a:stretch/>
          </p:blipFill>
          <p:spPr>
            <a:xfrm>
              <a:off x="9690521" y="3661764"/>
              <a:ext cx="581170" cy="662795"/>
            </a:xfrm>
            <a:prstGeom prst="rect">
              <a:avLst/>
            </a:prstGeom>
            <a:noFill/>
            <a:ln>
              <a:noFill/>
            </a:ln>
          </p:spPr>
        </p:pic>
      </p:grpSp>
      <p:pic>
        <p:nvPicPr>
          <p:cNvPr descr="car" id="68" name="Google Shape;68;p10"/>
          <p:cNvPicPr preferRelativeResize="0"/>
          <p:nvPr/>
        </p:nvPicPr>
        <p:blipFill rotWithShape="1">
          <a:blip r:embed="rId7">
            <a:alphaModFix/>
          </a:blip>
          <a:srcRect b="0" l="0" r="0" t="0"/>
          <a:stretch/>
        </p:blipFill>
        <p:spPr>
          <a:xfrm>
            <a:off x="1643627" y="6282108"/>
            <a:ext cx="3341172" cy="2221880"/>
          </a:xfrm>
          <a:prstGeom prst="rect">
            <a:avLst/>
          </a:prstGeom>
          <a:noFill/>
          <a:ln>
            <a:noFill/>
          </a:ln>
        </p:spPr>
      </p:pic>
      <p:grpSp>
        <p:nvGrpSpPr>
          <p:cNvPr descr="home" id="69" name="Google Shape;69;p10"/>
          <p:cNvGrpSpPr/>
          <p:nvPr/>
        </p:nvGrpSpPr>
        <p:grpSpPr>
          <a:xfrm>
            <a:off x="13930565" y="2063871"/>
            <a:ext cx="2910384" cy="2305194"/>
            <a:chOff x="9223424" y="1596221"/>
            <a:chExt cx="2233895" cy="1769375"/>
          </a:xfrm>
        </p:grpSpPr>
        <p:pic>
          <p:nvPicPr>
            <p:cNvPr id="70" name="Google Shape;70;p10"/>
            <p:cNvPicPr preferRelativeResize="0"/>
            <p:nvPr/>
          </p:nvPicPr>
          <p:blipFill rotWithShape="1">
            <a:blip r:embed="rId8">
              <a:alphaModFix/>
            </a:blip>
            <a:srcRect b="0" l="0" r="0" t="0"/>
            <a:stretch/>
          </p:blipFill>
          <p:spPr>
            <a:xfrm>
              <a:off x="10650935" y="1996751"/>
              <a:ext cx="806384" cy="968308"/>
            </a:xfrm>
            <a:prstGeom prst="rect">
              <a:avLst/>
            </a:prstGeom>
            <a:noFill/>
            <a:ln>
              <a:noFill/>
            </a:ln>
          </p:spPr>
        </p:pic>
        <p:pic>
          <p:nvPicPr>
            <p:cNvPr id="71" name="Google Shape;71;p10"/>
            <p:cNvPicPr preferRelativeResize="0"/>
            <p:nvPr/>
          </p:nvPicPr>
          <p:blipFill rotWithShape="1">
            <a:blip r:embed="rId9">
              <a:alphaModFix/>
            </a:blip>
            <a:srcRect b="0" l="0" r="0" t="0"/>
            <a:stretch/>
          </p:blipFill>
          <p:spPr>
            <a:xfrm>
              <a:off x="9223424" y="1596221"/>
              <a:ext cx="1574744" cy="1769375"/>
            </a:xfrm>
            <a:prstGeom prst="rect">
              <a:avLst/>
            </a:prstGeom>
            <a:noFill/>
            <a:ln>
              <a:noFill/>
            </a:ln>
          </p:spPr>
        </p:pic>
      </p:grpSp>
      <p:pic>
        <p:nvPicPr>
          <p:cNvPr descr="pair of gloves" id="72" name="Google Shape;72;p10"/>
          <p:cNvPicPr preferRelativeResize="0"/>
          <p:nvPr/>
        </p:nvPicPr>
        <p:blipFill rotWithShape="1">
          <a:blip r:embed="rId10">
            <a:alphaModFix/>
          </a:blip>
          <a:srcRect b="0" l="0" r="0" t="0"/>
          <a:stretch/>
        </p:blipFill>
        <p:spPr>
          <a:xfrm>
            <a:off x="2078505" y="2030968"/>
            <a:ext cx="2213715" cy="2224896"/>
          </a:xfrm>
          <a:prstGeom prst="rect">
            <a:avLst/>
          </a:prstGeom>
          <a:noFill/>
          <a:ln>
            <a:noFill/>
          </a:ln>
        </p:spPr>
      </p:pic>
      <p:pic>
        <p:nvPicPr>
          <p:cNvPr descr="glass og water" id="73" name="Google Shape;73;p10"/>
          <p:cNvPicPr preferRelativeResize="0"/>
          <p:nvPr/>
        </p:nvPicPr>
        <p:blipFill rotWithShape="1">
          <a:blip r:embed="rId11">
            <a:alphaModFix/>
          </a:blip>
          <a:srcRect b="0" l="0" r="0" t="0"/>
          <a:stretch/>
        </p:blipFill>
        <p:spPr>
          <a:xfrm>
            <a:off x="8444856" y="6974606"/>
            <a:ext cx="1433019" cy="1940138"/>
          </a:xfrm>
          <a:prstGeom prst="rect">
            <a:avLst/>
          </a:prstGeom>
          <a:noFill/>
          <a:ln>
            <a:noFill/>
          </a:ln>
        </p:spPr>
      </p:pic>
      <p:pic>
        <p:nvPicPr>
          <p:cNvPr descr="man with speech bubble " id="74" name="Google Shape;74;p10"/>
          <p:cNvPicPr preferRelativeResize="0"/>
          <p:nvPr/>
        </p:nvPicPr>
        <p:blipFill rotWithShape="1">
          <a:blip r:embed="rId12">
            <a:alphaModFix/>
          </a:blip>
          <a:srcRect b="0" l="0" r="0" t="0"/>
          <a:stretch/>
        </p:blipFill>
        <p:spPr>
          <a:xfrm>
            <a:off x="7925961" y="2145324"/>
            <a:ext cx="3028995" cy="17820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title"/>
          </p:nvPr>
        </p:nvSpPr>
        <p:spPr>
          <a:xfrm>
            <a:off x="7906995" y="-111624"/>
            <a:ext cx="2400300" cy="2680167"/>
          </a:xfrm>
          <a:prstGeom prst="rect">
            <a:avLst/>
          </a:prstGeom>
          <a:noFill/>
          <a:ln>
            <a:noFill/>
          </a:ln>
        </p:spPr>
        <p:txBody>
          <a:bodyPr anchorCtr="0" anchor="ctr" bIns="68550" lIns="137125" spcFirstLastPara="1" rIns="137125" wrap="square" tIns="68550">
            <a:noAutofit/>
          </a:bodyPr>
          <a:lstStyle/>
          <a:p>
            <a:pPr indent="0" lvl="0" marL="0" rtl="0" algn="ctr">
              <a:lnSpc>
                <a:spcPct val="90000"/>
              </a:lnSpc>
              <a:spcBef>
                <a:spcPts val="0"/>
              </a:spcBef>
              <a:spcAft>
                <a:spcPts val="0"/>
              </a:spcAft>
              <a:buClr>
                <a:srgbClr val="002060"/>
              </a:buClr>
              <a:buSzPts val="12000"/>
              <a:buNone/>
            </a:pPr>
            <a:r>
              <a:rPr lang="en-GB" sz="18000">
                <a:solidFill>
                  <a:schemeClr val="accent5"/>
                </a:solidFill>
                <a:latin typeface="Montserrat"/>
                <a:ea typeface="Montserrat"/>
                <a:cs typeface="Montserrat"/>
                <a:sym typeface="Montserrat"/>
              </a:rPr>
              <a:t>o</a:t>
            </a:r>
            <a:endParaRPr sz="18000">
              <a:solidFill>
                <a:schemeClr val="accent5"/>
              </a:solidFill>
              <a:latin typeface="Montserrat"/>
              <a:ea typeface="Montserrat"/>
              <a:cs typeface="Montserrat"/>
              <a:sym typeface="Montserrat"/>
            </a:endParaRPr>
          </a:p>
        </p:txBody>
      </p:sp>
      <p:sp>
        <p:nvSpPr>
          <p:cNvPr id="81" name="Google Shape;81;p11"/>
          <p:cNvSpPr/>
          <p:nvPr/>
        </p:nvSpPr>
        <p:spPr>
          <a:xfrm>
            <a:off x="6426442" y="2756849"/>
            <a:ext cx="5704319" cy="3960144"/>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9900"/>
              <a:buFont typeface="Arial"/>
              <a:buNone/>
            </a:pPr>
            <a:r>
              <a:rPr b="0" i="0" lang="en-GB" sz="9900" u="none" cap="none" strike="noStrike">
                <a:solidFill>
                  <a:srgbClr val="002060"/>
                </a:solidFill>
                <a:latin typeface="Montserrat"/>
                <a:ea typeface="Montserrat"/>
                <a:cs typeface="Montserrat"/>
                <a:sym typeface="Montserrat"/>
              </a:rPr>
              <a:t>w</a:t>
            </a:r>
            <a:r>
              <a:rPr b="0" i="0" lang="en-GB" sz="9900" u="none" cap="none" strike="noStrike">
                <a:solidFill>
                  <a:schemeClr val="accent5"/>
                </a:solidFill>
                <a:latin typeface="Montserrat"/>
                <a:ea typeface="Montserrat"/>
                <a:cs typeface="Montserrat"/>
                <a:sym typeface="Montserrat"/>
              </a:rPr>
              <a:t>o</a:t>
            </a:r>
            <a:r>
              <a:rPr b="0" i="0" lang="en-GB" sz="9900" u="none" cap="none" strike="noStrike">
                <a:solidFill>
                  <a:srgbClr val="002060"/>
                </a:solidFill>
                <a:latin typeface="Montserrat"/>
                <a:ea typeface="Montserrat"/>
                <a:cs typeface="Montserrat"/>
                <a:sym typeface="Montserrat"/>
              </a:rPr>
              <a:t>?</a:t>
            </a:r>
            <a:endParaRPr b="0" i="0" sz="2100" u="none" cap="none" strike="noStrike">
              <a:solidFill>
                <a:srgbClr val="000000"/>
              </a:solidFill>
              <a:latin typeface="Montserrat"/>
              <a:ea typeface="Montserrat"/>
              <a:cs typeface="Montserrat"/>
              <a:sym typeface="Montserrat"/>
            </a:endParaRPr>
          </a:p>
        </p:txBody>
      </p:sp>
      <p:sp>
        <p:nvSpPr>
          <p:cNvPr id="82" name="Google Shape;82;p11"/>
          <p:cNvSpPr/>
          <p:nvPr/>
        </p:nvSpPr>
        <p:spPr>
          <a:xfrm>
            <a:off x="-640886" y="1254040"/>
            <a:ext cx="6350304"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w</a:t>
            </a:r>
            <a:r>
              <a:rPr b="0" i="0" lang="en-GB" sz="8100" u="none" cap="none" strike="noStrike">
                <a:solidFill>
                  <a:schemeClr val="accent5"/>
                </a:solidFill>
                <a:latin typeface="Montserrat"/>
                <a:ea typeface="Montserrat"/>
                <a:cs typeface="Montserrat"/>
                <a:sym typeface="Montserrat"/>
              </a:rPr>
              <a:t>o</a:t>
            </a:r>
            <a:r>
              <a:rPr b="0" i="0" lang="en-GB" sz="8100" u="none" cap="none" strike="noStrike">
                <a:solidFill>
                  <a:srgbClr val="002060"/>
                </a:solidFill>
                <a:latin typeface="Montserrat"/>
                <a:ea typeface="Montserrat"/>
                <a:cs typeface="Montserrat"/>
                <a:sym typeface="Montserrat"/>
              </a:rPr>
              <a:t>hnen</a:t>
            </a:r>
            <a:endParaRPr b="0" i="0" sz="8100" u="none" cap="none" strike="noStrike">
              <a:solidFill>
                <a:srgbClr val="002060"/>
              </a:solidFill>
              <a:latin typeface="Montserrat"/>
              <a:ea typeface="Montserrat"/>
              <a:cs typeface="Montserrat"/>
              <a:sym typeface="Montserrat"/>
            </a:endParaRPr>
          </a:p>
        </p:txBody>
      </p:sp>
      <p:sp>
        <p:nvSpPr>
          <p:cNvPr id="83" name="Google Shape;83;p11"/>
          <p:cNvSpPr/>
          <p:nvPr/>
        </p:nvSpPr>
        <p:spPr>
          <a:xfrm>
            <a:off x="12761675" y="5137472"/>
            <a:ext cx="4487475"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h</a:t>
            </a:r>
            <a:r>
              <a:rPr b="0" i="0" lang="en-GB" sz="8100" u="none" cap="none" strike="noStrike">
                <a:solidFill>
                  <a:schemeClr val="accent5"/>
                </a:solidFill>
                <a:latin typeface="Montserrat"/>
                <a:ea typeface="Montserrat"/>
                <a:cs typeface="Montserrat"/>
                <a:sym typeface="Montserrat"/>
              </a:rPr>
              <a:t>o</a:t>
            </a:r>
            <a:r>
              <a:rPr b="0" i="0" lang="en-GB" sz="8100" u="none" cap="none" strike="noStrike">
                <a:solidFill>
                  <a:srgbClr val="002060"/>
                </a:solidFill>
                <a:latin typeface="Montserrat"/>
                <a:ea typeface="Montserrat"/>
                <a:cs typeface="Montserrat"/>
                <a:sym typeface="Montserrat"/>
              </a:rPr>
              <a:t>len</a:t>
            </a:r>
            <a:endParaRPr b="0" i="0" sz="8100" u="none" cap="none" strike="noStrike">
              <a:solidFill>
                <a:srgbClr val="002060"/>
              </a:solidFill>
              <a:latin typeface="Montserrat"/>
              <a:ea typeface="Montserrat"/>
              <a:cs typeface="Montserrat"/>
              <a:sym typeface="Montserrat"/>
            </a:endParaRPr>
          </a:p>
        </p:txBody>
      </p:sp>
      <p:sp>
        <p:nvSpPr>
          <p:cNvPr id="84" name="Google Shape;84;p11"/>
          <p:cNvSpPr/>
          <p:nvPr/>
        </p:nvSpPr>
        <p:spPr>
          <a:xfrm>
            <a:off x="6145738" y="7044619"/>
            <a:ext cx="4873247"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Milli</a:t>
            </a:r>
            <a:r>
              <a:rPr b="0" i="0" lang="en-GB" sz="8100" u="none" cap="none" strike="noStrike">
                <a:solidFill>
                  <a:schemeClr val="accent5"/>
                </a:solidFill>
                <a:latin typeface="Montserrat"/>
                <a:ea typeface="Montserrat"/>
                <a:cs typeface="Montserrat"/>
                <a:sym typeface="Montserrat"/>
              </a:rPr>
              <a:t>o</a:t>
            </a:r>
            <a:r>
              <a:rPr b="0" i="0" lang="en-GB" sz="8100" u="none" cap="none" strike="noStrike">
                <a:solidFill>
                  <a:srgbClr val="002060"/>
                </a:solidFill>
                <a:latin typeface="Montserrat"/>
                <a:ea typeface="Montserrat"/>
                <a:cs typeface="Montserrat"/>
                <a:sym typeface="Montserrat"/>
              </a:rPr>
              <a:t>n</a:t>
            </a:r>
            <a:endParaRPr b="0" i="1" sz="8100" u="none" cap="none" strike="noStrike">
              <a:solidFill>
                <a:srgbClr val="002060"/>
              </a:solidFill>
              <a:latin typeface="Montserrat"/>
              <a:ea typeface="Montserrat"/>
              <a:cs typeface="Montserrat"/>
              <a:sym typeface="Montserrat"/>
            </a:endParaRPr>
          </a:p>
        </p:txBody>
      </p:sp>
      <p:sp>
        <p:nvSpPr>
          <p:cNvPr id="85" name="Google Shape;85;p11"/>
          <p:cNvSpPr/>
          <p:nvPr/>
        </p:nvSpPr>
        <p:spPr>
          <a:xfrm>
            <a:off x="756745" y="5143501"/>
            <a:ext cx="4188587"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chemeClr val="accent5"/>
                </a:solidFill>
                <a:latin typeface="Montserrat"/>
                <a:ea typeface="Montserrat"/>
                <a:cs typeface="Montserrat"/>
                <a:sym typeface="Montserrat"/>
              </a:rPr>
              <a:t>o</a:t>
            </a:r>
            <a:r>
              <a:rPr b="0" i="0" lang="en-GB" sz="8100" u="none" cap="none" strike="noStrike">
                <a:solidFill>
                  <a:srgbClr val="002060"/>
                </a:solidFill>
                <a:latin typeface="Montserrat"/>
                <a:ea typeface="Montserrat"/>
                <a:cs typeface="Montserrat"/>
                <a:sym typeface="Montserrat"/>
              </a:rPr>
              <a:t>hne</a:t>
            </a:r>
            <a:endParaRPr b="0" i="0" sz="8100" u="none" cap="none" strike="noStrike">
              <a:solidFill>
                <a:srgbClr val="002060"/>
              </a:solidFill>
              <a:latin typeface="Montserrat"/>
              <a:ea typeface="Montserrat"/>
              <a:cs typeface="Montserrat"/>
              <a:sym typeface="Montserrat"/>
            </a:endParaRPr>
          </a:p>
        </p:txBody>
      </p:sp>
      <p:sp>
        <p:nvSpPr>
          <p:cNvPr id="86" name="Google Shape;86;p11"/>
          <p:cNvSpPr/>
          <p:nvPr/>
        </p:nvSpPr>
        <p:spPr>
          <a:xfrm>
            <a:off x="11627360" y="1254040"/>
            <a:ext cx="6221713"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100"/>
              <a:buFont typeface="Arial"/>
              <a:buNone/>
            </a:pPr>
            <a:r>
              <a:rPr b="0" i="0" lang="en-GB" sz="8100" u="none" cap="none" strike="noStrike">
                <a:solidFill>
                  <a:srgbClr val="002060"/>
                </a:solidFill>
                <a:latin typeface="Montserrat"/>
                <a:ea typeface="Montserrat"/>
                <a:cs typeface="Montserrat"/>
                <a:sym typeface="Montserrat"/>
              </a:rPr>
              <a:t>M</a:t>
            </a:r>
            <a:r>
              <a:rPr b="0" i="0" lang="en-GB" sz="8100" u="none" cap="none" strike="noStrike">
                <a:solidFill>
                  <a:schemeClr val="accent5"/>
                </a:solidFill>
                <a:latin typeface="Montserrat"/>
                <a:ea typeface="Montserrat"/>
                <a:cs typeface="Montserrat"/>
                <a:sym typeface="Montserrat"/>
              </a:rPr>
              <a:t>o</a:t>
            </a:r>
            <a:r>
              <a:rPr b="0" i="0" lang="en-GB" sz="8100" u="none" cap="none" strike="noStrike">
                <a:solidFill>
                  <a:srgbClr val="002060"/>
                </a:solidFill>
                <a:latin typeface="Montserrat"/>
                <a:ea typeface="Montserrat"/>
                <a:cs typeface="Montserrat"/>
                <a:sym typeface="Montserrat"/>
              </a:rPr>
              <a:t>ntag</a:t>
            </a:r>
            <a:endParaRPr b="0" i="0" sz="2100" u="none" cap="none" strike="noStrike">
              <a:solidFill>
                <a:srgbClr val="000000"/>
              </a:solidFill>
              <a:latin typeface="Montserrat"/>
              <a:ea typeface="Montserrat"/>
              <a:cs typeface="Montserrat"/>
              <a:sym typeface="Montserrat"/>
            </a:endParaRPr>
          </a:p>
        </p:txBody>
      </p:sp>
      <p:pic>
        <p:nvPicPr>
          <p:cNvPr descr="girl searching" id="87" name="Google Shape;87;p11"/>
          <p:cNvPicPr preferRelativeResize="0"/>
          <p:nvPr/>
        </p:nvPicPr>
        <p:blipFill rotWithShape="1">
          <a:blip r:embed="rId3">
            <a:alphaModFix/>
          </a:blip>
          <a:srcRect b="0" l="0" r="0" t="0"/>
          <a:stretch/>
        </p:blipFill>
        <p:spPr>
          <a:xfrm>
            <a:off x="7623170" y="2794964"/>
            <a:ext cx="3124883" cy="26560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12"/>
          <p:cNvGraphicFramePr/>
          <p:nvPr/>
        </p:nvGraphicFramePr>
        <p:xfrm>
          <a:off x="835350" y="152109"/>
          <a:ext cx="3000000" cy="3000000"/>
        </p:xfrm>
        <a:graphic>
          <a:graphicData uri="http://schemas.openxmlformats.org/drawingml/2006/table">
            <a:tbl>
              <a:tblPr>
                <a:noFill/>
                <a:tableStyleId>{19623C52-6590-46D4-9F58-BF3DF21CE956}</a:tableStyleId>
              </a:tblPr>
              <a:tblGrid>
                <a:gridCol w="7020850"/>
                <a:gridCol w="6823150"/>
              </a:tblGrid>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Einladung</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invitation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Blumen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flowers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auswählen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choose / choosing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aussuchen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select / selecting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einladen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invite / inviting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vorbereiten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prepare / preparing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Hochzeitsfeier</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wedding reception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stattfinden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take place / taking place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das Brautkleid</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wedding dress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Hochzeit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wedding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93" name="Google Shape;93;p12"/>
          <p:cNvPicPr preferRelativeResize="0"/>
          <p:nvPr/>
        </p:nvPicPr>
        <p:blipFill rotWithShape="1">
          <a:blip r:embed="rId3">
            <a:alphaModFix/>
          </a:blip>
          <a:srcRect b="0" l="0" r="0" t="0"/>
          <a:stretch/>
        </p:blipFill>
        <p:spPr>
          <a:xfrm>
            <a:off x="15339400" y="242657"/>
            <a:ext cx="2633650" cy="263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99" name="Google Shape;99;p13"/>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Separable verbs in the present tense</a:t>
            </a:r>
            <a:endParaRPr/>
          </a:p>
        </p:txBody>
      </p:sp>
      <p:sp>
        <p:nvSpPr>
          <p:cNvPr id="100" name="Google Shape;100;p13"/>
          <p:cNvSpPr txBox="1"/>
          <p:nvPr/>
        </p:nvSpPr>
        <p:spPr>
          <a:xfrm>
            <a:off x="875100" y="973676"/>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a:t>
            </a:r>
            <a:r>
              <a:rPr b="1" i="0" lang="en-GB" sz="3200" u="none" cap="none" strike="noStrike">
                <a:solidFill>
                  <a:schemeClr val="accent5"/>
                </a:solidFill>
                <a:latin typeface="Montserrat"/>
                <a:ea typeface="Montserrat"/>
                <a:cs typeface="Montserrat"/>
                <a:sym typeface="Montserrat"/>
              </a:rPr>
              <a:t>Separable verbs</a:t>
            </a:r>
            <a:r>
              <a:rPr b="0" i="0" lang="en-GB" sz="3200" u="none" cap="none" strike="noStrike">
                <a:solidFill>
                  <a:schemeClr val="dk2"/>
                </a:solidFill>
                <a:latin typeface="Montserrat"/>
                <a:ea typeface="Montserrat"/>
                <a:cs typeface="Montserrat"/>
                <a:sym typeface="Montserrat"/>
              </a:rPr>
              <a:t>’ consist of two parts:  a </a:t>
            </a:r>
            <a:r>
              <a:rPr b="0" i="0" lang="en-GB" sz="3200" u="none" cap="none" strike="noStrike">
                <a:solidFill>
                  <a:schemeClr val="accent5"/>
                </a:solidFill>
                <a:latin typeface="Montserrat"/>
                <a:ea typeface="Montserrat"/>
                <a:cs typeface="Montserrat"/>
                <a:sym typeface="Montserrat"/>
              </a:rPr>
              <a:t>prefix </a:t>
            </a:r>
            <a:r>
              <a:rPr b="0" i="0" lang="en-GB" sz="3200" u="none" cap="none" strike="noStrike">
                <a:solidFill>
                  <a:schemeClr val="dk2"/>
                </a:solidFill>
                <a:latin typeface="Montserrat"/>
                <a:ea typeface="Montserrat"/>
                <a:cs typeface="Montserrat"/>
                <a:sym typeface="Montserrat"/>
              </a:rPr>
              <a:t>and a </a:t>
            </a:r>
            <a:r>
              <a:rPr b="0" i="0" lang="en-GB" sz="3200" u="none" cap="none" strike="noStrike">
                <a:solidFill>
                  <a:schemeClr val="accent5"/>
                </a:solidFill>
                <a:latin typeface="Montserrat"/>
                <a:ea typeface="Montserrat"/>
                <a:cs typeface="Montserrat"/>
                <a:sym typeface="Montserrat"/>
              </a:rPr>
              <a:t>verb</a:t>
            </a:r>
            <a:r>
              <a:rPr b="0" i="0" lang="en-GB" sz="3200" u="none" cap="none" strike="noStrike">
                <a:solidFill>
                  <a:schemeClr val="dk2"/>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In the present tense, the prefix separates from the verb and is placed at the end of the clause.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Be careful!  If the separable verb follows a conjunction like ‘weil’ that sends the verb to the end of the clause, the prefix and the verb join back together.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sp>
        <p:nvSpPr>
          <p:cNvPr id="101" name="Google Shape;101;p13"/>
          <p:cNvSpPr/>
          <p:nvPr/>
        </p:nvSpPr>
        <p:spPr>
          <a:xfrm>
            <a:off x="990600" y="2837793"/>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Ich </a:t>
            </a:r>
            <a:r>
              <a:rPr b="0" i="0" lang="en-GB" sz="3600" u="none" cap="none" strike="noStrike">
                <a:solidFill>
                  <a:schemeClr val="accent5"/>
                </a:solidFill>
                <a:latin typeface="Montserrat"/>
                <a:ea typeface="Montserrat"/>
                <a:cs typeface="Montserrat"/>
                <a:sym typeface="Montserrat"/>
              </a:rPr>
              <a:t>bereite</a:t>
            </a:r>
            <a:r>
              <a:rPr b="0" i="0" lang="en-GB" sz="3600" u="none" cap="none" strike="noStrike">
                <a:solidFill>
                  <a:schemeClr val="accent3"/>
                </a:solidFill>
                <a:latin typeface="Montserrat"/>
                <a:ea typeface="Montserrat"/>
                <a:cs typeface="Montserrat"/>
                <a:sym typeface="Montserrat"/>
              </a:rPr>
              <a:t> die Hochzeitsfeier </a:t>
            </a:r>
            <a:r>
              <a:rPr b="0" i="0" lang="en-GB" sz="3600" u="none" cap="none" strike="noStrike">
                <a:solidFill>
                  <a:schemeClr val="accent5"/>
                </a:solidFill>
                <a:latin typeface="Montserrat"/>
                <a:ea typeface="Montserrat"/>
                <a:cs typeface="Montserrat"/>
                <a:sym typeface="Montserrat"/>
              </a:rPr>
              <a:t>vor</a:t>
            </a:r>
            <a:r>
              <a:rPr b="0" i="0" lang="en-GB" sz="3600" u="none" cap="none" strike="noStrike">
                <a:solidFill>
                  <a:schemeClr val="accent3"/>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9869029" y="2837792"/>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 </a:t>
            </a:r>
            <a:r>
              <a:rPr b="0" i="0" lang="en-GB" sz="3600" u="none" cap="none" strike="noStrike">
                <a:solidFill>
                  <a:schemeClr val="accent5"/>
                </a:solidFill>
                <a:latin typeface="Montserrat"/>
                <a:ea typeface="Montserrat"/>
                <a:cs typeface="Montserrat"/>
                <a:sym typeface="Montserrat"/>
              </a:rPr>
              <a:t>prepare</a:t>
            </a:r>
            <a:r>
              <a:rPr b="0" i="0" lang="en-GB" sz="3600" u="none" cap="none" strike="noStrike">
                <a:solidFill>
                  <a:schemeClr val="accent3"/>
                </a:solidFill>
                <a:latin typeface="Montserrat"/>
                <a:ea typeface="Montserrat"/>
                <a:cs typeface="Montserrat"/>
                <a:sym typeface="Montserrat"/>
              </a:rPr>
              <a:t> the wedding reception</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990600" y="4380644"/>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Die Hochzeit </a:t>
            </a:r>
            <a:r>
              <a:rPr b="0" i="0" lang="en-GB" sz="3600" u="none" cap="none" strike="noStrike">
                <a:solidFill>
                  <a:schemeClr val="accent5"/>
                </a:solidFill>
                <a:latin typeface="Montserrat"/>
                <a:ea typeface="Montserrat"/>
                <a:cs typeface="Montserrat"/>
                <a:sym typeface="Montserrat"/>
              </a:rPr>
              <a:t>findet</a:t>
            </a:r>
            <a:r>
              <a:rPr b="0" i="0" lang="en-GB" sz="3600" u="none" cap="none" strike="noStrike">
                <a:solidFill>
                  <a:schemeClr val="accent3"/>
                </a:solidFill>
                <a:latin typeface="Montserrat"/>
                <a:ea typeface="Montserrat"/>
                <a:cs typeface="Montserrat"/>
                <a:sym typeface="Montserrat"/>
              </a:rPr>
              <a:t> am Samstag </a:t>
            </a:r>
            <a:r>
              <a:rPr b="0" i="0" lang="en-GB" sz="3600" u="none" cap="none" strike="noStrike">
                <a:solidFill>
                  <a:schemeClr val="accent5"/>
                </a:solidFill>
                <a:latin typeface="Montserrat"/>
                <a:ea typeface="Montserrat"/>
                <a:cs typeface="Montserrat"/>
                <a:sym typeface="Montserrat"/>
              </a:rPr>
              <a:t>statt</a:t>
            </a:r>
            <a:r>
              <a:rPr b="0" i="0" lang="en-GB" sz="3600" u="none" cap="none" strike="noStrike">
                <a:solidFill>
                  <a:schemeClr val="accent3"/>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9869029" y="4380643"/>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the wedding </a:t>
            </a:r>
            <a:r>
              <a:rPr b="0" i="0" lang="en-GB" sz="3600" u="none" cap="none" strike="noStrike">
                <a:solidFill>
                  <a:schemeClr val="accent5"/>
                </a:solidFill>
                <a:latin typeface="Montserrat"/>
                <a:ea typeface="Montserrat"/>
                <a:cs typeface="Montserrat"/>
                <a:sym typeface="Montserrat"/>
              </a:rPr>
              <a:t>takes place</a:t>
            </a:r>
            <a:r>
              <a:rPr b="0" i="0" lang="en-GB" sz="3600" u="none" cap="none" strike="noStrike">
                <a:solidFill>
                  <a:schemeClr val="accent3"/>
                </a:solidFill>
                <a:latin typeface="Montserrat"/>
                <a:ea typeface="Montserrat"/>
                <a:cs typeface="Montserrat"/>
                <a:sym typeface="Montserrat"/>
              </a:rPr>
              <a:t> on Saturday</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990600" y="7557655"/>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Ich bleibe zu Hause, </a:t>
            </a:r>
            <a:r>
              <a:rPr b="1" i="0" lang="en-GB" sz="3600" u="none" cap="none" strike="noStrike">
                <a:solidFill>
                  <a:schemeClr val="accent5"/>
                </a:solidFill>
                <a:latin typeface="Montserrat"/>
                <a:ea typeface="Montserrat"/>
                <a:cs typeface="Montserrat"/>
                <a:sym typeface="Montserrat"/>
              </a:rPr>
              <a:t>weil</a:t>
            </a:r>
            <a:r>
              <a:rPr b="0" i="0" lang="en-GB" sz="3600" u="none" cap="none" strike="noStrike">
                <a:solidFill>
                  <a:schemeClr val="accent3"/>
                </a:solidFill>
                <a:latin typeface="Montserrat"/>
                <a:ea typeface="Montserrat"/>
                <a:cs typeface="Montserrat"/>
                <a:sym typeface="Montserrat"/>
              </a:rPr>
              <a:t> ich das Abendessen </a:t>
            </a:r>
            <a:r>
              <a:rPr b="0" i="0" lang="en-GB" sz="3600" u="none" cap="none" strike="noStrike">
                <a:solidFill>
                  <a:schemeClr val="accent5"/>
                </a:solidFill>
                <a:latin typeface="Montserrat"/>
                <a:ea typeface="Montserrat"/>
                <a:cs typeface="Montserrat"/>
                <a:sym typeface="Montserrat"/>
              </a:rPr>
              <a:t>vorbereite</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9869029" y="7557654"/>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I‘m staying at home </a:t>
            </a:r>
            <a:r>
              <a:rPr b="1" i="0" lang="en-GB" sz="3600" u="none" cap="none" strike="noStrike">
                <a:solidFill>
                  <a:schemeClr val="accent5"/>
                </a:solidFill>
                <a:latin typeface="Montserrat"/>
                <a:ea typeface="Montserrat"/>
                <a:cs typeface="Montserrat"/>
                <a:sym typeface="Montserrat"/>
              </a:rPr>
              <a:t>because</a:t>
            </a:r>
            <a:r>
              <a:rPr b="0" i="0" lang="en-GB" sz="3600" u="none" cap="none" strike="noStrike">
                <a:solidFill>
                  <a:schemeClr val="accent3"/>
                </a:solidFill>
                <a:latin typeface="Montserrat"/>
                <a:ea typeface="Montserrat"/>
                <a:cs typeface="Montserrat"/>
                <a:sym typeface="Montserrat"/>
              </a:rPr>
              <a:t> I‘m </a:t>
            </a:r>
            <a:r>
              <a:rPr b="0" i="0" lang="en-GB" sz="3600" u="none" cap="none" strike="noStrike">
                <a:solidFill>
                  <a:schemeClr val="accent5"/>
                </a:solidFill>
                <a:latin typeface="Montserrat"/>
                <a:ea typeface="Montserrat"/>
                <a:cs typeface="Montserrat"/>
                <a:sym typeface="Montserrat"/>
              </a:rPr>
              <a:t>preparing</a:t>
            </a:r>
            <a:r>
              <a:rPr b="0" i="0" lang="en-GB" sz="3600" u="none" cap="none" strike="noStrike">
                <a:solidFill>
                  <a:schemeClr val="accent3"/>
                </a:solidFill>
                <a:latin typeface="Montserrat"/>
                <a:ea typeface="Montserrat"/>
                <a:cs typeface="Montserrat"/>
                <a:sym typeface="Montserrat"/>
              </a:rPr>
              <a:t> dinner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917949" y="890050"/>
            <a:ext cx="16550242"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accent3"/>
                </a:solidFill>
              </a:rPr>
              <a:t>Use the prompts to make a sentence in the present tense using the separable verb</a:t>
            </a:r>
            <a:endParaRPr/>
          </a:p>
        </p:txBody>
      </p:sp>
      <p:sp>
        <p:nvSpPr>
          <p:cNvPr id="112" name="Google Shape;112;p14"/>
          <p:cNvSpPr txBox="1"/>
          <p:nvPr>
            <p:ph idx="1" type="body"/>
          </p:nvPr>
        </p:nvSpPr>
        <p:spPr>
          <a:xfrm>
            <a:off x="917950" y="2876300"/>
            <a:ext cx="8226050" cy="5962200"/>
          </a:xfrm>
          <a:prstGeom prst="rect">
            <a:avLst/>
          </a:prstGeom>
          <a:noFill/>
          <a:ln>
            <a:noFill/>
          </a:ln>
        </p:spPr>
        <p:txBody>
          <a:bodyPr anchorCtr="0" anchor="t" bIns="0" lIns="0" spcFirstLastPara="1" rIns="0" wrap="square" tIns="0">
            <a:noAutofit/>
          </a:bodyPr>
          <a:lstStyle/>
          <a:p>
            <a:pPr indent="-514350" lvl="0" marL="539750" rtl="0" algn="l">
              <a:lnSpc>
                <a:spcPct val="130000"/>
              </a:lnSpc>
              <a:spcBef>
                <a:spcPts val="1200"/>
              </a:spcBef>
              <a:spcAft>
                <a:spcPts val="0"/>
              </a:spcAft>
              <a:buSzPts val="3200"/>
              <a:buFont typeface="Arial"/>
              <a:buAutoNum type="arabicPeriod"/>
            </a:pPr>
            <a:r>
              <a:rPr lang="en-GB">
                <a:solidFill>
                  <a:schemeClr val="dk2"/>
                </a:solidFill>
              </a:rPr>
              <a:t>ich / die Blumen / </a:t>
            </a:r>
            <a:r>
              <a:rPr lang="en-GB">
                <a:latin typeface="Montserrat"/>
                <a:ea typeface="Montserrat"/>
                <a:cs typeface="Montserrat"/>
                <a:sym typeface="Montserrat"/>
              </a:rPr>
              <a:t>auswählen</a:t>
            </a:r>
            <a:endParaRPr/>
          </a:p>
          <a:p>
            <a:pPr indent="-514350" lvl="0" marL="539750" rtl="0" algn="l">
              <a:lnSpc>
                <a:spcPct val="130000"/>
              </a:lnSpc>
              <a:spcBef>
                <a:spcPts val="2400"/>
              </a:spcBef>
              <a:spcAft>
                <a:spcPts val="0"/>
              </a:spcAft>
              <a:buSzPts val="3200"/>
              <a:buFont typeface="Arial"/>
              <a:buAutoNum type="arabicPeriod"/>
            </a:pPr>
            <a:r>
              <a:rPr lang="en-GB">
                <a:solidFill>
                  <a:schemeClr val="dk2"/>
                </a:solidFill>
                <a:latin typeface="Montserrat"/>
                <a:ea typeface="Montserrat"/>
                <a:cs typeface="Montserrat"/>
                <a:sym typeface="Montserrat"/>
              </a:rPr>
              <a:t>sie / die Hochzeitstorte / </a:t>
            </a:r>
            <a:r>
              <a:rPr lang="en-GB">
                <a:latin typeface="Montserrat"/>
                <a:ea typeface="Montserrat"/>
                <a:cs typeface="Montserrat"/>
                <a:sym typeface="Montserrat"/>
              </a:rPr>
              <a:t>auswählen</a:t>
            </a:r>
            <a:endParaRPr/>
          </a:p>
          <a:p>
            <a:pPr indent="-514350" lvl="0" marL="539750" rtl="0" algn="l">
              <a:lnSpc>
                <a:spcPct val="130000"/>
              </a:lnSpc>
              <a:spcBef>
                <a:spcPts val="2400"/>
              </a:spcBef>
              <a:spcAft>
                <a:spcPts val="0"/>
              </a:spcAft>
              <a:buSzPts val="3200"/>
              <a:buFont typeface="Arial"/>
              <a:buAutoNum type="arabicPeriod"/>
            </a:pPr>
            <a:r>
              <a:rPr lang="en-GB">
                <a:solidFill>
                  <a:schemeClr val="dk2"/>
                </a:solidFill>
                <a:latin typeface="Montserrat"/>
                <a:ea typeface="Montserrat"/>
                <a:cs typeface="Montserrat"/>
                <a:sym typeface="Montserrat"/>
              </a:rPr>
              <a:t>man / die G</a:t>
            </a:r>
            <a:r>
              <a:rPr lang="en-GB">
                <a:latin typeface="Montserrat"/>
                <a:ea typeface="Montserrat"/>
                <a:cs typeface="Montserrat"/>
                <a:sym typeface="Montserrat"/>
              </a:rPr>
              <a:t>äste / einladen</a:t>
            </a:r>
            <a:endParaRPr/>
          </a:p>
          <a:p>
            <a:pPr indent="-514350" lvl="0" marL="539750" rtl="0" algn="l">
              <a:lnSpc>
                <a:spcPct val="130000"/>
              </a:lnSpc>
              <a:spcBef>
                <a:spcPts val="2400"/>
              </a:spcBef>
              <a:spcAft>
                <a:spcPts val="0"/>
              </a:spcAft>
              <a:buSzPts val="3200"/>
              <a:buFont typeface="Arial"/>
              <a:buAutoNum type="arabicPeriod"/>
            </a:pPr>
            <a:r>
              <a:rPr lang="en-GB">
                <a:latin typeface="Montserrat"/>
                <a:ea typeface="Montserrat"/>
                <a:cs typeface="Montserrat"/>
                <a:sym typeface="Montserrat"/>
              </a:rPr>
              <a:t>sie / das Brautkleid / aussuchen</a:t>
            </a:r>
            <a:endParaRPr/>
          </a:p>
          <a:p>
            <a:pPr indent="-514350" lvl="0" marL="539750" rtl="0" algn="l">
              <a:lnSpc>
                <a:spcPct val="130000"/>
              </a:lnSpc>
              <a:spcBef>
                <a:spcPts val="2400"/>
              </a:spcBef>
              <a:spcAft>
                <a:spcPts val="0"/>
              </a:spcAft>
              <a:buSzPts val="3200"/>
              <a:buFont typeface="Arial"/>
              <a:buAutoNum type="arabicPeriod"/>
            </a:pPr>
            <a:r>
              <a:rPr lang="en-GB">
                <a:latin typeface="Montserrat"/>
                <a:ea typeface="Montserrat"/>
                <a:cs typeface="Montserrat"/>
                <a:sym typeface="Montserrat"/>
              </a:rPr>
              <a:t>die Hochzeit / stattfinden</a:t>
            </a:r>
            <a:endParaRPr>
              <a:latin typeface="Montserrat"/>
              <a:ea typeface="Montserrat"/>
              <a:cs typeface="Montserrat"/>
              <a:sym typeface="Montserrat"/>
            </a:endParaRPr>
          </a:p>
          <a:p>
            <a:pPr indent="-311150" lvl="0" marL="539750" rtl="0" algn="l">
              <a:lnSpc>
                <a:spcPct val="130000"/>
              </a:lnSpc>
              <a:spcBef>
                <a:spcPts val="2400"/>
              </a:spcBef>
              <a:spcAft>
                <a:spcPts val="1200"/>
              </a:spcAft>
              <a:buSzPts val="3200"/>
              <a:buFont typeface="Arial"/>
              <a:buNone/>
            </a:pPr>
            <a:r>
              <a:t/>
            </a:r>
            <a:endParaRPr>
              <a:solidFill>
                <a:schemeClr val="dk2"/>
              </a:solidFill>
            </a:endParaRPr>
          </a:p>
        </p:txBody>
      </p:sp>
      <p:sp>
        <p:nvSpPr>
          <p:cNvPr id="113" name="Google Shape;113;p14"/>
          <p:cNvSpPr/>
          <p:nvPr/>
        </p:nvSpPr>
        <p:spPr>
          <a:xfrm>
            <a:off x="7598978" y="7693572"/>
            <a:ext cx="9396249" cy="1144928"/>
          </a:xfrm>
          <a:prstGeom prst="wedgeRoundRectCallout">
            <a:avLst>
              <a:gd fmla="val -44211" name="adj1"/>
              <a:gd fmla="val -88968" name="adj2"/>
              <a:gd fmla="val 16667" name="adj3"/>
            </a:avLst>
          </a:prstGeom>
          <a:solidFill>
            <a:schemeClr val="lt1"/>
          </a:solid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Remember ‚man‘ means ‚you‘ when talking about people in general</a:t>
            </a:r>
            <a:endParaRPr b="0" i="0" sz="1400" u="none" cap="none" strike="noStrike">
              <a:solidFill>
                <a:schemeClr val="accent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917949" y="890050"/>
            <a:ext cx="16550242"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accent3"/>
                </a:solidFill>
              </a:rPr>
              <a:t>Use the prompts to make a sentence in the present tense using the separable verb</a:t>
            </a:r>
            <a:endParaRPr/>
          </a:p>
        </p:txBody>
      </p:sp>
      <p:sp>
        <p:nvSpPr>
          <p:cNvPr id="119" name="Google Shape;119;p15"/>
          <p:cNvSpPr txBox="1"/>
          <p:nvPr>
            <p:ph idx="1" type="body"/>
          </p:nvPr>
        </p:nvSpPr>
        <p:spPr>
          <a:xfrm>
            <a:off x="917950" y="2876300"/>
            <a:ext cx="8226050" cy="5962200"/>
          </a:xfrm>
          <a:prstGeom prst="rect">
            <a:avLst/>
          </a:prstGeom>
          <a:noFill/>
          <a:ln>
            <a:noFill/>
          </a:ln>
        </p:spPr>
        <p:txBody>
          <a:bodyPr anchorCtr="0" anchor="t" bIns="0" lIns="0" spcFirstLastPara="1" rIns="0" wrap="square" tIns="0">
            <a:noAutofit/>
          </a:bodyPr>
          <a:lstStyle/>
          <a:p>
            <a:pPr indent="-514350" lvl="0" marL="539750" rtl="0" algn="l">
              <a:lnSpc>
                <a:spcPct val="130000"/>
              </a:lnSpc>
              <a:spcBef>
                <a:spcPts val="1200"/>
              </a:spcBef>
              <a:spcAft>
                <a:spcPts val="0"/>
              </a:spcAft>
              <a:buSzPts val="3200"/>
              <a:buFont typeface="Arial"/>
              <a:buAutoNum type="arabicPeriod"/>
            </a:pPr>
            <a:r>
              <a:rPr lang="en-GB">
                <a:solidFill>
                  <a:schemeClr val="dk2"/>
                </a:solidFill>
              </a:rPr>
              <a:t>ich / die Blumen / </a:t>
            </a:r>
            <a:r>
              <a:rPr lang="en-GB">
                <a:latin typeface="Montserrat"/>
                <a:ea typeface="Montserrat"/>
                <a:cs typeface="Montserrat"/>
                <a:sym typeface="Montserrat"/>
              </a:rPr>
              <a:t>auswählen</a:t>
            </a:r>
            <a:endParaRPr/>
          </a:p>
          <a:p>
            <a:pPr indent="-514350" lvl="0" marL="539750" rtl="0" algn="l">
              <a:lnSpc>
                <a:spcPct val="130000"/>
              </a:lnSpc>
              <a:spcBef>
                <a:spcPts val="2400"/>
              </a:spcBef>
              <a:spcAft>
                <a:spcPts val="0"/>
              </a:spcAft>
              <a:buSzPts val="3200"/>
              <a:buFont typeface="Arial"/>
              <a:buAutoNum type="arabicPeriod"/>
            </a:pPr>
            <a:r>
              <a:rPr lang="en-GB">
                <a:solidFill>
                  <a:schemeClr val="dk2"/>
                </a:solidFill>
                <a:latin typeface="Montserrat"/>
                <a:ea typeface="Montserrat"/>
                <a:cs typeface="Montserrat"/>
                <a:sym typeface="Montserrat"/>
              </a:rPr>
              <a:t>sie / die Hochzeitstorte / </a:t>
            </a:r>
            <a:r>
              <a:rPr lang="en-GB">
                <a:latin typeface="Montserrat"/>
                <a:ea typeface="Montserrat"/>
                <a:cs typeface="Montserrat"/>
                <a:sym typeface="Montserrat"/>
              </a:rPr>
              <a:t>auswählen</a:t>
            </a:r>
            <a:endParaRPr/>
          </a:p>
          <a:p>
            <a:pPr indent="-514350" lvl="0" marL="539750" rtl="0" algn="l">
              <a:lnSpc>
                <a:spcPct val="130000"/>
              </a:lnSpc>
              <a:spcBef>
                <a:spcPts val="2400"/>
              </a:spcBef>
              <a:spcAft>
                <a:spcPts val="0"/>
              </a:spcAft>
              <a:buSzPts val="3200"/>
              <a:buFont typeface="Arial"/>
              <a:buAutoNum type="arabicPeriod"/>
            </a:pPr>
            <a:r>
              <a:rPr lang="en-GB">
                <a:solidFill>
                  <a:schemeClr val="dk2"/>
                </a:solidFill>
                <a:latin typeface="Montserrat"/>
                <a:ea typeface="Montserrat"/>
                <a:cs typeface="Montserrat"/>
                <a:sym typeface="Montserrat"/>
              </a:rPr>
              <a:t>man / die G</a:t>
            </a:r>
            <a:r>
              <a:rPr lang="en-GB">
                <a:latin typeface="Montserrat"/>
                <a:ea typeface="Montserrat"/>
                <a:cs typeface="Montserrat"/>
                <a:sym typeface="Montserrat"/>
              </a:rPr>
              <a:t>äste / einladen</a:t>
            </a:r>
            <a:endParaRPr/>
          </a:p>
          <a:p>
            <a:pPr indent="-514350" lvl="0" marL="539750" rtl="0" algn="l">
              <a:lnSpc>
                <a:spcPct val="130000"/>
              </a:lnSpc>
              <a:spcBef>
                <a:spcPts val="2400"/>
              </a:spcBef>
              <a:spcAft>
                <a:spcPts val="0"/>
              </a:spcAft>
              <a:buSzPts val="3200"/>
              <a:buFont typeface="Arial"/>
              <a:buAutoNum type="arabicPeriod"/>
            </a:pPr>
            <a:r>
              <a:rPr lang="en-GB">
                <a:latin typeface="Montserrat"/>
                <a:ea typeface="Montserrat"/>
                <a:cs typeface="Montserrat"/>
                <a:sym typeface="Montserrat"/>
              </a:rPr>
              <a:t>sie / das Brautkleid / aussuchen</a:t>
            </a:r>
            <a:endParaRPr/>
          </a:p>
          <a:p>
            <a:pPr indent="-514350" lvl="0" marL="539750" rtl="0" algn="l">
              <a:lnSpc>
                <a:spcPct val="130000"/>
              </a:lnSpc>
              <a:spcBef>
                <a:spcPts val="2400"/>
              </a:spcBef>
              <a:spcAft>
                <a:spcPts val="0"/>
              </a:spcAft>
              <a:buSzPts val="3200"/>
              <a:buFont typeface="Arial"/>
              <a:buAutoNum type="arabicPeriod"/>
            </a:pPr>
            <a:r>
              <a:rPr lang="en-GB">
                <a:latin typeface="Montserrat"/>
                <a:ea typeface="Montserrat"/>
                <a:cs typeface="Montserrat"/>
                <a:sym typeface="Montserrat"/>
              </a:rPr>
              <a:t>die Hochzeit / stattfinden</a:t>
            </a:r>
            <a:endParaRPr>
              <a:latin typeface="Montserrat"/>
              <a:ea typeface="Montserrat"/>
              <a:cs typeface="Montserrat"/>
              <a:sym typeface="Montserrat"/>
            </a:endParaRPr>
          </a:p>
          <a:p>
            <a:pPr indent="-311150" lvl="0" marL="539750" rtl="0" algn="l">
              <a:lnSpc>
                <a:spcPct val="130000"/>
              </a:lnSpc>
              <a:spcBef>
                <a:spcPts val="2400"/>
              </a:spcBef>
              <a:spcAft>
                <a:spcPts val="1200"/>
              </a:spcAft>
              <a:buSzPts val="3200"/>
              <a:buFont typeface="Arial"/>
              <a:buNone/>
            </a:pPr>
            <a:r>
              <a:t/>
            </a:r>
            <a:endParaRPr>
              <a:solidFill>
                <a:schemeClr val="dk2"/>
              </a:solidFill>
            </a:endParaRPr>
          </a:p>
        </p:txBody>
      </p:sp>
      <p:sp>
        <p:nvSpPr>
          <p:cNvPr id="120" name="Google Shape;120;p15"/>
          <p:cNvSpPr txBox="1"/>
          <p:nvPr/>
        </p:nvSpPr>
        <p:spPr>
          <a:xfrm>
            <a:off x="9646791" y="2876300"/>
            <a:ext cx="8226050" cy="5962200"/>
          </a:xfrm>
          <a:prstGeom prst="rect">
            <a:avLst/>
          </a:prstGeom>
          <a:noFill/>
          <a:ln>
            <a:noFill/>
          </a:ln>
        </p:spPr>
        <p:txBody>
          <a:bodyPr anchorCtr="0" anchor="t" bIns="0" lIns="0" spcFirstLastPara="1" rIns="0" wrap="square" tIns="0">
            <a:noAutofit/>
          </a:bodyPr>
          <a:lstStyle/>
          <a:p>
            <a:pPr indent="-514350" lvl="0" marL="539750" marR="0" rtl="0" algn="l">
              <a:lnSpc>
                <a:spcPct val="130000"/>
              </a:lnSpc>
              <a:spcBef>
                <a:spcPts val="1200"/>
              </a:spcBef>
              <a:spcAft>
                <a:spcPts val="0"/>
              </a:spcAft>
              <a:buClr>
                <a:schemeClr val="dk2"/>
              </a:buClr>
              <a:buSzPts val="3200"/>
              <a:buFont typeface="Arial"/>
              <a:buAutoNum type="arabicPeriod"/>
            </a:pPr>
            <a:r>
              <a:rPr b="0" i="0" lang="en-GB" sz="3200" u="none" cap="none" strike="noStrike">
                <a:solidFill>
                  <a:schemeClr val="dk2"/>
                </a:solidFill>
                <a:latin typeface="Montserrat"/>
                <a:ea typeface="Montserrat"/>
                <a:cs typeface="Montserrat"/>
                <a:sym typeface="Montserrat"/>
              </a:rPr>
              <a:t>Ich </a:t>
            </a:r>
            <a:r>
              <a:rPr b="0" i="0" lang="en-GB" sz="3200" u="none" cap="none" strike="noStrike">
                <a:solidFill>
                  <a:schemeClr val="accent5"/>
                </a:solidFill>
                <a:latin typeface="Montserrat"/>
                <a:ea typeface="Montserrat"/>
                <a:cs typeface="Montserrat"/>
                <a:sym typeface="Montserrat"/>
              </a:rPr>
              <a:t>wähle</a:t>
            </a:r>
            <a:r>
              <a:rPr b="0" i="0" lang="en-GB" sz="3200" u="none" cap="none" strike="noStrike">
                <a:solidFill>
                  <a:schemeClr val="dk2"/>
                </a:solidFill>
                <a:latin typeface="Montserrat"/>
                <a:ea typeface="Montserrat"/>
                <a:cs typeface="Montserrat"/>
                <a:sym typeface="Montserrat"/>
              </a:rPr>
              <a:t> die Blumen </a:t>
            </a:r>
            <a:r>
              <a:rPr b="0" i="0" lang="en-GB" sz="3200" u="none" cap="none" strike="noStrike">
                <a:solidFill>
                  <a:schemeClr val="accent5"/>
                </a:solidFill>
                <a:latin typeface="Montserrat"/>
                <a:ea typeface="Montserrat"/>
                <a:cs typeface="Montserrat"/>
                <a:sym typeface="Montserrat"/>
              </a:rPr>
              <a:t>aus</a:t>
            </a:r>
            <a:endParaRPr b="0" i="0" sz="3200" u="none" cap="none" strike="noStrike">
              <a:solidFill>
                <a:schemeClr val="dk2"/>
              </a:solidFill>
              <a:latin typeface="Montserrat"/>
              <a:ea typeface="Montserrat"/>
              <a:cs typeface="Montserrat"/>
              <a:sym typeface="Montserrat"/>
            </a:endParaRPr>
          </a:p>
          <a:p>
            <a:pPr indent="-514350" lvl="0" marL="539750" marR="0" rtl="0" algn="l">
              <a:lnSpc>
                <a:spcPct val="130000"/>
              </a:lnSpc>
              <a:spcBef>
                <a:spcPts val="2400"/>
              </a:spcBef>
              <a:spcAft>
                <a:spcPts val="0"/>
              </a:spcAft>
              <a:buClr>
                <a:schemeClr val="dk2"/>
              </a:buClr>
              <a:buSzPts val="3200"/>
              <a:buFont typeface="Arial"/>
              <a:buAutoNum type="arabicPeriod"/>
            </a:pPr>
            <a:r>
              <a:rPr b="0" i="0" lang="en-GB" sz="3200" u="none" cap="none" strike="noStrike">
                <a:solidFill>
                  <a:schemeClr val="dk2"/>
                </a:solidFill>
                <a:latin typeface="Montserrat"/>
                <a:ea typeface="Montserrat"/>
                <a:cs typeface="Montserrat"/>
                <a:sym typeface="Montserrat"/>
              </a:rPr>
              <a:t>Sie </a:t>
            </a:r>
            <a:r>
              <a:rPr b="0" i="0" lang="en-GB" sz="3200" u="none" cap="none" strike="noStrike">
                <a:solidFill>
                  <a:schemeClr val="accent5"/>
                </a:solidFill>
                <a:latin typeface="Montserrat"/>
                <a:ea typeface="Montserrat"/>
                <a:cs typeface="Montserrat"/>
                <a:sym typeface="Montserrat"/>
              </a:rPr>
              <a:t>wählt</a:t>
            </a:r>
            <a:r>
              <a:rPr b="0" i="0" lang="en-GB" sz="3200" u="none" cap="none" strike="noStrike">
                <a:solidFill>
                  <a:schemeClr val="dk2"/>
                </a:solidFill>
                <a:latin typeface="Montserrat"/>
                <a:ea typeface="Montserrat"/>
                <a:cs typeface="Montserrat"/>
                <a:sym typeface="Montserrat"/>
              </a:rPr>
              <a:t> die Hochzeitstorte </a:t>
            </a:r>
            <a:r>
              <a:rPr b="0" i="0" lang="en-GB" sz="3200" u="none" cap="none" strike="noStrike">
                <a:solidFill>
                  <a:schemeClr val="accent5"/>
                </a:solidFill>
                <a:latin typeface="Montserrat"/>
                <a:ea typeface="Montserrat"/>
                <a:cs typeface="Montserrat"/>
                <a:sym typeface="Montserrat"/>
              </a:rPr>
              <a:t>aus</a:t>
            </a:r>
            <a:endParaRPr b="0" i="0" sz="1400" u="none" cap="none" strike="noStrike">
              <a:solidFill>
                <a:srgbClr val="000000"/>
              </a:solidFill>
              <a:latin typeface="Arial"/>
              <a:ea typeface="Arial"/>
              <a:cs typeface="Arial"/>
              <a:sym typeface="Arial"/>
            </a:endParaRPr>
          </a:p>
          <a:p>
            <a:pPr indent="-514350" lvl="0" marL="539750" marR="0" rtl="0" algn="l">
              <a:lnSpc>
                <a:spcPct val="130000"/>
              </a:lnSpc>
              <a:spcBef>
                <a:spcPts val="2400"/>
              </a:spcBef>
              <a:spcAft>
                <a:spcPts val="0"/>
              </a:spcAft>
              <a:buClr>
                <a:schemeClr val="dk2"/>
              </a:buClr>
              <a:buSzPts val="3200"/>
              <a:buFont typeface="Arial"/>
              <a:buAutoNum type="arabicPeriod"/>
            </a:pPr>
            <a:r>
              <a:rPr b="0" i="0" lang="en-GB" sz="3200" u="none" cap="none" strike="noStrike">
                <a:solidFill>
                  <a:schemeClr val="dk2"/>
                </a:solidFill>
                <a:latin typeface="Montserrat"/>
                <a:ea typeface="Montserrat"/>
                <a:cs typeface="Montserrat"/>
                <a:sym typeface="Montserrat"/>
              </a:rPr>
              <a:t>Man </a:t>
            </a:r>
            <a:r>
              <a:rPr b="0" i="0" lang="en-GB" sz="3200" u="none" cap="none" strike="noStrike">
                <a:solidFill>
                  <a:schemeClr val="accent5"/>
                </a:solidFill>
                <a:latin typeface="Montserrat"/>
                <a:ea typeface="Montserrat"/>
                <a:cs typeface="Montserrat"/>
                <a:sym typeface="Montserrat"/>
              </a:rPr>
              <a:t>lädt</a:t>
            </a:r>
            <a:r>
              <a:rPr b="0" i="0" lang="en-GB" sz="3200" u="none" cap="none" strike="noStrike">
                <a:solidFill>
                  <a:schemeClr val="dk2"/>
                </a:solidFill>
                <a:latin typeface="Montserrat"/>
                <a:ea typeface="Montserrat"/>
                <a:cs typeface="Montserrat"/>
                <a:sym typeface="Montserrat"/>
              </a:rPr>
              <a:t> die Gäste </a:t>
            </a:r>
            <a:r>
              <a:rPr b="0" i="0" lang="en-GB" sz="3200" u="none" cap="none" strike="noStrike">
                <a:solidFill>
                  <a:schemeClr val="accent5"/>
                </a:solidFill>
                <a:latin typeface="Montserrat"/>
                <a:ea typeface="Montserrat"/>
                <a:cs typeface="Montserrat"/>
                <a:sym typeface="Montserrat"/>
              </a:rPr>
              <a:t>ein</a:t>
            </a:r>
            <a:endParaRPr b="0" i="0" sz="1400" u="none" cap="none" strike="noStrike">
              <a:solidFill>
                <a:srgbClr val="000000"/>
              </a:solidFill>
              <a:latin typeface="Arial"/>
              <a:ea typeface="Arial"/>
              <a:cs typeface="Arial"/>
              <a:sym typeface="Arial"/>
            </a:endParaRPr>
          </a:p>
          <a:p>
            <a:pPr indent="-514350" lvl="0" marL="539750" marR="0" rtl="0" algn="l">
              <a:lnSpc>
                <a:spcPct val="130000"/>
              </a:lnSpc>
              <a:spcBef>
                <a:spcPts val="2400"/>
              </a:spcBef>
              <a:spcAft>
                <a:spcPts val="0"/>
              </a:spcAft>
              <a:buClr>
                <a:schemeClr val="dk2"/>
              </a:buClr>
              <a:buSzPts val="3200"/>
              <a:buFont typeface="Arial"/>
              <a:buAutoNum type="arabicPeriod"/>
            </a:pPr>
            <a:r>
              <a:rPr b="0" i="0" lang="en-GB" sz="3200" u="none" cap="none" strike="noStrike">
                <a:solidFill>
                  <a:schemeClr val="dk2"/>
                </a:solidFill>
                <a:latin typeface="Montserrat"/>
                <a:ea typeface="Montserrat"/>
                <a:cs typeface="Montserrat"/>
                <a:sym typeface="Montserrat"/>
              </a:rPr>
              <a:t>Sie </a:t>
            </a:r>
            <a:r>
              <a:rPr b="0" i="0" lang="en-GB" sz="3200" u="none" cap="none" strike="noStrike">
                <a:solidFill>
                  <a:schemeClr val="accent5"/>
                </a:solidFill>
                <a:latin typeface="Montserrat"/>
                <a:ea typeface="Montserrat"/>
                <a:cs typeface="Montserrat"/>
                <a:sym typeface="Montserrat"/>
              </a:rPr>
              <a:t>sucht</a:t>
            </a:r>
            <a:r>
              <a:rPr b="0" i="0" lang="en-GB" sz="3200" u="none" cap="none" strike="noStrike">
                <a:solidFill>
                  <a:schemeClr val="dk2"/>
                </a:solidFill>
                <a:latin typeface="Montserrat"/>
                <a:ea typeface="Montserrat"/>
                <a:cs typeface="Montserrat"/>
                <a:sym typeface="Montserrat"/>
              </a:rPr>
              <a:t> das Brautkleid </a:t>
            </a:r>
            <a:r>
              <a:rPr b="0" i="0" lang="en-GB" sz="3200" u="none" cap="none" strike="noStrike">
                <a:solidFill>
                  <a:schemeClr val="accent5"/>
                </a:solidFill>
                <a:latin typeface="Montserrat"/>
                <a:ea typeface="Montserrat"/>
                <a:cs typeface="Montserrat"/>
                <a:sym typeface="Montserrat"/>
              </a:rPr>
              <a:t>aus</a:t>
            </a:r>
            <a:endParaRPr b="0" i="0" sz="1400" u="none" cap="none" strike="noStrike">
              <a:solidFill>
                <a:srgbClr val="000000"/>
              </a:solidFill>
              <a:latin typeface="Arial"/>
              <a:ea typeface="Arial"/>
              <a:cs typeface="Arial"/>
              <a:sym typeface="Arial"/>
            </a:endParaRPr>
          </a:p>
          <a:p>
            <a:pPr indent="-514350" lvl="0" marL="539750" marR="0" rtl="0" algn="l">
              <a:lnSpc>
                <a:spcPct val="130000"/>
              </a:lnSpc>
              <a:spcBef>
                <a:spcPts val="2400"/>
              </a:spcBef>
              <a:spcAft>
                <a:spcPts val="0"/>
              </a:spcAft>
              <a:buClr>
                <a:schemeClr val="dk2"/>
              </a:buClr>
              <a:buSzPts val="3200"/>
              <a:buFont typeface="Arial"/>
              <a:buAutoNum type="arabicPeriod"/>
            </a:pPr>
            <a:r>
              <a:rPr b="0" i="0" lang="en-GB" sz="3200" u="none" cap="none" strike="noStrike">
                <a:solidFill>
                  <a:schemeClr val="dk2"/>
                </a:solidFill>
                <a:latin typeface="Montserrat"/>
                <a:ea typeface="Montserrat"/>
                <a:cs typeface="Montserrat"/>
                <a:sym typeface="Montserrat"/>
              </a:rPr>
              <a:t>Die Hochzeit </a:t>
            </a:r>
            <a:r>
              <a:rPr b="0" i="0" lang="en-GB" sz="3200" u="none" cap="none" strike="noStrike">
                <a:solidFill>
                  <a:schemeClr val="accent5"/>
                </a:solidFill>
                <a:latin typeface="Montserrat"/>
                <a:ea typeface="Montserrat"/>
                <a:cs typeface="Montserrat"/>
                <a:sym typeface="Montserrat"/>
              </a:rPr>
              <a:t>findet</a:t>
            </a:r>
            <a:r>
              <a:rPr b="0" i="0" lang="en-GB" sz="3200" u="none" cap="none" strike="noStrike">
                <a:solidFill>
                  <a:schemeClr val="dk2"/>
                </a:solidFill>
                <a:latin typeface="Montserrat"/>
                <a:ea typeface="Montserrat"/>
                <a:cs typeface="Montserrat"/>
                <a:sym typeface="Montserrat"/>
              </a:rPr>
              <a:t> </a:t>
            </a:r>
            <a:r>
              <a:rPr b="0" i="0" lang="en-GB" sz="3200" u="none" cap="none" strike="noStrike">
                <a:solidFill>
                  <a:schemeClr val="accent5"/>
                </a:solidFill>
                <a:latin typeface="Montserrat"/>
                <a:ea typeface="Montserrat"/>
                <a:cs typeface="Montserrat"/>
                <a:sym typeface="Montserrat"/>
              </a:rPr>
              <a:t>statt</a:t>
            </a:r>
            <a:endParaRPr b="0" i="0" sz="1400" u="none" cap="none" strike="noStrike">
              <a:solidFill>
                <a:srgbClr val="000000"/>
              </a:solidFill>
              <a:latin typeface="Arial"/>
              <a:ea typeface="Arial"/>
              <a:cs typeface="Arial"/>
              <a:sym typeface="Arial"/>
            </a:endParaRPr>
          </a:p>
          <a:p>
            <a:pPr indent="-311150" lvl="0" marL="539750" marR="0" rtl="0" algn="l">
              <a:lnSpc>
                <a:spcPct val="130000"/>
              </a:lnSpc>
              <a:spcBef>
                <a:spcPts val="2400"/>
              </a:spcBef>
              <a:spcAft>
                <a:spcPts val="1200"/>
              </a:spcAft>
              <a:buClr>
                <a:schemeClr val="dk2"/>
              </a:buClr>
              <a:buSzPts val="3200"/>
              <a:buFont typeface="Arial"/>
              <a:buNone/>
            </a:pPr>
            <a:r>
              <a:t/>
            </a:r>
            <a:endParaRPr b="0" i="0" sz="32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26" name="Google Shape;126;p16"/>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Separable verbs in the present tense</a:t>
            </a:r>
            <a:endParaRPr/>
          </a:p>
        </p:txBody>
      </p:sp>
      <p:sp>
        <p:nvSpPr>
          <p:cNvPr id="127" name="Google Shape;127;p16"/>
          <p:cNvSpPr txBox="1"/>
          <p:nvPr/>
        </p:nvSpPr>
        <p:spPr>
          <a:xfrm>
            <a:off x="875100" y="973676"/>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a:t>
            </a:r>
            <a:r>
              <a:rPr b="1" i="0" lang="en-GB" sz="3200" u="none" cap="none" strike="noStrike">
                <a:solidFill>
                  <a:schemeClr val="accent5"/>
                </a:solidFill>
                <a:latin typeface="Montserrat"/>
                <a:ea typeface="Montserrat"/>
                <a:cs typeface="Montserrat"/>
                <a:sym typeface="Montserrat"/>
              </a:rPr>
              <a:t>Separable verbs</a:t>
            </a:r>
            <a:r>
              <a:rPr b="0" i="0" lang="en-GB" sz="3200" u="none" cap="none" strike="noStrike">
                <a:solidFill>
                  <a:schemeClr val="dk2"/>
                </a:solidFill>
                <a:latin typeface="Montserrat"/>
                <a:ea typeface="Montserrat"/>
                <a:cs typeface="Montserrat"/>
                <a:sym typeface="Montserrat"/>
              </a:rPr>
              <a:t>’ consist of a </a:t>
            </a:r>
            <a:r>
              <a:rPr b="0" i="0" lang="en-GB" sz="3200" u="none" cap="none" strike="noStrike">
                <a:solidFill>
                  <a:schemeClr val="accent5"/>
                </a:solidFill>
                <a:latin typeface="Montserrat"/>
                <a:ea typeface="Montserrat"/>
                <a:cs typeface="Montserrat"/>
                <a:sym typeface="Montserrat"/>
              </a:rPr>
              <a:t>prefix </a:t>
            </a:r>
            <a:r>
              <a:rPr b="0" i="0" lang="en-GB" sz="3200" u="none" cap="none" strike="noStrike">
                <a:solidFill>
                  <a:schemeClr val="dk2"/>
                </a:solidFill>
                <a:latin typeface="Montserrat"/>
                <a:ea typeface="Montserrat"/>
                <a:cs typeface="Montserrat"/>
                <a:sym typeface="Montserrat"/>
              </a:rPr>
              <a:t>and a </a:t>
            </a:r>
            <a:r>
              <a:rPr b="0" i="0" lang="en-GB" sz="3200" u="none" cap="none" strike="noStrike">
                <a:solidFill>
                  <a:schemeClr val="accent5"/>
                </a:solidFill>
                <a:latin typeface="Montserrat"/>
                <a:ea typeface="Montserrat"/>
                <a:cs typeface="Montserrat"/>
                <a:sym typeface="Montserrat"/>
              </a:rPr>
              <a:t>verb</a:t>
            </a:r>
            <a:r>
              <a:rPr b="0" i="0" lang="en-GB" sz="3200" u="none" cap="none" strike="noStrike">
                <a:solidFill>
                  <a:schemeClr val="dk2"/>
                </a:solidFill>
                <a:latin typeface="Montserrat"/>
                <a:ea typeface="Montserrat"/>
                <a:cs typeface="Montserrat"/>
                <a:sym typeface="Montserrat"/>
              </a:rPr>
              <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In the present tense, the prefix separates from the verb and goes to the end of the clause.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If the separable verb follows a conjunction like ‘weil’ that sends the verb to the end of the clause, the prefix and the verb join back together.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sp>
        <p:nvSpPr>
          <p:cNvPr id="128" name="Google Shape;128;p16"/>
          <p:cNvSpPr/>
          <p:nvPr/>
        </p:nvSpPr>
        <p:spPr>
          <a:xfrm>
            <a:off x="990600" y="2837793"/>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Montserrat"/>
                <a:ea typeface="Montserrat"/>
                <a:cs typeface="Montserrat"/>
                <a:sym typeface="Montserrat"/>
              </a:rPr>
              <a:t>vor</a:t>
            </a:r>
            <a:r>
              <a:rPr b="0" i="0" lang="en-GB" sz="3600" u="none" cap="none" strike="noStrike">
                <a:solidFill>
                  <a:schemeClr val="accent3"/>
                </a:solidFill>
                <a:latin typeface="Montserrat"/>
                <a:ea typeface="Montserrat"/>
                <a:cs typeface="Montserrat"/>
                <a:sym typeface="Montserrat"/>
              </a:rPr>
              <a:t>bereiten</a:t>
            </a:r>
            <a:endParaRPr b="0" i="0" sz="1400" u="none" cap="none" strike="noStrike">
              <a:solidFill>
                <a:srgbClr val="000000"/>
              </a:solidFill>
              <a:latin typeface="Arial"/>
              <a:ea typeface="Arial"/>
              <a:cs typeface="Arial"/>
              <a:sym typeface="Arial"/>
            </a:endParaRPr>
          </a:p>
        </p:txBody>
      </p:sp>
      <p:sp>
        <p:nvSpPr>
          <p:cNvPr id="129" name="Google Shape;129;p16"/>
          <p:cNvSpPr/>
          <p:nvPr/>
        </p:nvSpPr>
        <p:spPr>
          <a:xfrm>
            <a:off x="9869029" y="2837792"/>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ich bereite </a:t>
            </a:r>
            <a:r>
              <a:rPr b="0" i="0" lang="en-GB" sz="3600" u="none" cap="none" strike="noStrike">
                <a:solidFill>
                  <a:schemeClr val="accent5"/>
                </a:solidFill>
                <a:latin typeface="Montserrat"/>
                <a:ea typeface="Montserrat"/>
                <a:cs typeface="Montserrat"/>
                <a:sym typeface="Montserrat"/>
              </a:rPr>
              <a:t>vor</a:t>
            </a:r>
            <a:endParaRPr b="0" i="0" sz="3600" u="none" cap="none" strike="noStrike">
              <a:solidFill>
                <a:schemeClr val="accent3"/>
              </a:solidFill>
              <a:latin typeface="Montserrat"/>
              <a:ea typeface="Montserrat"/>
              <a:cs typeface="Montserrat"/>
              <a:sym typeface="Montserrat"/>
            </a:endParaRPr>
          </a:p>
        </p:txBody>
      </p:sp>
      <p:sp>
        <p:nvSpPr>
          <p:cNvPr id="130" name="Google Shape;130;p16"/>
          <p:cNvSpPr/>
          <p:nvPr/>
        </p:nvSpPr>
        <p:spPr>
          <a:xfrm>
            <a:off x="990600" y="4380644"/>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to prepare</a:t>
            </a:r>
            <a:endParaRPr b="0" i="0" sz="1400" u="none" cap="none" strike="noStrike">
              <a:solidFill>
                <a:srgbClr val="000000"/>
              </a:solidFill>
              <a:latin typeface="Arial"/>
              <a:ea typeface="Arial"/>
              <a:cs typeface="Arial"/>
              <a:sym typeface="Arial"/>
            </a:endParaRPr>
          </a:p>
        </p:txBody>
      </p:sp>
      <p:sp>
        <p:nvSpPr>
          <p:cNvPr id="131" name="Google Shape;131;p16"/>
          <p:cNvSpPr/>
          <p:nvPr/>
        </p:nvSpPr>
        <p:spPr>
          <a:xfrm>
            <a:off x="9869029" y="4380643"/>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 prefer</a:t>
            </a:r>
            <a:endParaRPr b="0" i="0" sz="1400" u="none" cap="none" strike="noStrike">
              <a:solidFill>
                <a:srgbClr val="000000"/>
              </a:solidFill>
              <a:latin typeface="Arial"/>
              <a:ea typeface="Arial"/>
              <a:cs typeface="Arial"/>
              <a:sym typeface="Arial"/>
            </a:endParaRPr>
          </a:p>
        </p:txBody>
      </p:sp>
      <p:sp>
        <p:nvSpPr>
          <p:cNvPr id="132" name="Google Shape;132;p16"/>
          <p:cNvSpPr/>
          <p:nvPr/>
        </p:nvSpPr>
        <p:spPr>
          <a:xfrm>
            <a:off x="990600" y="7557655"/>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ich bereite das Abendessen </a:t>
            </a:r>
            <a:r>
              <a:rPr b="0" i="0" lang="en-GB" sz="3600" u="none" cap="none" strike="noStrike">
                <a:solidFill>
                  <a:schemeClr val="accent5"/>
                </a:solidFill>
                <a:latin typeface="Montserrat"/>
                <a:ea typeface="Montserrat"/>
                <a:cs typeface="Montserrat"/>
                <a:sym typeface="Montserrat"/>
              </a:rPr>
              <a:t>vor</a:t>
            </a:r>
            <a:endParaRPr b="0" i="0" sz="1400" u="none" cap="none" strike="noStrike">
              <a:solidFill>
                <a:srgbClr val="000000"/>
              </a:solidFill>
              <a:latin typeface="Arial"/>
              <a:ea typeface="Arial"/>
              <a:cs typeface="Arial"/>
              <a:sym typeface="Arial"/>
            </a:endParaRPr>
          </a:p>
        </p:txBody>
      </p:sp>
      <p:sp>
        <p:nvSpPr>
          <p:cNvPr id="133" name="Google Shape;133;p16"/>
          <p:cNvSpPr/>
          <p:nvPr/>
        </p:nvSpPr>
        <p:spPr>
          <a:xfrm>
            <a:off x="9869029" y="7557654"/>
            <a:ext cx="7428372" cy="1355835"/>
          </a:xfrm>
          <a:prstGeom prst="rect">
            <a:avLst/>
          </a:prstGeom>
          <a:noFill/>
          <a:ln cap="flat" cmpd="sng" w="25400">
            <a:solidFill>
              <a:srgbClr val="005E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3"/>
                </a:solidFill>
                <a:latin typeface="Montserrat"/>
                <a:ea typeface="Montserrat"/>
                <a:cs typeface="Montserrat"/>
                <a:sym typeface="Montserrat"/>
              </a:rPr>
              <a:t>Ich bleibe zu Hause, </a:t>
            </a:r>
            <a:r>
              <a:rPr b="1" i="0" lang="en-GB" sz="3600" u="none" cap="none" strike="noStrike">
                <a:solidFill>
                  <a:schemeClr val="accent5"/>
                </a:solidFill>
                <a:latin typeface="Montserrat"/>
                <a:ea typeface="Montserrat"/>
                <a:cs typeface="Montserrat"/>
                <a:sym typeface="Montserrat"/>
              </a:rPr>
              <a:t>weil</a:t>
            </a:r>
            <a:r>
              <a:rPr b="0" i="0" lang="en-GB" sz="3600" u="none" cap="none" strike="noStrike">
                <a:solidFill>
                  <a:schemeClr val="accent3"/>
                </a:solidFill>
                <a:latin typeface="Montserrat"/>
                <a:ea typeface="Montserrat"/>
                <a:cs typeface="Montserrat"/>
                <a:sym typeface="Montserrat"/>
              </a:rPr>
              <a:t> ich das Abendessen </a:t>
            </a:r>
            <a:r>
              <a:rPr b="0" i="0" lang="en-GB" sz="3600" u="none" cap="none" strike="noStrike">
                <a:solidFill>
                  <a:schemeClr val="accent5"/>
                </a:solidFill>
                <a:latin typeface="Montserrat"/>
                <a:ea typeface="Montserrat"/>
                <a:cs typeface="Montserrat"/>
                <a:sym typeface="Montserrat"/>
              </a:rPr>
              <a:t>vorbereite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