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Lst>
  <p:sldSz cy="10287000" cx="18288000"/>
  <p:notesSz cx="6858000" cy="9144000"/>
  <p:embeddedFontLst>
    <p:embeddedFont>
      <p:font typeface="Montserrat SemiBold"/>
      <p:regular r:id="rId10"/>
      <p:bold r:id="rId11"/>
      <p:italic r:id="rId12"/>
      <p:boldItalic r:id="rId13"/>
    </p:embeddedFont>
    <p:embeddedFont>
      <p:font typeface="Montserrat"/>
      <p:regular r:id="rId14"/>
      <p:bold r:id="rId15"/>
      <p:italic r:id="rId16"/>
      <p:boldItalic r:id="rId17"/>
    </p:embeddedFont>
    <p:embeddedFont>
      <p:font typeface="Montserrat Medium"/>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italic.fntdata"/><Relationship Id="rId11" Type="http://schemas.openxmlformats.org/officeDocument/2006/relationships/font" Target="fonts/MontserratSemiBold-bold.fntdata"/><Relationship Id="rId10" Type="http://schemas.openxmlformats.org/officeDocument/2006/relationships/font" Target="fonts/MontserratSemiBold-regular.fntdata"/><Relationship Id="rId21" Type="http://schemas.openxmlformats.org/officeDocument/2006/relationships/font" Target="fonts/MontserratMedium-boldItalic.fntdata"/><Relationship Id="rId13" Type="http://schemas.openxmlformats.org/officeDocument/2006/relationships/font" Target="fonts/MontserratSemiBold-boldItalic.fntdata"/><Relationship Id="rId12" Type="http://schemas.openxmlformats.org/officeDocument/2006/relationships/font" Target="fonts/MontserratSemi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bold.fntdata"/><Relationship Id="rId14" Type="http://schemas.openxmlformats.org/officeDocument/2006/relationships/font" Target="fonts/Montserrat-regular.fntdata"/><Relationship Id="rId17" Type="http://schemas.openxmlformats.org/officeDocument/2006/relationships/font" Target="fonts/Montserrat-boldItalic.fntdata"/><Relationship Id="rId16" Type="http://schemas.openxmlformats.org/officeDocument/2006/relationships/font" Target="fonts/Montserrat-italic.fntdata"/><Relationship Id="rId5" Type="http://schemas.openxmlformats.org/officeDocument/2006/relationships/slide" Target="slides/slide1.xml"/><Relationship Id="rId19" Type="http://schemas.openxmlformats.org/officeDocument/2006/relationships/font" Target="fonts/MontserratMedium-bold.fntdata"/><Relationship Id="rId6" Type="http://schemas.openxmlformats.org/officeDocument/2006/relationships/slide" Target="slides/slide2.xml"/><Relationship Id="rId18" Type="http://schemas.openxmlformats.org/officeDocument/2006/relationships/font" Target="fonts/MontserratMedium-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ec8a837d7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ec8a837d7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ec8a837d71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ec8a837d71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So before we start, I want you to complete the recap questions on the screen, to see how much you remember. If you’re not sure where to start for question one, here is the first one, methane, to support you. You can also use this paragraph to help structure your answers to questions 2 and 3. Pause the video now and answer the questions. Resume playing the video once you’ve done these.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ec8a837d71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ec8a837d71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To test your understanding, I want you to pause the video now and copy and complete the task on the screen. Resume playing the video when you’ve done this.</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So hopefully your answers look similar to the ones on the screen. Pause the video now and self assess your answers, remembering to pay close attention to the underlined words.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ec8a837d71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ec8a837d71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Please pause the video now and complete the task on the screen. Resume playing the video once you have done this.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Ok so hopefully you got these as your answers. Well done if you got them correct!</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ec8a837d71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ec8a837d71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So here’s what you should’ve got. Pause the video now and self assess your answers.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FFFFFF"/>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4294967295"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Uses of hydrocarbons</a:t>
            </a:r>
            <a:endParaRPr>
              <a:solidFill>
                <a:srgbClr val="4B3241"/>
              </a:solidFill>
            </a:endParaRPr>
          </a:p>
          <a:p>
            <a:pPr indent="0" lvl="0" marL="0" marR="0" rtl="0" algn="l">
              <a:lnSpc>
                <a:spcPct val="115000"/>
              </a:lnSpc>
              <a:spcBef>
                <a:spcPts val="0"/>
              </a:spcBef>
              <a:spcAft>
                <a:spcPts val="0"/>
              </a:spcAft>
              <a:buNone/>
            </a:pPr>
            <a:r>
              <a:rPr lang="en-GB" sz="4400">
                <a:solidFill>
                  <a:srgbClr val="4B3241"/>
                </a:solidFill>
              </a:rPr>
              <a:t>Worksheet</a:t>
            </a:r>
            <a:endParaRPr sz="4400">
              <a:solidFill>
                <a:srgbClr val="4B3241"/>
              </a:solidFill>
            </a:endParaRPr>
          </a:p>
        </p:txBody>
      </p:sp>
      <p:sp>
        <p:nvSpPr>
          <p:cNvPr id="80" name="Google Shape;80;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Chemistry - Key Stage 4</a:t>
            </a:r>
            <a:endParaRPr>
              <a:solidFill>
                <a:srgbClr val="4B3241"/>
              </a:solidFill>
            </a:endParaRPr>
          </a:p>
          <a:p>
            <a:pPr indent="0" lvl="0" marL="0" rtl="0" algn="l">
              <a:spcBef>
                <a:spcPts val="2000"/>
              </a:spcBef>
              <a:spcAft>
                <a:spcPts val="2000"/>
              </a:spcAft>
              <a:buNone/>
            </a:pPr>
            <a:r>
              <a:rPr lang="en-GB">
                <a:solidFill>
                  <a:srgbClr val="4B3241"/>
                </a:solidFill>
              </a:rPr>
              <a:t>Organic Chemistry </a:t>
            </a:r>
            <a:endParaRPr>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Dr. Patel</a:t>
            </a:r>
            <a:endParaRPr>
              <a:solidFill>
                <a:srgbClr val="4B3241"/>
              </a:solidFill>
            </a:endParaRPr>
          </a:p>
        </p:txBody>
      </p:sp>
      <p:sp>
        <p:nvSpPr>
          <p:cNvPr id="82" name="Google Shape;82;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8" name="Google Shape;8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9" name="Google Shape;89;p15"/>
          <p:cNvSpPr txBox="1"/>
          <p:nvPr/>
        </p:nvSpPr>
        <p:spPr>
          <a:xfrm>
            <a:off x="477600" y="385775"/>
            <a:ext cx="5345700" cy="1708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4400">
                <a:latin typeface="Montserrat"/>
                <a:ea typeface="Montserrat"/>
                <a:cs typeface="Montserrat"/>
                <a:sym typeface="Montserrat"/>
              </a:rPr>
              <a:t>Recap</a:t>
            </a:r>
            <a:endParaRPr b="1" sz="4400">
              <a:latin typeface="Montserrat"/>
              <a:ea typeface="Montserrat"/>
              <a:cs typeface="Montserrat"/>
              <a:sym typeface="Montserrat"/>
            </a:endParaRPr>
          </a:p>
        </p:txBody>
      </p:sp>
      <p:sp>
        <p:nvSpPr>
          <p:cNvPr id="90" name="Google Shape;90;p15"/>
          <p:cNvSpPr txBox="1"/>
          <p:nvPr/>
        </p:nvSpPr>
        <p:spPr>
          <a:xfrm>
            <a:off x="606200" y="1432825"/>
            <a:ext cx="17175600" cy="7525500"/>
          </a:xfrm>
          <a:prstGeom prst="rect">
            <a:avLst/>
          </a:prstGeom>
          <a:noFill/>
          <a:ln>
            <a:noFill/>
          </a:ln>
        </p:spPr>
        <p:txBody>
          <a:bodyPr anchorCtr="0" anchor="t" bIns="91425" lIns="91425" spcFirstLastPara="1" rIns="91425" wrap="square" tIns="91425">
            <a:noAutofit/>
          </a:bodyPr>
          <a:lstStyle/>
          <a:p>
            <a:pPr indent="-450850" lvl="0" marL="457200" rtl="0" algn="l">
              <a:spcBef>
                <a:spcPts val="0"/>
              </a:spcBef>
              <a:spcAft>
                <a:spcPts val="0"/>
              </a:spcAft>
              <a:buSzPts val="3500"/>
              <a:buFont typeface="Montserrat"/>
              <a:buAutoNum type="arabicPeriod"/>
            </a:pPr>
            <a:r>
              <a:rPr lang="en-GB" sz="3500">
                <a:latin typeface="Montserrat"/>
                <a:ea typeface="Montserrat"/>
                <a:cs typeface="Montserrat"/>
                <a:sym typeface="Montserrat"/>
              </a:rPr>
              <a:t>Name, draw and write the molecular formula for the first 4 alkanes in the homologous series.</a:t>
            </a:r>
            <a:endParaRPr sz="3500">
              <a:latin typeface="Montserrat"/>
              <a:ea typeface="Montserrat"/>
              <a:cs typeface="Montserrat"/>
              <a:sym typeface="Montserrat"/>
            </a:endParaRPr>
          </a:p>
        </p:txBody>
      </p:sp>
      <p:pic>
        <p:nvPicPr>
          <p:cNvPr id="91" name="Google Shape;91;p15"/>
          <p:cNvPicPr preferRelativeResize="0"/>
          <p:nvPr/>
        </p:nvPicPr>
        <p:blipFill>
          <a:blip r:embed="rId3">
            <a:alphaModFix/>
          </a:blip>
          <a:stretch>
            <a:fillRect/>
          </a:stretch>
        </p:blipFill>
        <p:spPr>
          <a:xfrm>
            <a:off x="970300" y="4635800"/>
            <a:ext cx="2696999" cy="2795449"/>
          </a:xfrm>
          <a:prstGeom prst="rect">
            <a:avLst/>
          </a:prstGeom>
          <a:noFill/>
          <a:ln>
            <a:noFill/>
          </a:ln>
        </p:spPr>
      </p:pic>
      <p:sp>
        <p:nvSpPr>
          <p:cNvPr id="92" name="Google Shape;92;p15"/>
          <p:cNvSpPr txBox="1"/>
          <p:nvPr/>
        </p:nvSpPr>
        <p:spPr>
          <a:xfrm>
            <a:off x="1218550" y="3638000"/>
            <a:ext cx="2200500" cy="7143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GB" sz="2800">
                <a:latin typeface="Montserrat"/>
                <a:ea typeface="Montserrat"/>
                <a:cs typeface="Montserrat"/>
                <a:sym typeface="Montserrat"/>
              </a:rPr>
              <a:t>Methane</a:t>
            </a:r>
            <a:endParaRPr sz="2800">
              <a:latin typeface="Montserrat"/>
              <a:ea typeface="Montserrat"/>
              <a:cs typeface="Montserrat"/>
              <a:sym typeface="Montserrat"/>
            </a:endParaRPr>
          </a:p>
        </p:txBody>
      </p:sp>
      <p:sp>
        <p:nvSpPr>
          <p:cNvPr id="93" name="Google Shape;93;p15"/>
          <p:cNvSpPr txBox="1"/>
          <p:nvPr/>
        </p:nvSpPr>
        <p:spPr>
          <a:xfrm>
            <a:off x="917950" y="7571900"/>
            <a:ext cx="2801700" cy="1183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a:latin typeface="Montserrat"/>
                <a:ea typeface="Montserrat"/>
                <a:cs typeface="Montserrat"/>
                <a:sym typeface="Montserrat"/>
              </a:rPr>
              <a:t>[Wikimedia Commons] - [Methan Lewis] - Methane-2D-square</a:t>
            </a:r>
            <a:endParaRPr>
              <a:latin typeface="Montserrat"/>
              <a:ea typeface="Montserrat"/>
              <a:cs typeface="Montserrat"/>
              <a:sym typeface="Montserrat"/>
            </a:endParaRPr>
          </a:p>
        </p:txBody>
      </p:sp>
      <p:sp>
        <p:nvSpPr>
          <p:cNvPr id="94" name="Google Shape;94;p15"/>
          <p:cNvSpPr txBox="1"/>
          <p:nvPr/>
        </p:nvSpPr>
        <p:spPr>
          <a:xfrm>
            <a:off x="1413225" y="2925225"/>
            <a:ext cx="1892100" cy="605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800">
                <a:latin typeface="Montserrat"/>
                <a:ea typeface="Montserrat"/>
                <a:cs typeface="Montserrat"/>
                <a:sym typeface="Montserrat"/>
              </a:rPr>
              <a:t>(CH</a:t>
            </a:r>
            <a:r>
              <a:rPr baseline="-25000" lang="en-GB" sz="2800">
                <a:latin typeface="Montserrat"/>
                <a:ea typeface="Montserrat"/>
                <a:cs typeface="Montserrat"/>
                <a:sym typeface="Montserrat"/>
              </a:rPr>
              <a:t>4</a:t>
            </a:r>
            <a:r>
              <a:rPr lang="en-GB" sz="2800">
                <a:latin typeface="Montserrat"/>
                <a:ea typeface="Montserrat"/>
                <a:cs typeface="Montserrat"/>
                <a:sym typeface="Montserrat"/>
              </a:rPr>
              <a:t>)</a:t>
            </a:r>
            <a:endParaRPr sz="2800">
              <a:latin typeface="Montserrat"/>
              <a:ea typeface="Montserrat"/>
              <a:cs typeface="Montserrat"/>
              <a:sym typeface="Montserrat"/>
            </a:endParaRPr>
          </a:p>
        </p:txBody>
      </p:sp>
      <p:sp>
        <p:nvSpPr>
          <p:cNvPr id="95" name="Google Shape;95;p15"/>
          <p:cNvSpPr txBox="1"/>
          <p:nvPr/>
        </p:nvSpPr>
        <p:spPr>
          <a:xfrm>
            <a:off x="5063625" y="2949675"/>
            <a:ext cx="12831000" cy="393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500">
                <a:latin typeface="Montserrat"/>
                <a:ea typeface="Montserrat"/>
                <a:cs typeface="Montserrat"/>
                <a:sym typeface="Montserrat"/>
              </a:rPr>
              <a:t>2. Which fraction from crude oil has the highest boiling point and explain why.</a:t>
            </a:r>
            <a:endParaRPr sz="3500">
              <a:latin typeface="Montserrat"/>
              <a:ea typeface="Montserrat"/>
              <a:cs typeface="Montserrat"/>
              <a:sym typeface="Montserrat"/>
            </a:endParaRPr>
          </a:p>
          <a:p>
            <a:pPr indent="0" lvl="0" marL="0" rtl="0" algn="l">
              <a:spcBef>
                <a:spcPts val="0"/>
              </a:spcBef>
              <a:spcAft>
                <a:spcPts val="0"/>
              </a:spcAft>
              <a:buNone/>
            </a:pPr>
            <a:r>
              <a:t/>
            </a:r>
            <a:endParaRPr sz="3500">
              <a:latin typeface="Montserrat"/>
              <a:ea typeface="Montserrat"/>
              <a:cs typeface="Montserrat"/>
              <a:sym typeface="Montserrat"/>
            </a:endParaRPr>
          </a:p>
          <a:p>
            <a:pPr indent="0" lvl="0" marL="0" rtl="0" algn="l">
              <a:spcBef>
                <a:spcPts val="0"/>
              </a:spcBef>
              <a:spcAft>
                <a:spcPts val="0"/>
              </a:spcAft>
              <a:buNone/>
            </a:pPr>
            <a:r>
              <a:rPr lang="en-GB" sz="3500">
                <a:latin typeface="Montserrat"/>
                <a:ea typeface="Montserrat"/>
                <a:cs typeface="Montserrat"/>
                <a:sym typeface="Montserrat"/>
              </a:rPr>
              <a:t>3. Which fraction from crude oil has the lowest boiling point and explain why.</a:t>
            </a:r>
            <a:endParaRPr sz="3500">
              <a:latin typeface="Montserrat"/>
              <a:ea typeface="Montserrat"/>
              <a:cs typeface="Montserrat"/>
              <a:sym typeface="Montserrat"/>
            </a:endParaRPr>
          </a:p>
        </p:txBody>
      </p:sp>
      <p:sp>
        <p:nvSpPr>
          <p:cNvPr id="96" name="Google Shape;96;p15"/>
          <p:cNvSpPr txBox="1"/>
          <p:nvPr/>
        </p:nvSpPr>
        <p:spPr>
          <a:xfrm>
            <a:off x="5630300" y="5960300"/>
            <a:ext cx="12151500" cy="2878200"/>
          </a:xfrm>
          <a:prstGeom prst="rect">
            <a:avLst/>
          </a:prstGeom>
          <a:noFill/>
          <a:ln>
            <a:noFill/>
          </a:ln>
        </p:spPr>
        <p:txBody>
          <a:bodyPr anchorCtr="0" anchor="t" bIns="91425" lIns="91425" spcFirstLastPara="1" rIns="91425" wrap="square" tIns="91425">
            <a:spAutoFit/>
          </a:bodyPr>
          <a:lstStyle/>
          <a:p>
            <a:pPr indent="0" lvl="0" marL="457200" rtl="0" algn="l">
              <a:spcBef>
                <a:spcPts val="0"/>
              </a:spcBef>
              <a:spcAft>
                <a:spcPts val="0"/>
              </a:spcAft>
              <a:buNone/>
            </a:pPr>
            <a:r>
              <a:rPr b="1" i="1" lang="en-GB" sz="3500">
                <a:solidFill>
                  <a:schemeClr val="accent5"/>
                </a:solidFill>
                <a:latin typeface="Montserrat"/>
                <a:ea typeface="Montserrat"/>
                <a:cs typeface="Montserrat"/>
                <a:sym typeface="Montserrat"/>
              </a:rPr>
              <a:t>__________</a:t>
            </a:r>
            <a:r>
              <a:rPr i="1" lang="en-GB" sz="3500">
                <a:solidFill>
                  <a:schemeClr val="accent5"/>
                </a:solidFill>
                <a:latin typeface="Montserrat"/>
                <a:ea typeface="Montserrat"/>
                <a:cs typeface="Montserrat"/>
                <a:sym typeface="Montserrat"/>
              </a:rPr>
              <a:t> has the highest/lowest boiling point. This is because there are </a:t>
            </a:r>
            <a:r>
              <a:rPr b="1" i="1" lang="en-GB" sz="3500">
                <a:solidFill>
                  <a:schemeClr val="accent5"/>
                </a:solidFill>
                <a:latin typeface="Montserrat"/>
                <a:ea typeface="Montserrat"/>
                <a:cs typeface="Montserrat"/>
                <a:sym typeface="Montserrat"/>
              </a:rPr>
              <a:t>_____________ i______________ forces</a:t>
            </a:r>
            <a:r>
              <a:rPr i="1" lang="en-GB" sz="3500">
                <a:solidFill>
                  <a:schemeClr val="accent5"/>
                </a:solidFill>
                <a:latin typeface="Montserrat"/>
                <a:ea typeface="Montserrat"/>
                <a:cs typeface="Montserrat"/>
                <a:sym typeface="Montserrat"/>
              </a:rPr>
              <a:t> of attraction </a:t>
            </a:r>
            <a:r>
              <a:rPr b="1" i="1" lang="en-GB" sz="3500">
                <a:solidFill>
                  <a:schemeClr val="accent5"/>
                </a:solidFill>
                <a:latin typeface="Montserrat"/>
                <a:ea typeface="Montserrat"/>
                <a:cs typeface="Montserrat"/>
                <a:sym typeface="Montserrat"/>
              </a:rPr>
              <a:t>between _________</a:t>
            </a:r>
            <a:r>
              <a:rPr i="1" lang="en-GB" sz="3500">
                <a:solidFill>
                  <a:schemeClr val="accent5"/>
                </a:solidFill>
                <a:latin typeface="Montserrat"/>
                <a:ea typeface="Montserrat"/>
                <a:cs typeface="Montserrat"/>
                <a:sym typeface="Montserrat"/>
              </a:rPr>
              <a:t>, and so </a:t>
            </a:r>
            <a:r>
              <a:rPr b="1" i="1" lang="en-GB" sz="3500">
                <a:solidFill>
                  <a:schemeClr val="accent5"/>
                </a:solidFill>
                <a:latin typeface="Montserrat"/>
                <a:ea typeface="Montserrat"/>
                <a:cs typeface="Montserrat"/>
                <a:sym typeface="Montserrat"/>
              </a:rPr>
              <a:t>_______ energy </a:t>
            </a:r>
            <a:r>
              <a:rPr i="1" lang="en-GB" sz="3500">
                <a:solidFill>
                  <a:schemeClr val="accent5"/>
                </a:solidFill>
                <a:latin typeface="Montserrat"/>
                <a:ea typeface="Montserrat"/>
                <a:cs typeface="Montserrat"/>
                <a:sym typeface="Montserrat"/>
              </a:rPr>
              <a:t>is required to break these </a:t>
            </a:r>
            <a:r>
              <a:rPr b="1" i="1" lang="en-GB" sz="3500">
                <a:solidFill>
                  <a:schemeClr val="accent5"/>
                </a:solidFill>
                <a:latin typeface="Montserrat"/>
                <a:ea typeface="Montserrat"/>
                <a:cs typeface="Montserrat"/>
                <a:sym typeface="Montserrat"/>
              </a:rPr>
              <a:t>________ i________________ </a:t>
            </a:r>
            <a:r>
              <a:rPr i="1" lang="en-GB" sz="3500">
                <a:solidFill>
                  <a:schemeClr val="accent5"/>
                </a:solidFill>
                <a:latin typeface="Montserrat"/>
                <a:ea typeface="Montserrat"/>
                <a:cs typeface="Montserrat"/>
                <a:sym typeface="Montserrat"/>
              </a:rPr>
              <a:t>forces of attraction. </a:t>
            </a:r>
            <a:endParaRPr sz="35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2" name="Google Shape;102;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3" name="Google Shape;103;p16"/>
          <p:cNvSpPr txBox="1"/>
          <p:nvPr/>
        </p:nvSpPr>
        <p:spPr>
          <a:xfrm>
            <a:off x="477600" y="385775"/>
            <a:ext cx="5345700" cy="1708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4400">
                <a:latin typeface="Montserrat"/>
                <a:ea typeface="Montserrat"/>
                <a:cs typeface="Montserrat"/>
                <a:sym typeface="Montserrat"/>
              </a:rPr>
              <a:t>Viscosity</a:t>
            </a:r>
            <a:endParaRPr b="1" sz="4400">
              <a:latin typeface="Montserrat"/>
              <a:ea typeface="Montserrat"/>
              <a:cs typeface="Montserrat"/>
              <a:sym typeface="Montserrat"/>
            </a:endParaRPr>
          </a:p>
        </p:txBody>
      </p:sp>
      <p:sp>
        <p:nvSpPr>
          <p:cNvPr id="104" name="Google Shape;104;p16"/>
          <p:cNvSpPr txBox="1"/>
          <p:nvPr/>
        </p:nvSpPr>
        <p:spPr>
          <a:xfrm>
            <a:off x="429600" y="1757525"/>
            <a:ext cx="16362000" cy="1548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500">
                <a:latin typeface="Montserrat"/>
                <a:ea typeface="Montserrat"/>
                <a:cs typeface="Montserrat"/>
                <a:sym typeface="Montserrat"/>
              </a:rPr>
              <a:t>If something is very viscous, it will be very ______ and not very r______. For example, b________.</a:t>
            </a:r>
            <a:endParaRPr sz="3500">
              <a:latin typeface="Montserrat"/>
              <a:ea typeface="Montserrat"/>
              <a:cs typeface="Montserrat"/>
              <a:sym typeface="Montserrat"/>
            </a:endParaRPr>
          </a:p>
          <a:p>
            <a:pPr indent="0" lvl="0" marL="0" rtl="0" algn="l">
              <a:spcBef>
                <a:spcPts val="0"/>
              </a:spcBef>
              <a:spcAft>
                <a:spcPts val="0"/>
              </a:spcAft>
              <a:buNone/>
            </a:pPr>
            <a:r>
              <a:t/>
            </a:r>
            <a:endParaRPr sz="3500">
              <a:latin typeface="Montserrat"/>
              <a:ea typeface="Montserrat"/>
              <a:cs typeface="Montserrat"/>
              <a:sym typeface="Montserrat"/>
            </a:endParaRPr>
          </a:p>
          <a:p>
            <a:pPr indent="0" lvl="0" marL="0" rtl="0" algn="l">
              <a:spcBef>
                <a:spcPts val="0"/>
              </a:spcBef>
              <a:spcAft>
                <a:spcPts val="0"/>
              </a:spcAft>
              <a:buNone/>
            </a:pPr>
            <a:r>
              <a:rPr lang="en-GB" sz="3500">
                <a:latin typeface="Montserrat"/>
                <a:ea typeface="Montserrat"/>
                <a:cs typeface="Montserrat"/>
                <a:sym typeface="Montserrat"/>
              </a:rPr>
              <a:t>If something is not very viscous, it won’t be very _______ and it will be very r______. For example, p</a:t>
            </a:r>
            <a:endParaRPr sz="3500">
              <a:latin typeface="Montserrat"/>
              <a:ea typeface="Montserrat"/>
              <a:cs typeface="Montserrat"/>
              <a:sym typeface="Montserrat"/>
            </a:endParaRPr>
          </a:p>
          <a:p>
            <a:pPr indent="0" lvl="0" marL="0" rtl="0" algn="l">
              <a:spcBef>
                <a:spcPts val="0"/>
              </a:spcBef>
              <a:spcAft>
                <a:spcPts val="0"/>
              </a:spcAft>
              <a:buNone/>
            </a:pPr>
            <a:r>
              <a:t/>
            </a:r>
            <a:endParaRPr sz="3500">
              <a:latin typeface="Montserrat"/>
              <a:ea typeface="Montserrat"/>
              <a:cs typeface="Montserrat"/>
              <a:sym typeface="Montserrat"/>
            </a:endParaRPr>
          </a:p>
          <a:p>
            <a:pPr indent="0" lvl="0" marL="0" rtl="0" algn="l">
              <a:spcBef>
                <a:spcPts val="0"/>
              </a:spcBef>
              <a:spcAft>
                <a:spcPts val="0"/>
              </a:spcAft>
              <a:buNone/>
            </a:pPr>
            <a:r>
              <a:rPr lang="en-GB" sz="3500">
                <a:latin typeface="Montserrat"/>
                <a:ea typeface="Montserrat"/>
                <a:cs typeface="Montserrat"/>
                <a:sym typeface="Montserrat"/>
              </a:rPr>
              <a:t>Short-chain hydrocarbons are…</a:t>
            </a:r>
            <a:endParaRPr sz="3500">
              <a:latin typeface="Montserrat"/>
              <a:ea typeface="Montserrat"/>
              <a:cs typeface="Montserrat"/>
              <a:sym typeface="Montserrat"/>
            </a:endParaRPr>
          </a:p>
          <a:p>
            <a:pPr indent="0" lvl="0" marL="0" rtl="0" algn="l">
              <a:spcBef>
                <a:spcPts val="0"/>
              </a:spcBef>
              <a:spcAft>
                <a:spcPts val="0"/>
              </a:spcAft>
              <a:buNone/>
            </a:pPr>
            <a:r>
              <a:t/>
            </a:r>
            <a:endParaRPr sz="3500">
              <a:latin typeface="Montserrat"/>
              <a:ea typeface="Montserrat"/>
              <a:cs typeface="Montserrat"/>
              <a:sym typeface="Montserrat"/>
            </a:endParaRPr>
          </a:p>
          <a:p>
            <a:pPr indent="0" lvl="0" marL="0" rtl="0" algn="l">
              <a:spcBef>
                <a:spcPts val="0"/>
              </a:spcBef>
              <a:spcAft>
                <a:spcPts val="0"/>
              </a:spcAft>
              <a:buNone/>
            </a:pPr>
            <a:r>
              <a:t/>
            </a:r>
            <a:endParaRPr sz="3500">
              <a:latin typeface="Montserrat"/>
              <a:ea typeface="Montserrat"/>
              <a:cs typeface="Montserrat"/>
              <a:sym typeface="Montserrat"/>
            </a:endParaRPr>
          </a:p>
          <a:p>
            <a:pPr indent="0" lvl="0" marL="0" rtl="0" algn="l">
              <a:spcBef>
                <a:spcPts val="0"/>
              </a:spcBef>
              <a:spcAft>
                <a:spcPts val="0"/>
              </a:spcAft>
              <a:buNone/>
            </a:pPr>
            <a:r>
              <a:t/>
            </a:r>
            <a:endParaRPr sz="3500">
              <a:latin typeface="Montserrat"/>
              <a:ea typeface="Montserrat"/>
              <a:cs typeface="Montserrat"/>
              <a:sym typeface="Montserrat"/>
            </a:endParaRPr>
          </a:p>
          <a:p>
            <a:pPr indent="0" lvl="0" marL="0" rtl="0" algn="l">
              <a:spcBef>
                <a:spcPts val="0"/>
              </a:spcBef>
              <a:spcAft>
                <a:spcPts val="0"/>
              </a:spcAft>
              <a:buNone/>
            </a:pPr>
            <a:r>
              <a:rPr lang="en-GB" sz="3500">
                <a:latin typeface="Montserrat"/>
                <a:ea typeface="Montserrat"/>
                <a:cs typeface="Montserrat"/>
                <a:sym typeface="Montserrat"/>
              </a:rPr>
              <a:t>Long-chain hydrocarbons are...</a:t>
            </a:r>
            <a:endParaRPr sz="3500">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0" name="Google Shape;110;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1" name="Google Shape;111;p17"/>
          <p:cNvSpPr txBox="1"/>
          <p:nvPr/>
        </p:nvSpPr>
        <p:spPr>
          <a:xfrm>
            <a:off x="797150" y="631600"/>
            <a:ext cx="5345700" cy="89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4400">
                <a:latin typeface="Montserrat"/>
                <a:ea typeface="Montserrat"/>
                <a:cs typeface="Montserrat"/>
                <a:sym typeface="Montserrat"/>
              </a:rPr>
              <a:t>Flammability</a:t>
            </a:r>
            <a:endParaRPr b="1" sz="4400">
              <a:latin typeface="Montserrat"/>
              <a:ea typeface="Montserrat"/>
              <a:cs typeface="Montserrat"/>
              <a:sym typeface="Montserrat"/>
            </a:endParaRPr>
          </a:p>
        </p:txBody>
      </p:sp>
      <p:sp>
        <p:nvSpPr>
          <p:cNvPr id="112" name="Google Shape;112;p17"/>
          <p:cNvSpPr txBox="1"/>
          <p:nvPr/>
        </p:nvSpPr>
        <p:spPr>
          <a:xfrm>
            <a:off x="963000" y="2413825"/>
            <a:ext cx="16362000" cy="1548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500">
                <a:latin typeface="Montserrat"/>
                <a:ea typeface="Montserrat"/>
                <a:cs typeface="Montserrat"/>
                <a:sym typeface="Montserrat"/>
              </a:rPr>
              <a:t>Flammability describes how easy it is for something to…</a:t>
            </a:r>
            <a:endParaRPr sz="3500">
              <a:latin typeface="Montserrat"/>
              <a:ea typeface="Montserrat"/>
              <a:cs typeface="Montserrat"/>
              <a:sym typeface="Montserrat"/>
            </a:endParaRPr>
          </a:p>
          <a:p>
            <a:pPr indent="0" lvl="0" marL="0" rtl="0" algn="l">
              <a:spcBef>
                <a:spcPts val="0"/>
              </a:spcBef>
              <a:spcAft>
                <a:spcPts val="0"/>
              </a:spcAft>
              <a:buNone/>
            </a:pPr>
            <a:r>
              <a:t/>
            </a:r>
            <a:endParaRPr sz="3500">
              <a:latin typeface="Montserrat"/>
              <a:ea typeface="Montserrat"/>
              <a:cs typeface="Montserrat"/>
              <a:sym typeface="Montserrat"/>
            </a:endParaRPr>
          </a:p>
          <a:p>
            <a:pPr indent="0" lvl="0" marL="0" rtl="0" algn="l">
              <a:spcBef>
                <a:spcPts val="0"/>
              </a:spcBef>
              <a:spcAft>
                <a:spcPts val="0"/>
              </a:spcAft>
              <a:buNone/>
            </a:pPr>
            <a:r>
              <a:rPr lang="en-GB" sz="3500">
                <a:latin typeface="Montserrat"/>
                <a:ea typeface="Montserrat"/>
                <a:cs typeface="Montserrat"/>
                <a:sym typeface="Montserrat"/>
              </a:rPr>
              <a:t>Short-chain hydrocarbons are _____ flammable than long-chain hydrocarbons which means they are more useful to us as f_____.</a:t>
            </a:r>
            <a:endParaRPr sz="3500">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8" name="Google Shape;118;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9" name="Google Shape;119;p18"/>
          <p:cNvSpPr/>
          <p:nvPr/>
        </p:nvSpPr>
        <p:spPr>
          <a:xfrm>
            <a:off x="704675" y="663675"/>
            <a:ext cx="17140800" cy="8037900"/>
          </a:xfrm>
          <a:prstGeom prst="rect">
            <a:avLst/>
          </a:prstGeom>
          <a:solidFill>
            <a:schemeClr val="lt1"/>
          </a:solidFill>
          <a:ln cap="flat" cmpd="sng" w="9525">
            <a:solidFill>
              <a:schemeClr val="lt1"/>
            </a:solidFill>
            <a:prstDash val="solid"/>
            <a:round/>
            <a:headEnd len="sm" w="sm" type="none"/>
            <a:tailEnd len="sm" w="sm" type="none"/>
          </a:ln>
        </p:spPr>
        <p:txBody>
          <a:bodyPr anchorCtr="0" anchor="t" bIns="91400" lIns="182850" spcFirstLastPara="1" rIns="182850" wrap="square" tIns="91400">
            <a:noAutofit/>
          </a:bodyPr>
          <a:lstStyle/>
          <a:p>
            <a:pPr indent="-450850" lvl="0" marL="457200" rtl="0" algn="l">
              <a:spcBef>
                <a:spcPts val="0"/>
              </a:spcBef>
              <a:spcAft>
                <a:spcPts val="0"/>
              </a:spcAft>
              <a:buSzPts val="3500"/>
              <a:buFont typeface="Montserrat"/>
              <a:buAutoNum type="arabicPeriod"/>
            </a:pPr>
            <a:r>
              <a:rPr lang="en-GB" sz="3500">
                <a:latin typeface="Montserrat"/>
                <a:ea typeface="Montserrat"/>
                <a:cs typeface="Montserrat"/>
                <a:sym typeface="Montserrat"/>
              </a:rPr>
              <a:t>A hydrocarbon undergoes an incomplete combustion reaction. Write the word equation for this.</a:t>
            </a:r>
            <a:endParaRPr sz="3500">
              <a:latin typeface="Montserrat"/>
              <a:ea typeface="Montserrat"/>
              <a:cs typeface="Montserrat"/>
              <a:sym typeface="Montserrat"/>
            </a:endParaRPr>
          </a:p>
          <a:p>
            <a:pPr indent="0" lvl="0" marL="457200" rtl="0" algn="l">
              <a:spcBef>
                <a:spcPts val="0"/>
              </a:spcBef>
              <a:spcAft>
                <a:spcPts val="0"/>
              </a:spcAft>
              <a:buNone/>
            </a:pPr>
            <a:r>
              <a:t/>
            </a:r>
            <a:endParaRPr sz="3500">
              <a:latin typeface="Montserrat"/>
              <a:ea typeface="Montserrat"/>
              <a:cs typeface="Montserrat"/>
              <a:sym typeface="Montserrat"/>
            </a:endParaRPr>
          </a:p>
          <a:p>
            <a:pPr indent="0" lvl="0" marL="457200" rtl="0" algn="l">
              <a:spcBef>
                <a:spcPts val="0"/>
              </a:spcBef>
              <a:spcAft>
                <a:spcPts val="0"/>
              </a:spcAft>
              <a:buNone/>
            </a:pPr>
            <a:r>
              <a:t/>
            </a:r>
            <a:endParaRPr sz="3500">
              <a:latin typeface="Montserrat"/>
              <a:ea typeface="Montserrat"/>
              <a:cs typeface="Montserrat"/>
              <a:sym typeface="Montserrat"/>
            </a:endParaRPr>
          </a:p>
          <a:p>
            <a:pPr indent="-450850" lvl="0" marL="457200" rtl="0" algn="l">
              <a:spcBef>
                <a:spcPts val="0"/>
              </a:spcBef>
              <a:spcAft>
                <a:spcPts val="0"/>
              </a:spcAft>
              <a:buSzPts val="3500"/>
              <a:buFont typeface="Montserrat"/>
              <a:buAutoNum type="arabicPeriod"/>
            </a:pPr>
            <a:r>
              <a:rPr lang="en-GB" sz="3500">
                <a:latin typeface="Montserrat"/>
                <a:ea typeface="Montserrat"/>
                <a:cs typeface="Montserrat"/>
                <a:sym typeface="Montserrat"/>
              </a:rPr>
              <a:t>Propane reacts with oxygen in a complete combustion reaction. How would this look as a symbol equation?</a:t>
            </a:r>
            <a:endParaRPr sz="3500">
              <a:latin typeface="Montserrat"/>
              <a:ea typeface="Montserrat"/>
              <a:cs typeface="Montserrat"/>
              <a:sym typeface="Montserrat"/>
            </a:endParaRPr>
          </a:p>
          <a:p>
            <a:pPr indent="0" lvl="0" marL="0" rtl="0" algn="l">
              <a:spcBef>
                <a:spcPts val="0"/>
              </a:spcBef>
              <a:spcAft>
                <a:spcPts val="0"/>
              </a:spcAft>
              <a:buNone/>
            </a:pPr>
            <a:r>
              <a:t/>
            </a:r>
            <a:endParaRPr sz="3500">
              <a:latin typeface="Montserrat"/>
              <a:ea typeface="Montserrat"/>
              <a:cs typeface="Montserrat"/>
              <a:sym typeface="Montserrat"/>
            </a:endParaRPr>
          </a:p>
          <a:p>
            <a:pPr indent="0" lvl="0" marL="0" rtl="0" algn="l">
              <a:spcBef>
                <a:spcPts val="0"/>
              </a:spcBef>
              <a:spcAft>
                <a:spcPts val="0"/>
              </a:spcAft>
              <a:buNone/>
            </a:pPr>
            <a:r>
              <a:t/>
            </a:r>
            <a:endParaRPr sz="3500">
              <a:latin typeface="Montserrat"/>
              <a:ea typeface="Montserrat"/>
              <a:cs typeface="Montserrat"/>
              <a:sym typeface="Montserrat"/>
            </a:endParaRPr>
          </a:p>
          <a:p>
            <a:pPr indent="-450850" lvl="0" marL="457200" marR="0" rtl="0" algn="l">
              <a:lnSpc>
                <a:spcPct val="100000"/>
              </a:lnSpc>
              <a:spcBef>
                <a:spcPts val="0"/>
              </a:spcBef>
              <a:spcAft>
                <a:spcPts val="0"/>
              </a:spcAft>
              <a:buSzPts val="3500"/>
              <a:buFont typeface="Montserrat"/>
              <a:buAutoNum type="arabicPeriod"/>
            </a:pPr>
            <a:r>
              <a:rPr lang="en-GB" sz="3500">
                <a:latin typeface="Montserrat"/>
                <a:ea typeface="Montserrat"/>
                <a:cs typeface="Montserrat"/>
                <a:sym typeface="Montserrat"/>
              </a:rPr>
              <a:t>Write a balanced symbol equation for the reaction between ethane and oxygen in a complete combustion reaction.  </a:t>
            </a:r>
            <a:br>
              <a:rPr b="1" i="0" lang="en-GB" sz="3500" u="none" cap="none" strike="noStrike">
                <a:solidFill>
                  <a:schemeClr val="dk2"/>
                </a:solidFill>
                <a:latin typeface="Montserrat"/>
                <a:ea typeface="Montserrat"/>
                <a:cs typeface="Montserrat"/>
                <a:sym typeface="Montserrat"/>
              </a:rPr>
            </a:br>
            <a:endParaRPr b="0" i="0" sz="3500" u="none" cap="none" strike="noStrike">
              <a:solidFill>
                <a:schemeClr val="dk2"/>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