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10287000" cx="18288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  <p:embeddedFont>
      <p:font typeface="Century Gothic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79E7190-C219-4C61-A3B9-73153C85A9BD}">
  <a:tblStyle styleId="{E79E7190-C219-4C61-A3B9-73153C85A9B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regular.fntdata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5.xml"/><Relationship Id="rId33" Type="http://schemas.openxmlformats.org/officeDocument/2006/relationships/font" Target="fonts/CenturyGothic-italic.fntdata"/><Relationship Id="rId10" Type="http://schemas.openxmlformats.org/officeDocument/2006/relationships/slide" Target="slides/slide4.xml"/><Relationship Id="rId32" Type="http://schemas.openxmlformats.org/officeDocument/2006/relationships/font" Target="fonts/CenturyGothic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CenturyGothic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e42a873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e42a873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ebc8d487b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ebc8d487b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c5dc48a6b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c5dc48a6b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c811c618b_0_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c811c618b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c811c618b_0_7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c811c618b_0_7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ebc8d487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ebc8d487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ebc8d487b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ebc8d487b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c811c618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c811c618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ebc8d487b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ebc8d487b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ebc8d487b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ebc8d487b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ebc8d487b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ebc8d487b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ebc8d487b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ebc8d487b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3.png"/><Relationship Id="rId6" Type="http://schemas.openxmlformats.org/officeDocument/2006/relationships/image" Target="../media/image18.png"/><Relationship Id="rId7" Type="http://schemas.openxmlformats.org/officeDocument/2006/relationships/image" Target="../media/image13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9.jp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498800" y="485925"/>
            <a:ext cx="5238000" cy="11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German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663975" y="2680175"/>
            <a:ext cx="16492200" cy="28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Discuss advantages and disadvantages of social media and technology [3 / 3]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609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Montserrat SemiBold"/>
              <a:buChar char="-"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Using verb comma verb (revision)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569600" y="9144925"/>
            <a:ext cx="50019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Frau Karmi </a:t>
            </a:r>
            <a:endParaRPr sz="28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34425" y="890053"/>
            <a:ext cx="1619250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/>
          <p:nvPr/>
        </p:nvSpPr>
        <p:spPr>
          <a:xfrm>
            <a:off x="841625" y="604250"/>
            <a:ext cx="16503600" cy="27153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Here is an example in the past tense:</a:t>
            </a:r>
            <a:endParaRPr sz="4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Als </a:t>
            </a:r>
            <a:r>
              <a:rPr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ich gesimst </a:t>
            </a:r>
            <a:r>
              <a:rPr b="1" lang="en-GB" sz="4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habe</a:t>
            </a:r>
            <a:r>
              <a:rPr b="1" lang="en-GB" sz="4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 sz="45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habe </a:t>
            </a:r>
            <a:r>
              <a:rPr b="1"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ich</a:t>
            </a: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Musik heruntergeladen.</a:t>
            </a:r>
            <a:endParaRPr sz="4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917950" y="3749725"/>
            <a:ext cx="16273500" cy="14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Als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is a subordinating conjunction and means when - it can </a:t>
            </a:r>
            <a:r>
              <a:rPr b="1" lang="en-GB" sz="4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ONLY 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be used in the past tense! You can not use wenn in the past tense. It works in the same way:</a:t>
            </a:r>
            <a:endParaRPr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512550" y="3673525"/>
            <a:ext cx="17343600" cy="51222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3"/>
          <p:cNvSpPr txBox="1"/>
          <p:nvPr/>
        </p:nvSpPr>
        <p:spPr>
          <a:xfrm>
            <a:off x="841750" y="7102525"/>
            <a:ext cx="17014500" cy="14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and invert the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second conjugated verb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with the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pronoun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849525" y="7864525"/>
            <a:ext cx="15732300" cy="14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now have a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verb </a:t>
            </a:r>
            <a:r>
              <a:rPr b="1" lang="en-GB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comma </a:t>
            </a:r>
            <a:r>
              <a:rPr b="1" lang="en-GB" sz="4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verb </a:t>
            </a:r>
            <a:endParaRPr b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841750" y="5730925"/>
            <a:ext cx="16044900" cy="14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ick the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first conjugated verb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 the end of the clause/sentence; </a:t>
            </a:r>
            <a:endParaRPr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15350" y="2521525"/>
            <a:ext cx="3648126" cy="61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 txBox="1"/>
          <p:nvPr/>
        </p:nvSpPr>
        <p:spPr>
          <a:xfrm>
            <a:off x="843900" y="378325"/>
            <a:ext cx="172482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Begin the sentence with the subordinating conjunction</a:t>
            </a:r>
            <a:r>
              <a:rPr b="1" lang="en-GB" sz="44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 sz="4400" u="sng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803325" y="1536500"/>
            <a:ext cx="12961800" cy="111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AutoNum type="arabicPeriod"/>
            </a:pPr>
            <a:r>
              <a:rPr b="1" lang="en-GB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habe / ich / Geld / weil - ich / Musik / herunter / lade</a:t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813025" y="2723900"/>
            <a:ext cx="12961800" cy="143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2. Hausaufgaben / habe / ich / obwohl - lieber / ich / im / surfe / Internet</a:t>
            </a:r>
            <a:endParaRPr b="1" sz="4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800400" y="4269725"/>
            <a:ext cx="12961800" cy="143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3. arbeitet / meine / tippt / sie / Emails / oft / wenn / Mutter</a:t>
            </a:r>
            <a:endParaRPr b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803325" y="5838275"/>
            <a:ext cx="12961800" cy="143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4. Ich / meine / angerufen / habe / es / Mutter / mir / gekostet / viel / als / hat</a:t>
            </a:r>
            <a:endParaRPr b="1" sz="3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14456575" y="3470725"/>
            <a:ext cx="3225900" cy="20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remember verb comma verb - find the verbs to help you! 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803325" y="7406825"/>
            <a:ext cx="12961800" cy="143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5. es / Nachteile / täglich / obwohl / viele / benutze / gibt / das / ich / Internet</a:t>
            </a:r>
            <a:endParaRPr b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803325" y="1536500"/>
            <a:ext cx="12961800" cy="111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Montserrat"/>
              <a:buAutoNum type="arabicPeriod"/>
            </a:pPr>
            <a:r>
              <a:rPr b="1"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Weil ich Geld habe, lade ich Musik herunter.</a:t>
            </a:r>
            <a:endParaRPr b="1"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803325" y="2723900"/>
            <a:ext cx="12961800" cy="143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2. Obwohl ich Hausaufgaben habe, surfe ich lieber im Internet.</a:t>
            </a:r>
            <a:endParaRPr b="1"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803325" y="4242850"/>
            <a:ext cx="12961800" cy="143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3. Wenn meine Mutter arbeitet, tippt sie oft Emails.</a:t>
            </a:r>
            <a:endParaRPr b="1"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803325" y="5848100"/>
            <a:ext cx="12961800" cy="143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4. Als ich meine Mutter angerufen habe, hat es mir viel gekostet.</a:t>
            </a:r>
            <a:endParaRPr b="1"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803325" y="7448300"/>
            <a:ext cx="12961800" cy="15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 Obwohl es viele Nachteile gibt, benutze ich täglich das Internet</a:t>
            </a:r>
            <a:endParaRPr b="1"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/>
          <p:nvPr>
            <p:ph type="title"/>
          </p:nvPr>
        </p:nvSpPr>
        <p:spPr>
          <a:xfrm>
            <a:off x="244400" y="5498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accent3"/>
                </a:solidFill>
              </a:rPr>
              <a:t>Using verb comma verb:</a:t>
            </a:r>
            <a:endParaRPr sz="54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accent3"/>
              </a:solidFill>
            </a:endParaRPr>
          </a:p>
          <a:p>
            <a:pPr indent="-80010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AutoNum type="arabicPeriod"/>
            </a:pPr>
            <a:r>
              <a:rPr lang="en-GB" sz="5400">
                <a:solidFill>
                  <a:schemeClr val="accent3"/>
                </a:solidFill>
              </a:rPr>
              <a:t>How does a verb comma verb work?</a:t>
            </a:r>
            <a:endParaRPr sz="5400">
              <a:solidFill>
                <a:schemeClr val="accent3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accent3"/>
              </a:solidFill>
            </a:endParaRPr>
          </a:p>
          <a:p>
            <a:pPr indent="-80010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AutoNum type="arabicPeriod"/>
            </a:pPr>
            <a:r>
              <a:rPr lang="en-GB" sz="5400">
                <a:solidFill>
                  <a:schemeClr val="accent3"/>
                </a:solidFill>
              </a:rPr>
              <a:t>What does ‘als’ mean?</a:t>
            </a:r>
            <a:endParaRPr sz="5400">
              <a:solidFill>
                <a:schemeClr val="accent3"/>
              </a:solidFill>
            </a:endParaRPr>
          </a:p>
          <a:p>
            <a:pPr indent="-80010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AutoNum type="arabicPeriod"/>
            </a:pPr>
            <a:r>
              <a:rPr lang="en-GB" sz="5400">
                <a:solidFill>
                  <a:schemeClr val="accent3"/>
                </a:solidFill>
              </a:rPr>
              <a:t>In which tense(s) can you use ‘als’?</a:t>
            </a:r>
            <a:endParaRPr sz="5400">
              <a:solidFill>
                <a:schemeClr val="accent3"/>
              </a:solidFill>
            </a:endParaRPr>
          </a:p>
          <a:p>
            <a:pPr indent="-80010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AutoNum type="arabicPeriod"/>
            </a:pPr>
            <a:r>
              <a:rPr lang="en-GB" sz="5400">
                <a:solidFill>
                  <a:schemeClr val="accent3"/>
                </a:solidFill>
              </a:rPr>
              <a:t>How do you say:  When I was younger I downloaded music.</a:t>
            </a:r>
            <a:endParaRPr sz="43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600">
              <a:solidFill>
                <a:srgbClr val="FFFFFF"/>
              </a:solidFill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1456675" y="2800100"/>
            <a:ext cx="15239700" cy="1109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the first conjugated verb is sent to the end of the clause, then there is a comma and then the second conjugated verb inverts with the pronoun.</a:t>
            </a:r>
            <a:endParaRPr b="1" sz="3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25"/>
          <p:cNvSpPr/>
          <p:nvPr/>
        </p:nvSpPr>
        <p:spPr>
          <a:xfrm>
            <a:off x="10295750" y="4052900"/>
            <a:ext cx="1635000" cy="542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when</a:t>
            </a:r>
            <a:r>
              <a:rPr b="1"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25"/>
          <p:cNvSpPr/>
          <p:nvPr/>
        </p:nvSpPr>
        <p:spPr>
          <a:xfrm>
            <a:off x="8827650" y="6958275"/>
            <a:ext cx="7848600" cy="93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Als ich jünger war, habe ich Musik heruntergeladen.</a:t>
            </a:r>
            <a:endParaRPr b="1" sz="3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5"/>
          <p:cNvSpPr/>
          <p:nvPr/>
        </p:nvSpPr>
        <p:spPr>
          <a:xfrm>
            <a:off x="14639150" y="4967300"/>
            <a:ext cx="1635000" cy="542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past</a:t>
            </a:r>
            <a:endParaRPr b="1" sz="3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2033600" y="2400300"/>
            <a:ext cx="5164800" cy="582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6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6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</a:t>
            </a:r>
            <a:r>
              <a:rPr lang="en-GB" sz="8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3329750" y="423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[ei]</a:t>
            </a:r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350" y="195254"/>
            <a:ext cx="1619331" cy="16243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9891725" y="2400300"/>
            <a:ext cx="6234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kl</a:t>
            </a:r>
            <a:r>
              <a:rPr lang="en-GB" sz="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r>
              <a:rPr lang="en-GB" sz="8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sz="8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1791800" y="4307875"/>
            <a:ext cx="6234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r>
              <a:rPr lang="en-GB" sz="8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sz="8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9967925" y="6281900"/>
            <a:ext cx="6234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all</a:t>
            </a:r>
            <a:r>
              <a:rPr lang="en-GB" sz="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r>
              <a:rPr lang="en-GB" sz="8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sz="8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8524" y="2742600"/>
            <a:ext cx="3714950" cy="33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48425" y="1632602"/>
            <a:ext cx="3203175" cy="201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29800" y="5931024"/>
            <a:ext cx="1362000" cy="277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7">
            <a:alphaModFix/>
          </a:blip>
          <a:srcRect b="0" l="22720" r="0" t="0"/>
          <a:stretch/>
        </p:blipFill>
        <p:spPr>
          <a:xfrm>
            <a:off x="10989200" y="7786150"/>
            <a:ext cx="2066775" cy="6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601725" y="3650275"/>
            <a:ext cx="28575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01" name="Google Shape;101;p16"/>
          <p:cNvSpPr/>
          <p:nvPr/>
        </p:nvSpPr>
        <p:spPr>
          <a:xfrm>
            <a:off x="1823651" y="3273007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/>
        </p:nvSpPr>
        <p:spPr>
          <a:xfrm>
            <a:off x="3622150" y="890050"/>
            <a:ext cx="3171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[ie]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2452800" y="6445200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GB" sz="8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r>
              <a:rPr lang="en-GB" sz="8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be</a:t>
            </a:r>
            <a:endParaRPr sz="8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t/>
            </a:r>
            <a:endParaRPr sz="12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3800" y="3785137"/>
            <a:ext cx="3000000" cy="271673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/>
          <p:nvPr/>
        </p:nvSpPr>
        <p:spPr>
          <a:xfrm>
            <a:off x="10843819" y="1250675"/>
            <a:ext cx="464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Br</a:t>
            </a:r>
            <a:r>
              <a:rPr lang="en-GB" sz="9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r>
              <a:rPr lang="en-GB" sz="9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 sz="9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10884325" y="3381900"/>
            <a:ext cx="3912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9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r>
              <a:rPr lang="en-GB" sz="9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 sz="9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10725000" y="7604900"/>
            <a:ext cx="3912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9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endParaRPr sz="9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87375" y="3021219"/>
            <a:ext cx="3000000" cy="219230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/>
          <p:nvPr/>
        </p:nvSpPr>
        <p:spPr>
          <a:xfrm>
            <a:off x="11469275" y="5531500"/>
            <a:ext cx="464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9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r>
              <a:rPr lang="en-GB" sz="9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hen</a:t>
            </a:r>
            <a:endParaRPr sz="9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321750" y="7008050"/>
            <a:ext cx="2534523" cy="19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88300" y="5044900"/>
            <a:ext cx="2317925" cy="231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090727" y="1250675"/>
            <a:ext cx="2215498" cy="149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/>
          <p:nvPr/>
        </p:nvSpPr>
        <p:spPr>
          <a:xfrm>
            <a:off x="1393175" y="2628900"/>
            <a:ext cx="6651600" cy="582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6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6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</a:t>
            </a:r>
            <a:r>
              <a:rPr lang="en-GB" sz="8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endParaRPr sz="8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3329750" y="804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[ei]</a:t>
            </a:r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350" y="195254"/>
            <a:ext cx="1619331" cy="162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0924" y="2742600"/>
            <a:ext cx="3714950" cy="33250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rectangle" id="122" name="Google Shape;122;p17"/>
          <p:cNvSpPr/>
          <p:nvPr/>
        </p:nvSpPr>
        <p:spPr>
          <a:xfrm>
            <a:off x="10617625" y="2629025"/>
            <a:ext cx="6293400" cy="5829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80600" y="2946937"/>
            <a:ext cx="3000000" cy="271673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/>
        </p:nvSpPr>
        <p:spPr>
          <a:xfrm>
            <a:off x="12274700" y="6172200"/>
            <a:ext cx="3298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GB" sz="8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r>
              <a:rPr lang="en-GB" sz="8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</a:t>
            </a:r>
            <a:endParaRPr sz="8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12321350" y="804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[ie]</a:t>
            </a: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8186675" y="1598650"/>
            <a:ext cx="2014800" cy="11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ODER</a:t>
            </a:r>
            <a:endParaRPr b="1" sz="45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8186675" y="2946925"/>
            <a:ext cx="2233500" cy="539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When ‘ie’ go walking, the second one does the talking.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Google Shape;132;p18"/>
          <p:cNvGraphicFramePr/>
          <p:nvPr/>
        </p:nvGraphicFramePr>
        <p:xfrm>
          <a:off x="1573825" y="64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{E79E7190-C219-4C61-A3B9-73153C85A9BD}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Kontakt bleiben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stay in contact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Internet-Mobbing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internet bullying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Vorteil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advantage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Nachteil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disadvantage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gefährlich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dangerous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süchtig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addicted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süchtig machend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addictive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schädlich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damaging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Zeitverschwendung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waste of time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3" name="Google Shape;1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35900" y="242651"/>
            <a:ext cx="2284750" cy="228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Google Shape;138;p19"/>
          <p:cNvGraphicFramePr/>
          <p:nvPr/>
        </p:nvGraphicFramePr>
        <p:xfrm>
          <a:off x="1118850" y="13111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{E79E7190-C219-4C61-A3B9-73153C85A9BD}</a:tableStyleId>
              </a:tblPr>
              <a:tblGrid>
                <a:gridCol w="7158400"/>
                <a:gridCol w="6956850"/>
              </a:tblGrid>
              <a:tr h="88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Beste daran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best thing about it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Schlimmste daran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worst thing about it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einerseits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on the one hand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andererseits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the other hand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führen zu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lead to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Vorteil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advantage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Nachteil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disadvantage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Bildschirm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screen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845400" y="1938900"/>
            <a:ext cx="16452000" cy="750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    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   		</a:t>
            </a:r>
            <a:endParaRPr sz="4000"/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46" name="Google Shape;146;p20"/>
          <p:cNvSpPr txBox="1"/>
          <p:nvPr>
            <p:ph type="title"/>
          </p:nvPr>
        </p:nvSpPr>
        <p:spPr>
          <a:xfrm>
            <a:off x="536950" y="1042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A099"/>
                </a:solidFill>
              </a:rPr>
              <a:t>Subordinating conjunctions:</a:t>
            </a:r>
            <a:endParaRPr>
              <a:solidFill>
                <a:srgbClr val="00A099"/>
              </a:solidFill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1990025" y="8594650"/>
            <a:ext cx="146712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365175" y="2319900"/>
            <a:ext cx="171843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subordinating conjunction </a:t>
            </a:r>
            <a:r>
              <a:rPr lang="en-GB" sz="40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kicks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to the end of the sentence/clause (examples are weil, obwohl, wenn).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3287775" y="4515350"/>
            <a:ext cx="9355800" cy="11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Wenn ich Zeit</a:t>
            </a: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5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habe</a:t>
            </a: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689350" y="6667500"/>
            <a:ext cx="14873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But what happens if the sentence starts with a </a:t>
            </a:r>
            <a:r>
              <a:rPr b="1"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subordinating conjunction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? </a:t>
            </a:r>
            <a:endParaRPr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Let’s take a look……...</a:t>
            </a:r>
            <a:endParaRPr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39943" y="3348050"/>
            <a:ext cx="2449400" cy="278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/>
          <p:nvPr/>
        </p:nvSpPr>
        <p:spPr>
          <a:xfrm>
            <a:off x="3741600" y="832850"/>
            <a:ext cx="9600600" cy="27153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Here is an example:</a:t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Wenn </a:t>
            </a: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ich Zeit </a:t>
            </a:r>
            <a:r>
              <a:rPr b="1" lang="en-GB" sz="4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habe</a:t>
            </a:r>
            <a:r>
              <a:rPr b="1" lang="en-GB" sz="4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 sz="45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simse </a:t>
            </a:r>
            <a:r>
              <a:rPr b="1"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ich</a:t>
            </a: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1459125" y="4283125"/>
            <a:ext cx="15732300" cy="14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As you can see the </a:t>
            </a:r>
            <a:r>
              <a:rPr b="1" lang="en-GB" sz="4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wenn 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has kicked the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first verb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to the end of the clause;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1146550" y="4031050"/>
            <a:ext cx="16452000" cy="39099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1459125" y="5807125"/>
            <a:ext cx="15732300" cy="14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and the </a:t>
            </a:r>
            <a:r>
              <a:rPr b="1" lang="en-GB" sz="40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second verb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has inverted with the </a:t>
            </a:r>
            <a:r>
              <a:rPr b="1" lang="en-GB" sz="4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pronoun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1459125" y="6873925"/>
            <a:ext cx="15732300" cy="14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this has now made a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verb </a:t>
            </a:r>
            <a:r>
              <a:rPr b="1" lang="en-GB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comma </a:t>
            </a:r>
            <a:r>
              <a:rPr b="1" lang="en-GB" sz="4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b="1" sz="4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34425" y="890053"/>
            <a:ext cx="1619250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/>
          <p:nvPr/>
        </p:nvSpPr>
        <p:spPr>
          <a:xfrm>
            <a:off x="841625" y="604250"/>
            <a:ext cx="16503600" cy="27153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Here is an example in the future tense:</a:t>
            </a:r>
            <a:endParaRPr sz="4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Obwohl</a:t>
            </a:r>
            <a:r>
              <a:rPr b="1"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ich Zeit </a:t>
            </a:r>
            <a:r>
              <a:rPr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haben </a:t>
            </a:r>
            <a:r>
              <a:rPr b="1" lang="en-GB" sz="4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werde</a:t>
            </a:r>
            <a:r>
              <a:rPr b="1" lang="en-GB" sz="4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 sz="45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werde </a:t>
            </a:r>
            <a:r>
              <a:rPr b="1"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ich</a:t>
            </a: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 nicht </a:t>
            </a:r>
            <a:r>
              <a:rPr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simsen.</a:t>
            </a:r>
            <a:endParaRPr sz="4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917950" y="3825925"/>
            <a:ext cx="16273500" cy="14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Subordinating conjunctions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can be used at the beginning of a sentence in any tense. 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512550" y="3802450"/>
            <a:ext cx="17343600" cy="4536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2"/>
          <p:cNvSpPr txBox="1"/>
          <p:nvPr/>
        </p:nvSpPr>
        <p:spPr>
          <a:xfrm>
            <a:off x="841750" y="6721525"/>
            <a:ext cx="17014500" cy="14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and invert the </a:t>
            </a:r>
            <a:r>
              <a:rPr b="1" lang="en-GB" sz="40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second conjugated verb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 with the </a:t>
            </a:r>
            <a:r>
              <a:rPr b="1" lang="en-GB" sz="4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pronoun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849525" y="7559725"/>
            <a:ext cx="15732300" cy="14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you now have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verb </a:t>
            </a:r>
            <a:r>
              <a:rPr b="1" lang="en-GB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comma </a:t>
            </a:r>
            <a:r>
              <a:rPr b="1" lang="en-GB" sz="4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b="1" sz="4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841750" y="5273725"/>
            <a:ext cx="16044900" cy="14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You must remember to kick the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first conjugated verb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to the end of the clause/sentence; </a:t>
            </a:r>
            <a:endParaRPr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