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DC2BBF-E1BA-475C-8654-2F187A7D83CB}">
  <a:tblStyle styleId="{66DC2BBF-E1BA-475C-8654-2F187A7D83C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0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Multiplication and division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9" name="Google Shape;79;p13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3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917941" y="1752057"/>
            <a:ext cx="1207695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array helps with each division and why?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does each calculation tell you?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6398710" y="3220366"/>
            <a:ext cx="4963581" cy="6390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156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91" name="Google Shape;91;p14"/>
          <p:cNvGrpSpPr/>
          <p:nvPr/>
        </p:nvGrpSpPr>
        <p:grpSpPr>
          <a:xfrm>
            <a:off x="4789552" y="4442300"/>
            <a:ext cx="3411848" cy="1451481"/>
            <a:chOff x="1916880" y="2346892"/>
            <a:chExt cx="2274565" cy="967654"/>
          </a:xfrm>
        </p:grpSpPr>
        <p:sp>
          <p:nvSpPr>
            <p:cNvPr id="92" name="Google Shape;92;p14"/>
            <p:cNvSpPr/>
            <p:nvPr/>
          </p:nvSpPr>
          <p:spPr>
            <a:xfrm rot="5400000">
              <a:off x="1916880" y="2346892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 rot="5400000">
              <a:off x="1916881" y="2718019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 rot="5400000">
              <a:off x="1916881" y="3098546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 rot="5400000">
              <a:off x="2259974" y="2346892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 rot="5400000">
              <a:off x="2259975" y="2718019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 rot="5400000">
              <a:off x="2259975" y="3098546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 rot="5400000">
              <a:off x="2603068" y="2346892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 rot="5400000">
              <a:off x="2603069" y="2718019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 rot="5400000">
              <a:off x="2603069" y="3098546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 rot="5400000">
              <a:off x="2946162" y="2346892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 rot="5400000">
              <a:off x="2946163" y="2718019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 rot="5400000">
              <a:off x="2946163" y="3098546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 rot="5400000">
              <a:off x="3289256" y="2346892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 rot="5400000">
              <a:off x="3289257" y="2718019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 rot="5400000">
              <a:off x="3289257" y="3098546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 rot="5400000">
              <a:off x="3632350" y="2346892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 rot="5400000">
              <a:off x="3632351" y="2718019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 rot="5400000">
              <a:off x="3632351" y="3098546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 rot="5400000">
              <a:off x="3975444" y="2346892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 rot="5400000">
              <a:off x="3975445" y="2718019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 rot="5400000">
              <a:off x="3975445" y="3098546"/>
              <a:ext cx="216000" cy="2160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4"/>
          <p:cNvSpPr/>
          <p:nvPr/>
        </p:nvSpPr>
        <p:spPr>
          <a:xfrm>
            <a:off x="4725161" y="4337975"/>
            <a:ext cx="432000" cy="167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242459" y="4322786"/>
            <a:ext cx="432000" cy="167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5767630" y="4322786"/>
            <a:ext cx="432000" cy="167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6284927" y="4307597"/>
            <a:ext cx="432000" cy="167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6801848" y="4319989"/>
            <a:ext cx="432000" cy="167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7319146" y="4304800"/>
            <a:ext cx="432000" cy="167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7831130" y="4319383"/>
            <a:ext cx="432000" cy="167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14"/>
          <p:cNvGrpSpPr/>
          <p:nvPr/>
        </p:nvGrpSpPr>
        <p:grpSpPr>
          <a:xfrm rot="-5400000">
            <a:off x="10945364" y="3316455"/>
            <a:ext cx="1554242" cy="3650682"/>
            <a:chOff x="6001577" y="1973432"/>
            <a:chExt cx="1036161" cy="2433788"/>
          </a:xfrm>
        </p:grpSpPr>
        <p:sp>
          <p:nvSpPr>
            <p:cNvPr id="121" name="Google Shape;121;p14"/>
            <p:cNvSpPr/>
            <p:nvPr/>
          </p:nvSpPr>
          <p:spPr>
            <a:xfrm>
              <a:off x="6001577" y="1973432"/>
              <a:ext cx="288000" cy="2433787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14"/>
            <p:cNvGrpSpPr/>
            <p:nvPr/>
          </p:nvGrpSpPr>
          <p:grpSpPr>
            <a:xfrm rot="5400000">
              <a:off x="5382724" y="2701464"/>
              <a:ext cx="2274565" cy="967654"/>
              <a:chOff x="1916880" y="2346892"/>
              <a:chExt cx="2274565" cy="967654"/>
            </a:xfrm>
          </p:grpSpPr>
          <p:sp>
            <p:nvSpPr>
              <p:cNvPr id="123" name="Google Shape;123;p14"/>
              <p:cNvSpPr/>
              <p:nvPr/>
            </p:nvSpPr>
            <p:spPr>
              <a:xfrm rot="5400000">
                <a:off x="1916880" y="2346892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 rot="5400000">
                <a:off x="1916881" y="2718019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 rot="5400000">
                <a:off x="1916881" y="3098546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 rot="5400000">
                <a:off x="2259974" y="2346892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 rot="5400000">
                <a:off x="2259975" y="2718019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4"/>
              <p:cNvSpPr/>
              <p:nvPr/>
            </p:nvSpPr>
            <p:spPr>
              <a:xfrm rot="5400000">
                <a:off x="2259975" y="3098546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4"/>
              <p:cNvSpPr/>
              <p:nvPr/>
            </p:nvSpPr>
            <p:spPr>
              <a:xfrm rot="5400000">
                <a:off x="2603068" y="2346892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 rot="5400000">
                <a:off x="2603069" y="2718019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 rot="5400000">
                <a:off x="2603069" y="3098546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 rot="5400000">
                <a:off x="2946162" y="2346892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 rot="5400000">
                <a:off x="2946163" y="2718019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 rot="5400000">
                <a:off x="2946163" y="3098546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4"/>
              <p:cNvSpPr/>
              <p:nvPr/>
            </p:nvSpPr>
            <p:spPr>
              <a:xfrm rot="5400000">
                <a:off x="3289256" y="2346892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4"/>
              <p:cNvSpPr/>
              <p:nvPr/>
            </p:nvSpPr>
            <p:spPr>
              <a:xfrm rot="5400000">
                <a:off x="3289257" y="2718019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 rot="5400000">
                <a:off x="3289257" y="3098546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 rot="5400000">
                <a:off x="3632350" y="2346892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 rot="5400000">
                <a:off x="3632351" y="2718019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 rot="5400000">
                <a:off x="3632351" y="3098546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 rot="5400000">
                <a:off x="3975444" y="2346892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 rot="5400000">
                <a:off x="3975445" y="2718019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4"/>
              <p:cNvSpPr/>
              <p:nvPr/>
            </p:nvSpPr>
            <p:spPr>
              <a:xfrm rot="5400000">
                <a:off x="3975445" y="3098546"/>
                <a:ext cx="216000" cy="216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4"/>
            <p:cNvSpPr/>
            <p:nvPr/>
          </p:nvSpPr>
          <p:spPr>
            <a:xfrm>
              <a:off x="6373453" y="1973433"/>
              <a:ext cx="288000" cy="2433787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6749738" y="1973432"/>
              <a:ext cx="288000" cy="2433787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4"/>
          <p:cNvSpPr txBox="1"/>
          <p:nvPr/>
        </p:nvSpPr>
        <p:spPr>
          <a:xfrm>
            <a:off x="4135640" y="6898704"/>
            <a:ext cx="4606442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21 ÷ 3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21 children are put into 3 equal groups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9897144" y="6898704"/>
            <a:ext cx="4350039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21 ÷ 3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21 children are put into groups of 3</a:t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>
            <a:off x="2627834" y="3197590"/>
            <a:ext cx="2676359" cy="980595"/>
          </a:xfrm>
          <a:prstGeom prst="wedgeRoundRectCallout">
            <a:avLst>
              <a:gd fmla="val -68737" name="adj1"/>
              <a:gd fmla="val 49243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see 7 groups of 3</a:t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12906214" y="3242978"/>
            <a:ext cx="2676359" cy="980595"/>
          </a:xfrm>
          <a:prstGeom prst="wedgeRoundRectCallout">
            <a:avLst>
              <a:gd fmla="val 70137" name="adj1"/>
              <a:gd fmla="val 53332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see a group of 7, 3 times</a:t>
            </a:r>
            <a:endParaRPr/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7689" y="3653045"/>
            <a:ext cx="1156920" cy="269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 rotWithShape="1">
          <a:blip r:embed="rId5">
            <a:alphaModFix/>
          </a:blip>
          <a:srcRect b="50413" l="69997" r="7373" t="14857"/>
          <a:stretch/>
        </p:blipFill>
        <p:spPr>
          <a:xfrm>
            <a:off x="15728766" y="3432805"/>
            <a:ext cx="1378676" cy="299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7" name="Google Shape;157;p15"/>
          <p:cNvSpPr txBox="1"/>
          <p:nvPr>
            <p:ph type="title"/>
          </p:nvPr>
        </p:nvSpPr>
        <p:spPr>
          <a:xfrm>
            <a:off x="927293" y="59024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829927" y="1499188"/>
            <a:ext cx="15053540" cy="5432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Explain how the two division problems link to the multiplication fact 6 × 4 = 24.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24 biscuits are shared amongst 4 people. How many biscuits does each person receive?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24 biscuits are shared, each person receives 4 biscuits. How many people are there?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p16"/>
          <p:cNvGraphicFramePr/>
          <p:nvPr/>
        </p:nvGraphicFramePr>
        <p:xfrm>
          <a:off x="1145383" y="20179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{66DC2BBF-E1BA-475C-8654-2F187A7D83CB}</a:tableStyleId>
              </a:tblPr>
              <a:tblGrid>
                <a:gridCol w="2383350"/>
                <a:gridCol w="7033500"/>
                <a:gridCol w="7033500"/>
              </a:tblGrid>
              <a:tr h="210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24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x 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Three packs of four pens is 12 pens in total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There are three pens per pack. There are four packs so 12 pens in total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0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x 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There are four pens per pack. There are three packs so 12 pens in total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0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÷ 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There are 12 pens in three packets. Each packet contains 4 pens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0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÷ 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65" name="Google Shape;165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p16"/>
          <p:cNvSpPr txBox="1"/>
          <p:nvPr>
            <p:ph type="title"/>
          </p:nvPr>
        </p:nvSpPr>
        <p:spPr>
          <a:xfrm>
            <a:off x="947000" y="53083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7" name="Google Shape;16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8" name="Google Shape;168;p16"/>
          <p:cNvGrpSpPr/>
          <p:nvPr/>
        </p:nvGrpSpPr>
        <p:grpSpPr>
          <a:xfrm>
            <a:off x="10729027" y="2269101"/>
            <a:ext cx="1894547" cy="1522625"/>
            <a:chOff x="2561692" y="1956304"/>
            <a:chExt cx="1894547" cy="1522625"/>
          </a:xfrm>
        </p:grpSpPr>
        <p:pic>
          <p:nvPicPr>
            <p:cNvPr descr="Pencil" id="169" name="Google Shape;16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2750999" y="22604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70" name="Google Shape;17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3055799" y="22604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71" name="Google Shape;17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3352531" y="226041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6"/>
            <p:cNvSpPr/>
            <p:nvPr/>
          </p:nvSpPr>
          <p:spPr>
            <a:xfrm>
              <a:off x="2866491" y="1956304"/>
              <a:ext cx="1293016" cy="1522625"/>
            </a:xfrm>
            <a:prstGeom prst="rect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3" name="Google Shape;173;p16"/>
          <p:cNvSpPr txBox="1"/>
          <p:nvPr/>
        </p:nvSpPr>
        <p:spPr>
          <a:xfrm>
            <a:off x="5130800" y="7128933"/>
            <a:ext cx="18473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4" name="Google Shape;174;p16"/>
          <p:cNvGrpSpPr/>
          <p:nvPr/>
        </p:nvGrpSpPr>
        <p:grpSpPr>
          <a:xfrm>
            <a:off x="12347366" y="2269101"/>
            <a:ext cx="1894547" cy="1522625"/>
            <a:chOff x="2561692" y="1956304"/>
            <a:chExt cx="1894547" cy="1522625"/>
          </a:xfrm>
        </p:grpSpPr>
        <p:pic>
          <p:nvPicPr>
            <p:cNvPr descr="Pencil" id="175" name="Google Shape;17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2750999" y="22604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76" name="Google Shape;17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3055799" y="22604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77" name="Google Shape;17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3352531" y="226041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6"/>
            <p:cNvSpPr/>
            <p:nvPr/>
          </p:nvSpPr>
          <p:spPr>
            <a:xfrm>
              <a:off x="2866491" y="1956304"/>
              <a:ext cx="1293016" cy="1522625"/>
            </a:xfrm>
            <a:prstGeom prst="rect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9" name="Google Shape;179;p16"/>
          <p:cNvGrpSpPr/>
          <p:nvPr/>
        </p:nvGrpSpPr>
        <p:grpSpPr>
          <a:xfrm>
            <a:off x="13965703" y="2269101"/>
            <a:ext cx="1894547" cy="1522625"/>
            <a:chOff x="2561692" y="1956304"/>
            <a:chExt cx="1894547" cy="1522625"/>
          </a:xfrm>
        </p:grpSpPr>
        <p:pic>
          <p:nvPicPr>
            <p:cNvPr descr="Pencil" id="180" name="Google Shape;18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2750999" y="22604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81" name="Google Shape;18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3055799" y="22604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82" name="Google Shape;18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3352531" y="226041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16"/>
            <p:cNvSpPr/>
            <p:nvPr/>
          </p:nvSpPr>
          <p:spPr>
            <a:xfrm>
              <a:off x="2866491" y="1956304"/>
              <a:ext cx="1293016" cy="1522625"/>
            </a:xfrm>
            <a:prstGeom prst="rect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5584041" y="2269101"/>
            <a:ext cx="1894547" cy="1522625"/>
            <a:chOff x="2561692" y="1956304"/>
            <a:chExt cx="1894547" cy="1522625"/>
          </a:xfrm>
        </p:grpSpPr>
        <p:pic>
          <p:nvPicPr>
            <p:cNvPr descr="Pencil" id="185" name="Google Shape;18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2750999" y="22604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86" name="Google Shape;18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3055799" y="22604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87" name="Google Shape;18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3352531" y="226041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6"/>
            <p:cNvSpPr/>
            <p:nvPr/>
          </p:nvSpPr>
          <p:spPr>
            <a:xfrm>
              <a:off x="2866491" y="1956304"/>
              <a:ext cx="1293016" cy="1522625"/>
            </a:xfrm>
            <a:prstGeom prst="rect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9" name="Google Shape;189;p16"/>
          <p:cNvGrpSpPr/>
          <p:nvPr/>
        </p:nvGrpSpPr>
        <p:grpSpPr>
          <a:xfrm>
            <a:off x="3754822" y="2269101"/>
            <a:ext cx="2236255" cy="1522625"/>
            <a:chOff x="9955733" y="340350"/>
            <a:chExt cx="2236255" cy="1522625"/>
          </a:xfrm>
        </p:grpSpPr>
        <p:pic>
          <p:nvPicPr>
            <p:cNvPr descr="Pencil" id="190" name="Google Shape;19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0145041" y="64446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91" name="Google Shape;19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0449841" y="64446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92" name="Google Shape;19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0746573" y="6444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16"/>
            <p:cNvSpPr/>
            <p:nvPr/>
          </p:nvSpPr>
          <p:spPr>
            <a:xfrm>
              <a:off x="10260533" y="340350"/>
              <a:ext cx="1589748" cy="1522625"/>
            </a:xfrm>
            <a:prstGeom prst="rect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descr="Pencil" id="194" name="Google Shape;19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1088281" y="6444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16"/>
          <p:cNvGrpSpPr/>
          <p:nvPr/>
        </p:nvGrpSpPr>
        <p:grpSpPr>
          <a:xfrm>
            <a:off x="5696337" y="2269101"/>
            <a:ext cx="2236255" cy="1522625"/>
            <a:chOff x="9955733" y="340350"/>
            <a:chExt cx="2236255" cy="1522625"/>
          </a:xfrm>
        </p:grpSpPr>
        <p:pic>
          <p:nvPicPr>
            <p:cNvPr descr="Pencil" id="196" name="Google Shape;19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0145041" y="64446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97" name="Google Shape;19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0449841" y="64446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198" name="Google Shape;19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0746573" y="6444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6"/>
            <p:cNvSpPr/>
            <p:nvPr/>
          </p:nvSpPr>
          <p:spPr>
            <a:xfrm>
              <a:off x="10260533" y="340350"/>
              <a:ext cx="1589748" cy="1522625"/>
            </a:xfrm>
            <a:prstGeom prst="rect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descr="Pencil" id="200" name="Google Shape;20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1088281" y="6444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16"/>
          <p:cNvGrpSpPr/>
          <p:nvPr/>
        </p:nvGrpSpPr>
        <p:grpSpPr>
          <a:xfrm>
            <a:off x="7650806" y="2269101"/>
            <a:ext cx="2236255" cy="1522625"/>
            <a:chOff x="9955733" y="340350"/>
            <a:chExt cx="2236255" cy="1522625"/>
          </a:xfrm>
        </p:grpSpPr>
        <p:pic>
          <p:nvPicPr>
            <p:cNvPr descr="Pencil" id="202" name="Google Shape;20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0145041" y="64446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203" name="Google Shape;203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0449841" y="64446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204" name="Google Shape;20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0746573" y="6444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6"/>
            <p:cNvSpPr/>
            <p:nvPr/>
          </p:nvSpPr>
          <p:spPr>
            <a:xfrm>
              <a:off x="10260533" y="340350"/>
              <a:ext cx="1589748" cy="1522625"/>
            </a:xfrm>
            <a:prstGeom prst="rect">
              <a:avLst/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descr="Pencil" id="206" name="Google Shape;20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50902">
              <a:off x="11088281" y="6444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16"/>
          <p:cNvSpPr txBox="1"/>
          <p:nvPr/>
        </p:nvSpPr>
        <p:spPr>
          <a:xfrm>
            <a:off x="1145383" y="1284693"/>
            <a:ext cx="15062137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Look at the following table and write a statement for each empty cell.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/>
          </a:p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917940" y="1598048"/>
            <a:ext cx="152212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why each the two problems below have the same solution.</a:t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783288" y="7309945"/>
            <a:ext cx="157978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Generate two similar pairs of different problems that have the same solution. </a:t>
            </a: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4829983" y="2798377"/>
            <a:ext cx="8775221" cy="18898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Yasmin saves 12 pounds per week for 6 weeks. How much does she save in total?</a:t>
            </a: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4829982" y="5054161"/>
            <a:ext cx="8775221" cy="18898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Yasmin saves 6 pounds per week for 12 weeks. How much does she save in total?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