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81d496e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81d496e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bb5c0dc2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bb5c0dc2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8c028f25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8c028f25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8c028f25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8c028f25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bc21d4b4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bc21d4b4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9e53983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9e53983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594000" y="2876300"/>
            <a:ext cx="16452000" cy="3723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Worksheet:</a:t>
            </a:r>
            <a:endParaRPr>
              <a:solidFill>
                <a:srgbClr val="4B3241"/>
              </a:solidFill>
            </a:endParaRPr>
          </a:p>
          <a:p>
            <a:pPr indent="-254000" lvl="0" marL="254000" rtl="0" algn="l">
              <a:spcBef>
                <a:spcPts val="400"/>
              </a:spcBef>
              <a:spcAft>
                <a:spcPts val="0"/>
              </a:spcAft>
              <a:buNone/>
            </a:pPr>
            <a:r>
              <a:rPr lang="en-GB">
                <a:solidFill>
                  <a:srgbClr val="4B3241"/>
                </a:solidFill>
              </a:rPr>
              <a:t>How far had the Weimar Republic recovered by 1929?</a:t>
            </a:r>
            <a:endParaRPr>
              <a:solidFill>
                <a:srgbClr val="4B3241"/>
              </a:solidFill>
            </a:endParaRPr>
          </a:p>
          <a:p>
            <a:pPr indent="-254000" lvl="0" marL="254000" rtl="0" algn="l">
              <a:spcBef>
                <a:spcPts val="400"/>
              </a:spcBef>
              <a:spcAft>
                <a:spcPts val="0"/>
              </a:spcAft>
              <a:buNone/>
            </a:pPr>
            <a:r>
              <a:t/>
            </a:r>
            <a:endParaRPr>
              <a:solidFill>
                <a:srgbClr val="4B3241"/>
              </a:solidFill>
            </a:endParaRPr>
          </a:p>
          <a:p>
            <a:pPr indent="0" lvl="0" marL="0" rtl="0" algn="l">
              <a:spcBef>
                <a:spcPts val="30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Weimar and Nazi Germany</a:t>
            </a:r>
            <a:endParaRPr>
              <a:solidFill>
                <a:srgbClr val="4B3241"/>
              </a:solidFill>
            </a:endParaRPr>
          </a:p>
          <a:p>
            <a:pPr indent="0" lvl="0" marL="0" rtl="0" algn="l">
              <a:spcBef>
                <a:spcPts val="2000"/>
              </a:spcBef>
              <a:spcAft>
                <a:spcPts val="0"/>
              </a:spcAft>
              <a:buNone/>
            </a:pPr>
            <a:r>
              <a:rPr lang="en-GB">
                <a:solidFill>
                  <a:srgbClr val="4B3241"/>
                </a:solidFill>
              </a:rPr>
              <a:t>Lesson 10</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McNally</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7" name="Google Shape;87;p15"/>
          <p:cNvSpPr txBox="1"/>
          <p:nvPr>
            <p:ph idx="1" type="body"/>
          </p:nvPr>
        </p:nvSpPr>
        <p:spPr>
          <a:xfrm>
            <a:off x="679675" y="1907725"/>
            <a:ext cx="16690200" cy="6765300"/>
          </a:xfrm>
          <a:prstGeom prst="rect">
            <a:avLst/>
          </a:prstGeom>
          <a:ln cap="flat" cmpd="sng" w="9525">
            <a:solidFill>
              <a:schemeClr val="accent2"/>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sz="3500">
                <a:solidFill>
                  <a:srgbClr val="000000"/>
                </a:solidFill>
                <a:highlight>
                  <a:srgbClr val="FFFFFF"/>
                </a:highlight>
              </a:rPr>
              <a:t>The </a:t>
            </a:r>
            <a:r>
              <a:rPr b="1" lang="en-GB" sz="3500">
                <a:solidFill>
                  <a:schemeClr val="accent5"/>
                </a:solidFill>
                <a:highlight>
                  <a:srgbClr val="FFFFFF"/>
                </a:highlight>
              </a:rPr>
              <a:t>economic</a:t>
            </a:r>
            <a:r>
              <a:rPr lang="en-GB" sz="3500">
                <a:solidFill>
                  <a:srgbClr val="000000"/>
                </a:solidFill>
                <a:highlight>
                  <a:srgbClr val="FFFFFF"/>
                </a:highlight>
              </a:rPr>
              <a:t> recovery of the </a:t>
            </a:r>
            <a:r>
              <a:rPr b="1" lang="en-GB" sz="3500">
                <a:solidFill>
                  <a:schemeClr val="accent3"/>
                </a:solidFill>
                <a:highlight>
                  <a:srgbClr val="FFFFFF"/>
                </a:highlight>
              </a:rPr>
              <a:t>Weimar Republic</a:t>
            </a:r>
            <a:r>
              <a:rPr lang="en-GB" sz="3500">
                <a:solidFill>
                  <a:srgbClr val="000000"/>
                </a:solidFill>
                <a:highlight>
                  <a:srgbClr val="FFFFFF"/>
                </a:highlight>
              </a:rPr>
              <a:t> did not benefit everyone. The </a:t>
            </a:r>
            <a:r>
              <a:rPr b="1" lang="en-GB" sz="3500">
                <a:solidFill>
                  <a:schemeClr val="accent4"/>
                </a:solidFill>
                <a:highlight>
                  <a:srgbClr val="FFFFFF"/>
                </a:highlight>
              </a:rPr>
              <a:t>middle-class</a:t>
            </a:r>
            <a:r>
              <a:rPr lang="en-GB" sz="3500">
                <a:solidFill>
                  <a:srgbClr val="000000"/>
                </a:solidFill>
                <a:highlight>
                  <a:srgbClr val="FFFFFF"/>
                </a:highlight>
              </a:rPr>
              <a:t> found little joy in this so called “</a:t>
            </a:r>
            <a:r>
              <a:rPr b="1" lang="en-GB" sz="3500">
                <a:solidFill>
                  <a:schemeClr val="accent4"/>
                </a:solidFill>
                <a:highlight>
                  <a:srgbClr val="FFFFFF"/>
                </a:highlight>
              </a:rPr>
              <a:t>Golden Age</a:t>
            </a:r>
            <a:r>
              <a:rPr lang="en-GB" sz="3500">
                <a:solidFill>
                  <a:srgbClr val="000000"/>
                </a:solidFill>
                <a:highlight>
                  <a:srgbClr val="FFFFFF"/>
                </a:highlight>
              </a:rPr>
              <a:t>”. Many members of the middle-class were still suffering due to the loss of their </a:t>
            </a:r>
            <a:r>
              <a:rPr b="1" lang="en-GB" sz="3500">
                <a:solidFill>
                  <a:schemeClr val="accent5"/>
                </a:solidFill>
                <a:highlight>
                  <a:srgbClr val="FFFFFF"/>
                </a:highlight>
              </a:rPr>
              <a:t>savings </a:t>
            </a:r>
            <a:r>
              <a:rPr lang="en-GB" sz="3500">
                <a:solidFill>
                  <a:srgbClr val="000000"/>
                </a:solidFill>
                <a:highlight>
                  <a:srgbClr val="FFFFFF"/>
                </a:highlight>
              </a:rPr>
              <a:t>in 1923, and this group failed to benefit from most of the changes.</a:t>
            </a:r>
            <a:endParaRPr sz="3500">
              <a:solidFill>
                <a:srgbClr val="000000"/>
              </a:solidFill>
              <a:highlight>
                <a:srgbClr val="FFFFFF"/>
              </a:highlight>
            </a:endParaRPr>
          </a:p>
          <a:p>
            <a:pPr indent="0" lvl="0" marL="0" rtl="0" algn="l">
              <a:spcBef>
                <a:spcPts val="2000"/>
              </a:spcBef>
              <a:spcAft>
                <a:spcPts val="0"/>
              </a:spcAft>
              <a:buNone/>
            </a:pPr>
            <a:r>
              <a:rPr b="1" lang="en-GB" sz="3500">
                <a:solidFill>
                  <a:schemeClr val="accent4"/>
                </a:solidFill>
                <a:highlight>
                  <a:srgbClr val="FFFFFF"/>
                </a:highlight>
              </a:rPr>
              <a:t>White-collar workers</a:t>
            </a:r>
            <a:r>
              <a:rPr lang="en-GB" sz="3500">
                <a:solidFill>
                  <a:srgbClr val="000000"/>
                </a:solidFill>
                <a:highlight>
                  <a:srgbClr val="FFFFFF"/>
                </a:highlight>
              </a:rPr>
              <a:t> did not benefit from the same wage rises as the </a:t>
            </a:r>
            <a:r>
              <a:rPr b="1" lang="en-GB" sz="3500">
                <a:solidFill>
                  <a:schemeClr val="accent5"/>
                </a:solidFill>
                <a:highlight>
                  <a:srgbClr val="FFFFFF"/>
                </a:highlight>
              </a:rPr>
              <a:t>industrial</a:t>
            </a:r>
            <a:r>
              <a:rPr lang="en-GB" sz="3500">
                <a:solidFill>
                  <a:srgbClr val="000000"/>
                </a:solidFill>
                <a:highlight>
                  <a:srgbClr val="FFFFFF"/>
                </a:highlight>
              </a:rPr>
              <a:t> sector and they could not always access the benefits of the welfare policies. By </a:t>
            </a:r>
            <a:r>
              <a:rPr b="1" lang="en-GB" sz="3500">
                <a:solidFill>
                  <a:schemeClr val="accent3"/>
                </a:solidFill>
                <a:highlight>
                  <a:srgbClr val="FFFFFF"/>
                </a:highlight>
              </a:rPr>
              <a:t>1928 </a:t>
            </a:r>
            <a:r>
              <a:rPr lang="en-GB" sz="3500">
                <a:solidFill>
                  <a:srgbClr val="000000"/>
                </a:solidFill>
                <a:highlight>
                  <a:srgbClr val="FFFFFF"/>
                </a:highlight>
              </a:rPr>
              <a:t>almost 185,000 middle-class workers were unemployed and looking for work. Nearly half of these did not benefit from the </a:t>
            </a:r>
            <a:r>
              <a:rPr b="1" lang="en-GB" sz="3500">
                <a:solidFill>
                  <a:schemeClr val="accent3"/>
                </a:solidFill>
                <a:highlight>
                  <a:srgbClr val="FFFFFF"/>
                </a:highlight>
              </a:rPr>
              <a:t>Unemployment Insurance Act</a:t>
            </a:r>
            <a:r>
              <a:rPr lang="en-GB" sz="3500">
                <a:solidFill>
                  <a:srgbClr val="000000"/>
                </a:solidFill>
                <a:highlight>
                  <a:srgbClr val="FFFFFF"/>
                </a:highlight>
              </a:rPr>
              <a:t>.</a:t>
            </a:r>
            <a:endParaRPr sz="3500">
              <a:solidFill>
                <a:srgbClr val="000000"/>
              </a:solidFill>
              <a:highlight>
                <a:srgbClr val="FFFFFF"/>
              </a:highlight>
            </a:endParaRPr>
          </a:p>
          <a:p>
            <a:pPr indent="0" lvl="0" marL="0" rtl="0" algn="l">
              <a:spcBef>
                <a:spcPts val="2000"/>
              </a:spcBef>
              <a:spcAft>
                <a:spcPts val="0"/>
              </a:spcAft>
              <a:buNone/>
            </a:pPr>
            <a:r>
              <a:t/>
            </a:r>
            <a:endParaRPr sz="3500">
              <a:solidFill>
                <a:srgbClr val="000000"/>
              </a:solidFill>
              <a:highlight>
                <a:srgbClr val="FFFFFF"/>
              </a:highlight>
            </a:endParaRPr>
          </a:p>
          <a:p>
            <a:pPr indent="0" lvl="0" marL="0" rtl="0" algn="l">
              <a:spcBef>
                <a:spcPts val="2000"/>
              </a:spcBef>
              <a:spcAft>
                <a:spcPts val="2000"/>
              </a:spcAft>
              <a:buNone/>
            </a:pPr>
            <a:r>
              <a:rPr lang="en-GB" sz="3500">
                <a:solidFill>
                  <a:srgbClr val="000000"/>
                </a:solidFill>
                <a:highlight>
                  <a:srgbClr val="FFFFFF"/>
                </a:highlight>
              </a:rPr>
              <a:t> </a:t>
            </a:r>
            <a:endParaRPr sz="35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ph type="title"/>
          </p:nvPr>
        </p:nvSpPr>
        <p:spPr>
          <a:xfrm>
            <a:off x="917950" y="469750"/>
            <a:ext cx="13201200" cy="85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Middle Class woes</a:t>
            </a:r>
            <a:endParaRPr u="sng">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5" name="Google Shape;95;p16"/>
          <p:cNvSpPr txBox="1"/>
          <p:nvPr>
            <p:ph idx="1" type="body"/>
          </p:nvPr>
        </p:nvSpPr>
        <p:spPr>
          <a:xfrm>
            <a:off x="293925" y="1585150"/>
            <a:ext cx="16936800" cy="67653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500">
                <a:solidFill>
                  <a:srgbClr val="000000"/>
                </a:solidFill>
                <a:highlight>
                  <a:srgbClr val="FFFFFF"/>
                </a:highlight>
              </a:rPr>
              <a:t>Germany’s </a:t>
            </a:r>
            <a:r>
              <a:rPr b="1" lang="en-GB" sz="3500">
                <a:solidFill>
                  <a:schemeClr val="accent4"/>
                </a:solidFill>
                <a:highlight>
                  <a:srgbClr val="FFFFFF"/>
                </a:highlight>
              </a:rPr>
              <a:t>agricultural</a:t>
            </a:r>
            <a:r>
              <a:rPr lang="en-GB" sz="3500">
                <a:solidFill>
                  <a:srgbClr val="000000"/>
                </a:solidFill>
                <a:highlight>
                  <a:srgbClr val="FFFFFF"/>
                </a:highlight>
              </a:rPr>
              <a:t> sector had been </a:t>
            </a:r>
            <a:r>
              <a:rPr lang="en-GB" sz="3500">
                <a:solidFill>
                  <a:srgbClr val="000000"/>
                </a:solidFill>
                <a:highlight>
                  <a:srgbClr val="FFFFFF"/>
                </a:highlight>
              </a:rPr>
              <a:t>severely</a:t>
            </a:r>
            <a:r>
              <a:rPr lang="en-GB" sz="3500">
                <a:solidFill>
                  <a:srgbClr val="000000"/>
                </a:solidFill>
                <a:highlight>
                  <a:srgbClr val="FFFFFF"/>
                </a:highlight>
              </a:rPr>
              <a:t> damaged by the First World War and was yet to fully recover. However, by 1923, the farmers found themselves as one of the industries not hugely negatively affected by </a:t>
            </a:r>
            <a:r>
              <a:rPr b="1" lang="en-GB" sz="3500">
                <a:solidFill>
                  <a:schemeClr val="accent5"/>
                </a:solidFill>
                <a:highlight>
                  <a:srgbClr val="FFFFFF"/>
                </a:highlight>
              </a:rPr>
              <a:t>hyperinflation</a:t>
            </a:r>
            <a:r>
              <a:rPr lang="en-GB" sz="3500">
                <a:solidFill>
                  <a:srgbClr val="000000"/>
                </a:solidFill>
                <a:highlight>
                  <a:srgbClr val="FFFFFF"/>
                </a:highlight>
              </a:rPr>
              <a:t>. People needed food and they were able to trade their supplies. </a:t>
            </a:r>
            <a:endParaRPr sz="3500">
              <a:solidFill>
                <a:srgbClr val="000000"/>
              </a:solidFill>
              <a:highlight>
                <a:srgbClr val="FFFFFF"/>
              </a:highlight>
            </a:endParaRPr>
          </a:p>
          <a:p>
            <a:pPr indent="0" lvl="0" marL="0" rtl="0" algn="l">
              <a:lnSpc>
                <a:spcPct val="115000"/>
              </a:lnSpc>
              <a:spcBef>
                <a:spcPts val="0"/>
              </a:spcBef>
              <a:spcAft>
                <a:spcPts val="0"/>
              </a:spcAft>
              <a:buNone/>
            </a:pPr>
            <a:r>
              <a:t/>
            </a:r>
            <a:endParaRPr sz="3500">
              <a:solidFill>
                <a:srgbClr val="000000"/>
              </a:solidFill>
              <a:highlight>
                <a:srgbClr val="FFFFFF"/>
              </a:highlight>
            </a:endParaRPr>
          </a:p>
          <a:p>
            <a:pPr indent="0" lvl="0" marL="0" rtl="0" algn="l">
              <a:lnSpc>
                <a:spcPct val="115000"/>
              </a:lnSpc>
              <a:spcBef>
                <a:spcPts val="0"/>
              </a:spcBef>
              <a:spcAft>
                <a:spcPts val="0"/>
              </a:spcAft>
              <a:buNone/>
            </a:pPr>
            <a:r>
              <a:rPr lang="en-GB" sz="3500">
                <a:solidFill>
                  <a:srgbClr val="000000"/>
                </a:solidFill>
                <a:highlight>
                  <a:srgbClr val="FFFFFF"/>
                </a:highlight>
              </a:rPr>
              <a:t>However, by the mid-1920s, Germany was </a:t>
            </a:r>
            <a:r>
              <a:rPr b="1" lang="en-GB" sz="3500">
                <a:solidFill>
                  <a:schemeClr val="accent5"/>
                </a:solidFill>
                <a:highlight>
                  <a:srgbClr val="FFFFFF"/>
                </a:highlight>
              </a:rPr>
              <a:t>trading</a:t>
            </a:r>
            <a:r>
              <a:rPr lang="en-GB" sz="3500">
                <a:solidFill>
                  <a:srgbClr val="000000"/>
                </a:solidFill>
                <a:highlight>
                  <a:srgbClr val="FFFFFF"/>
                </a:highlight>
              </a:rPr>
              <a:t> with other nations again and many imported foods from abroad were cheaper than the German alternative. The German farms needed to </a:t>
            </a:r>
            <a:r>
              <a:rPr b="1" lang="en-GB" sz="3500">
                <a:solidFill>
                  <a:schemeClr val="accent4"/>
                </a:solidFill>
                <a:highlight>
                  <a:srgbClr val="FFFFFF"/>
                </a:highlight>
              </a:rPr>
              <a:t>modernise</a:t>
            </a:r>
            <a:r>
              <a:rPr lang="en-GB" sz="3500">
                <a:solidFill>
                  <a:srgbClr val="000000"/>
                </a:solidFill>
                <a:highlight>
                  <a:srgbClr val="FFFFFF"/>
                </a:highlight>
              </a:rPr>
              <a:t> to keep up with the growing demand and to compete with the prices. Yet, this cost a lot of money and many farmers go into huge debt because of this. Some farmers even lost their land.</a:t>
            </a:r>
            <a:endParaRPr sz="35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spcBef>
                <a:spcPts val="0"/>
              </a:spcBef>
              <a:spcAft>
                <a:spcPts val="0"/>
              </a:spcAft>
              <a:buNone/>
            </a:pPr>
            <a:r>
              <a:t/>
            </a:r>
            <a:endParaRPr sz="2900">
              <a:solidFill>
                <a:srgbClr val="000000"/>
              </a:solidFill>
              <a:highlight>
                <a:srgbClr val="FFFFFF"/>
              </a:highlight>
            </a:endParaRPr>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7" name="Google Shape;97;p16"/>
          <p:cNvSpPr txBox="1"/>
          <p:nvPr>
            <p:ph type="title"/>
          </p:nvPr>
        </p:nvSpPr>
        <p:spPr>
          <a:xfrm>
            <a:off x="917950" y="375700"/>
            <a:ext cx="13201200" cy="78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Rural anger</a:t>
            </a:r>
            <a:endParaRPr u="sng">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Interpretation 1 - By a political historian</a:t>
            </a:r>
            <a:endParaRPr/>
          </a:p>
        </p:txBody>
      </p:sp>
      <p:sp>
        <p:nvSpPr>
          <p:cNvPr id="103" name="Google Shape;103;p17"/>
          <p:cNvSpPr txBox="1"/>
          <p:nvPr>
            <p:ph idx="1" type="body"/>
          </p:nvPr>
        </p:nvSpPr>
        <p:spPr>
          <a:xfrm>
            <a:off x="917950" y="2519050"/>
            <a:ext cx="155412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The years 1924-28 can rightly be called the ‘Golden Years’ of the Weimar Republic. Support for extremists groups had declined and the majority of people were confident in the Republic. Industrial growth was the key to this success and blue-collar workers had a much better quality of life.</a:t>
            </a:r>
            <a:endParaRPr sz="3600"/>
          </a:p>
          <a:p>
            <a:pPr indent="0" lvl="0" marL="0" rtl="0" algn="l">
              <a:spcBef>
                <a:spcPts val="2000"/>
              </a:spcBef>
              <a:spcAft>
                <a:spcPts val="2000"/>
              </a:spcAft>
              <a:buNone/>
            </a:pPr>
            <a:r>
              <a:t/>
            </a:r>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Interpretation 2 - </a:t>
            </a:r>
            <a:r>
              <a:rPr lang="en-GB" sz="3700">
                <a:solidFill>
                  <a:schemeClr val="dk2"/>
                </a:solidFill>
              </a:rPr>
              <a:t>By a historian writing about the history of German agriculture</a:t>
            </a:r>
            <a:endParaRPr/>
          </a:p>
        </p:txBody>
      </p:sp>
      <p:sp>
        <p:nvSpPr>
          <p:cNvPr id="110" name="Google Shape;110;p18"/>
          <p:cNvSpPr txBox="1"/>
          <p:nvPr>
            <p:ph idx="1" type="body"/>
          </p:nvPr>
        </p:nvSpPr>
        <p:spPr>
          <a:xfrm>
            <a:off x="917950" y="2757850"/>
            <a:ext cx="155412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700"/>
              <a:t>Not every sector benefited in the Weimar Republic as much as industry. The farmers found it difficult to match the prices of the foreign import. Many farmers who failed to modernise also lost their farms. The agricultural sector did not see any ‘Golden Years’. </a:t>
            </a:r>
            <a:endParaRPr sz="3700"/>
          </a:p>
          <a:p>
            <a:pPr indent="0" lvl="0" marL="0" rtl="0" algn="l">
              <a:spcBef>
                <a:spcPts val="2000"/>
              </a:spcBef>
              <a:spcAft>
                <a:spcPts val="0"/>
              </a:spcAft>
              <a:buNone/>
            </a:pPr>
            <a:r>
              <a:t/>
            </a:r>
            <a:endParaRPr sz="3600"/>
          </a:p>
          <a:p>
            <a:pPr indent="0" lvl="0" marL="0" rtl="0" algn="l">
              <a:spcBef>
                <a:spcPts val="2000"/>
              </a:spcBef>
              <a:spcAft>
                <a:spcPts val="2000"/>
              </a:spcAft>
              <a:buNone/>
            </a:pPr>
            <a:r>
              <a:t/>
            </a:r>
            <a:endParaRPr/>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7" name="Google Shape;117;p19"/>
          <p:cNvSpPr txBox="1"/>
          <p:nvPr>
            <p:ph idx="1" type="body"/>
          </p:nvPr>
        </p:nvSpPr>
        <p:spPr>
          <a:xfrm>
            <a:off x="789400" y="1372825"/>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solidFill>
                  <a:schemeClr val="accent4"/>
                </a:solidFill>
              </a:rPr>
              <a:t>Middle class </a:t>
            </a:r>
            <a:r>
              <a:rPr lang="en-GB" sz="3500"/>
              <a:t>- </a:t>
            </a:r>
            <a:r>
              <a:rPr lang="en-GB" sz="3500">
                <a:solidFill>
                  <a:srgbClr val="222222"/>
                </a:solidFill>
                <a:highlight>
                  <a:srgbClr val="FFFFFF"/>
                </a:highlight>
              </a:rPr>
              <a:t>the social group between the upper and working classes, including professional and business people.</a:t>
            </a:r>
            <a:endParaRPr sz="3500"/>
          </a:p>
          <a:p>
            <a:pPr indent="0" lvl="0" marL="0" rtl="0" algn="l">
              <a:spcBef>
                <a:spcPts val="2000"/>
              </a:spcBef>
              <a:spcAft>
                <a:spcPts val="0"/>
              </a:spcAft>
              <a:buNone/>
            </a:pPr>
            <a:r>
              <a:rPr b="1" lang="en-GB" sz="3500">
                <a:solidFill>
                  <a:schemeClr val="accent4"/>
                </a:solidFill>
              </a:rPr>
              <a:t>Golden age</a:t>
            </a:r>
            <a:r>
              <a:rPr lang="en-GB" sz="3500"/>
              <a:t>- A period of prosperity. </a:t>
            </a:r>
            <a:endParaRPr sz="3500"/>
          </a:p>
          <a:p>
            <a:pPr indent="0" lvl="0" marL="0" rtl="0" algn="l">
              <a:spcBef>
                <a:spcPts val="2000"/>
              </a:spcBef>
              <a:spcAft>
                <a:spcPts val="0"/>
              </a:spcAft>
              <a:buNone/>
            </a:pPr>
            <a:r>
              <a:rPr b="1" lang="en-GB" sz="3500">
                <a:solidFill>
                  <a:schemeClr val="accent4"/>
                </a:solidFill>
              </a:rPr>
              <a:t>White collar workers </a:t>
            </a:r>
            <a:r>
              <a:rPr lang="en-GB" sz="3500"/>
              <a:t>- </a:t>
            </a:r>
            <a:r>
              <a:rPr lang="en-GB" sz="3500">
                <a:solidFill>
                  <a:srgbClr val="4D5156"/>
                </a:solidFill>
                <a:highlight>
                  <a:srgbClr val="FFFFFF"/>
                </a:highlight>
              </a:rPr>
              <a:t>A white-collar worker is a person who performs professional, desk, managerial, or administrative work.</a:t>
            </a:r>
            <a:endParaRPr sz="3500">
              <a:solidFill>
                <a:srgbClr val="4D5156"/>
              </a:solidFill>
              <a:highlight>
                <a:srgbClr val="FFFFFF"/>
              </a:highlight>
            </a:endParaRPr>
          </a:p>
          <a:p>
            <a:pPr indent="0" lvl="0" marL="0" rtl="0" algn="l">
              <a:spcBef>
                <a:spcPts val="2000"/>
              </a:spcBef>
              <a:spcAft>
                <a:spcPts val="0"/>
              </a:spcAft>
              <a:buNone/>
            </a:pPr>
            <a:r>
              <a:rPr b="1" lang="en-GB" sz="3500">
                <a:solidFill>
                  <a:schemeClr val="accent4"/>
                </a:solidFill>
                <a:highlight>
                  <a:srgbClr val="FFFFFF"/>
                </a:highlight>
              </a:rPr>
              <a:t>Blue collar workers</a:t>
            </a:r>
            <a:r>
              <a:rPr lang="en-GB" sz="3500">
                <a:solidFill>
                  <a:srgbClr val="4D5156"/>
                </a:solidFill>
                <a:highlight>
                  <a:srgbClr val="FFFFFF"/>
                </a:highlight>
              </a:rPr>
              <a:t> - A person who works in industry/manual labour.</a:t>
            </a:r>
            <a:endParaRPr sz="3500">
              <a:solidFill>
                <a:srgbClr val="4D5156"/>
              </a:solidFill>
              <a:highlight>
                <a:srgbClr val="FFFFFF"/>
              </a:highlight>
            </a:endParaRPr>
          </a:p>
          <a:p>
            <a:pPr indent="0" lvl="0" marL="0" rtl="0" algn="l">
              <a:spcBef>
                <a:spcPts val="2000"/>
              </a:spcBef>
              <a:spcAft>
                <a:spcPts val="0"/>
              </a:spcAft>
              <a:buNone/>
            </a:pPr>
            <a:r>
              <a:rPr b="1" lang="en-GB" sz="3500">
                <a:solidFill>
                  <a:schemeClr val="accent4"/>
                </a:solidFill>
              </a:rPr>
              <a:t>Agricultural</a:t>
            </a:r>
            <a:r>
              <a:rPr lang="en-GB" sz="3500"/>
              <a:t>- The farming industry.</a:t>
            </a:r>
            <a:endParaRPr sz="3500"/>
          </a:p>
          <a:p>
            <a:pPr indent="0" lvl="0" marL="0" rtl="0" algn="l">
              <a:spcBef>
                <a:spcPts val="2000"/>
              </a:spcBef>
              <a:spcAft>
                <a:spcPts val="0"/>
              </a:spcAft>
              <a:buNone/>
            </a:pPr>
            <a:r>
              <a:rPr b="1" lang="en-GB" sz="3500">
                <a:solidFill>
                  <a:schemeClr val="accent4"/>
                </a:solidFill>
              </a:rPr>
              <a:t>Modernise </a:t>
            </a:r>
            <a:r>
              <a:rPr lang="en-GB" sz="3500"/>
              <a:t>- </a:t>
            </a:r>
            <a:r>
              <a:rPr lang="en-GB" sz="3500">
                <a:solidFill>
                  <a:srgbClr val="222222"/>
                </a:solidFill>
                <a:highlight>
                  <a:srgbClr val="FFFFFF"/>
                </a:highlight>
              </a:rPr>
              <a:t> Installing modern equipment or adopting modern ideas or methods.</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9" name="Google Shape;119;p19"/>
          <p:cNvSpPr txBox="1"/>
          <p:nvPr>
            <p:ph type="title"/>
          </p:nvPr>
        </p:nvSpPr>
        <p:spPr>
          <a:xfrm>
            <a:off x="918000" y="192000"/>
            <a:ext cx="13201200" cy="85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Glossary </a:t>
            </a:r>
            <a:endParaRPr u="sng">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5" name="Google Shape;125;p20"/>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Interpretation Questions</a:t>
            </a:r>
            <a:endParaRPr sz="5600"/>
          </a:p>
        </p:txBody>
      </p:sp>
      <p:sp>
        <p:nvSpPr>
          <p:cNvPr id="126" name="Google Shape;126;p20"/>
          <p:cNvSpPr txBox="1"/>
          <p:nvPr>
            <p:ph idx="1" type="body"/>
          </p:nvPr>
        </p:nvSpPr>
        <p:spPr>
          <a:xfrm>
            <a:off x="551100" y="1961900"/>
            <a:ext cx="17204400" cy="6876600"/>
          </a:xfrm>
          <a:prstGeom prst="rect">
            <a:avLst/>
          </a:prstGeom>
        </p:spPr>
        <p:txBody>
          <a:bodyPr anchorCtr="0" anchor="t" bIns="0" lIns="0" spcFirstLastPara="1" rIns="0" wrap="square" tIns="0">
            <a:noAutofit/>
          </a:bodyPr>
          <a:lstStyle/>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does Interpretation 2 tell you about the ‘Golden Years’ of the Weimar Republic?</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Why did farmers “find it difficult” in the years 1924-29?</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does it mean by “farmers needed to modernise”?</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How does the view in Interpretation 1 differ to Interpretation 2?</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u="sng">
                <a:solidFill>
                  <a:srgbClr val="000000"/>
                </a:solidFill>
              </a:rPr>
              <a:t>Challenge question</a:t>
            </a:r>
            <a:r>
              <a:rPr lang="en-GB" sz="3800">
                <a:solidFill>
                  <a:srgbClr val="000000"/>
                </a:solidFill>
              </a:rPr>
              <a:t>: Which Interpretation do you agree with the most? Use your own knowledge to help you explain. </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P - I agree with Interpretation … more than Interpretation … . </a:t>
            </a:r>
            <a:endParaRPr i="1"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E - This is because it states ...</a:t>
            </a:r>
            <a:endParaRPr i="1"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E - This links to my own knowledge because ...</a:t>
            </a:r>
            <a:endParaRPr i="1"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L - Therefore, i agree with Interpretation … more than ...</a:t>
            </a:r>
            <a:endParaRPr i="1" sz="3800">
              <a:solidFill>
                <a:srgbClr val="000000"/>
              </a:solidFill>
            </a:endParaRPr>
          </a:p>
          <a:p>
            <a:pPr indent="0" lvl="0" marL="0" rtl="0" algn="l">
              <a:lnSpc>
                <a:spcPct val="100000"/>
              </a:lnSpc>
              <a:spcBef>
                <a:spcPts val="0"/>
              </a:spcBef>
              <a:spcAft>
                <a:spcPts val="0"/>
              </a:spcAft>
              <a:buNone/>
            </a:pPr>
            <a:r>
              <a:t/>
            </a:r>
            <a:endParaRPr sz="4400">
              <a:solidFill>
                <a:srgbClr val="000000"/>
              </a:solidFill>
            </a:endParaRPr>
          </a:p>
          <a:p>
            <a:pPr indent="0" lvl="0" marL="0" rtl="0" algn="l">
              <a:lnSpc>
                <a:spcPct val="100000"/>
              </a:lnSpc>
              <a:spcBef>
                <a:spcPts val="0"/>
              </a:spcBef>
              <a:spcAft>
                <a:spcPts val="0"/>
              </a:spcAft>
              <a:buNone/>
            </a:pPr>
            <a:r>
              <a:t/>
            </a:r>
            <a:endParaRPr i="1" sz="3800">
              <a:solidFill>
                <a:srgbClr val="000000"/>
              </a:solidFill>
            </a:endParaRPr>
          </a:p>
          <a:p>
            <a:pPr indent="0" lvl="0" marL="0" rtl="0" algn="l">
              <a:lnSpc>
                <a:spcPct val="100000"/>
              </a:lnSpc>
              <a:spcBef>
                <a:spcPts val="0"/>
              </a:spcBef>
              <a:spcAft>
                <a:spcPts val="0"/>
              </a:spcAft>
              <a:buNone/>
            </a:pPr>
            <a:r>
              <a:t/>
            </a:r>
            <a:endParaRPr sz="4400">
              <a:solidFill>
                <a:srgbClr val="000000"/>
              </a:solidFill>
            </a:endParaRPr>
          </a:p>
          <a:p>
            <a:pPr indent="0" lvl="0" marL="0" rtl="0" algn="l">
              <a:lnSpc>
                <a:spcPct val="100000"/>
              </a:lnSpc>
              <a:spcBef>
                <a:spcPts val="0"/>
              </a:spcBef>
              <a:spcAft>
                <a:spcPts val="0"/>
              </a:spcAft>
              <a:buNone/>
            </a:pPr>
            <a:r>
              <a:t/>
            </a:r>
            <a:endParaRPr sz="4400">
              <a:solidFill>
                <a:srgbClr val="000000"/>
              </a:solidFill>
            </a:endParaRPr>
          </a:p>
          <a:p>
            <a:pPr indent="0" lvl="0" marL="0" rtl="0" algn="ctr">
              <a:lnSpc>
                <a:spcPct val="100000"/>
              </a:lnSpc>
              <a:spcBef>
                <a:spcPts val="0"/>
              </a:spcBef>
              <a:spcAft>
                <a:spcPts val="0"/>
              </a:spcAft>
              <a:buNone/>
            </a:pPr>
            <a:r>
              <a:t/>
            </a:r>
            <a:endParaRPr b="1" sz="4400">
              <a:solidFill>
                <a:srgbClr val="000000"/>
              </a:solidFill>
            </a:endParaRPr>
          </a:p>
        </p:txBody>
      </p:sp>
      <p:sp>
        <p:nvSpPr>
          <p:cNvPr id="127" name="Google Shape;127;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8" name="Google Shape;128;p20"/>
          <p:cNvSpPr/>
          <p:nvPr/>
        </p:nvSpPr>
        <p:spPr>
          <a:xfrm>
            <a:off x="385775" y="6537300"/>
            <a:ext cx="16110300" cy="2553300"/>
          </a:xfrm>
          <a:prstGeom prst="rect">
            <a:avLst/>
          </a:prstGeom>
          <a:noFill/>
          <a:ln cap="flat" cmpd="sng" w="2857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