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Lst>
  <p:sldSz cy="5143500" cx="9144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C05694F-9DA8-4C0B-B2DB-DF32E59567B2}">
  <a:tblStyle styleId="{5C05694F-9DA8-4C0B-B2DB-DF32E59567B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ontserratMedium-italic.fntdata"/><Relationship Id="rId25" Type="http://schemas.openxmlformats.org/officeDocument/2006/relationships/font" Target="fonts/MontserratMedium-bold.fntdata"/><Relationship Id="rId27" Type="http://schemas.openxmlformats.org/officeDocument/2006/relationships/font" Target="fonts/MontserratMedium-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eb4a7e80c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eb4a7e80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Bonjour et bienvenue.  Je m’appelle Madame Williams.  Comment ca-va?</a:t>
            </a:r>
            <a:r>
              <a:rPr i="1" lang="en-GB"/>
              <a:t>  In this lesson we are going to start work on the final GCSE theme - social and global issues.  Our lesson will focus on discussing healthy and unhealthy lifestyles.  I  hope you are in a quiet space without distractions, and have a pen and paper or your exercise book to hand.</a:t>
            </a:r>
            <a:endParaRPr i="1"/>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eb4a7e80c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eb4a7e80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The second phoneme we are going to need in today’s lesson is the sound associated with this grapheme.  The oi.  This grapheme makes a oi sound.  Let’s practise this together.  ‘Wa’  Écoute.  Répete.  Excellent.</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GB"/>
              <a:t>Let’s look at this in some familiar words which contain this sound.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eb4a7e80c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eb4a7e80c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Phonics practice slide [Presentation slide to practice cluster words.</a:t>
            </a:r>
            <a:endParaRPr b="1"/>
          </a:p>
          <a:p>
            <a:pPr indent="0" lvl="0" marL="0" rtl="0" algn="l">
              <a:spcBef>
                <a:spcPts val="0"/>
              </a:spcBef>
              <a:spcAft>
                <a:spcPts val="0"/>
              </a:spcAft>
              <a:buNone/>
            </a:pPr>
            <a:br>
              <a:rPr b="1" lang="en-GB"/>
            </a:br>
            <a:r>
              <a:rPr lang="en-GB"/>
              <a:t>Phonics template - grapheme in the middle - space for NCELP picture.  These words have been chosen based on their frequency and the fact that there are limited other ‘sounds’ within the word. All pictures are copyright free.</a:t>
            </a:r>
            <a:br>
              <a:rPr lang="en-GB"/>
            </a:br>
            <a:br>
              <a:rPr lang="en-GB"/>
            </a:br>
            <a:r>
              <a:rPr lang="en-GB"/>
              <a:t>Timing: 1 minute</a:t>
            </a:r>
            <a:endParaRPr/>
          </a:p>
          <a:p>
            <a:pPr indent="0" lvl="0" marL="0" rtl="0" algn="l">
              <a:spcBef>
                <a:spcPts val="0"/>
              </a:spcBef>
              <a:spcAft>
                <a:spcPts val="0"/>
              </a:spcAft>
              <a:buNone/>
            </a:pPr>
            <a:r>
              <a:rPr lang="en-GB"/>
              <a:t>Procedure:</a:t>
            </a:r>
            <a:br>
              <a:rPr lang="en-GB"/>
            </a:br>
            <a:r>
              <a:rPr lang="en-GB"/>
              <a:t>1. Say the SSC sound</a:t>
            </a:r>
            <a:br>
              <a:rPr lang="en-GB"/>
            </a:br>
            <a:r>
              <a:rPr lang="en-GB"/>
              <a:t>2. Ask student to repeat (use TL for ‘repeat’).</a:t>
            </a:r>
            <a:br>
              <a:rPr lang="en-GB"/>
            </a:br>
            <a:r>
              <a:rPr lang="en-GB"/>
              <a:t>3. Bring on five CLUSTER words which have the same sound.  Ask student to repeat.  Then you say each word and leave space for the student to say them after you.</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8eb4a7e80c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eb4a7e80c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1200"/>
              <a:t>O</a:t>
            </a:r>
            <a:r>
              <a:rPr i="1" lang="en-GB" sz="1200">
                <a:solidFill>
                  <a:schemeClr val="dk1"/>
                </a:solidFill>
              </a:rPr>
              <a:t>n the screen, you can see the new vocabulary together.   Now, I’ll say the French again, but I will say them out of order.  You say the correct translation out loud.  If you want to challenge yourself - close your eyes, focus on what I’m saying and say the correct translation out loud.  </a:t>
            </a:r>
            <a:endParaRPr i="1" sz="1200">
              <a:solidFill>
                <a:schemeClr val="dk1"/>
              </a:solidFill>
            </a:endParaRPr>
          </a:p>
          <a:p>
            <a:pPr indent="0" lvl="0" marL="0" rtl="0" algn="l">
              <a:spcBef>
                <a:spcPts val="0"/>
              </a:spcBef>
              <a:spcAft>
                <a:spcPts val="0"/>
              </a:spcAft>
              <a:buNone/>
            </a:pPr>
            <a:r>
              <a:t/>
            </a:r>
            <a:endParaRPr i="1" sz="1400">
              <a:solidFill>
                <a:srgbClr val="002060"/>
              </a:solidFill>
            </a:endParaRPr>
          </a:p>
          <a:p>
            <a:pPr indent="0" lvl="0" marL="0" rtl="0" algn="l">
              <a:spcBef>
                <a:spcPts val="0"/>
              </a:spcBef>
              <a:spcAft>
                <a:spcPts val="0"/>
              </a:spcAft>
              <a:buNone/>
            </a:pPr>
            <a:r>
              <a:t/>
            </a:r>
            <a:endParaRPr i="1" sz="1400">
              <a:solidFill>
                <a:srgbClr val="002060"/>
              </a:solidFill>
            </a:endParaRPr>
          </a:p>
          <a:p>
            <a:pPr indent="0" lvl="0" marL="0" rtl="0" algn="l">
              <a:spcBef>
                <a:spcPts val="0"/>
              </a:spcBef>
              <a:spcAft>
                <a:spcPts val="0"/>
              </a:spcAft>
              <a:buNone/>
            </a:pPr>
            <a:r>
              <a:t/>
            </a:r>
            <a:endParaRPr i="1" sz="1400">
              <a:solidFill>
                <a:srgbClr val="002060"/>
              </a:solidFill>
            </a:endParaRPr>
          </a:p>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8eb4a7e80c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eb4a7e80c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t> yes - that’s right- they add -es.  Please make a note of this table as a summary of what we have just learnt. Mets la vidéo en pause maintenant. </a:t>
            </a:r>
            <a:endParaRPr i="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8eb4a7e80c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eb4a7e80c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1200"/>
              <a:t>-if- ive  -eux to -euse   al - ales in the feminine. Experience helps to learn them but we do just need to learn them. Please now make a note of this in your books so you have a record of these different adjective endings. Mets la vidéo en pause maintenant.</a:t>
            </a:r>
            <a:endParaRPr i="1"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8eb4a7e80c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8eb4a7e80c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50">
                <a:solidFill>
                  <a:srgbClr val="1D1C1D"/>
                </a:solidFill>
                <a:highlight>
                  <a:srgbClr val="F8F8F8"/>
                </a:highlight>
              </a:rPr>
              <a:t> so now you are feeling more confident with adjectives let's look at how we combine all of this language to form sentences.  To do this we need to consider the words is and are in French. </a:t>
            </a:r>
            <a:r>
              <a:rPr i="1" lang="en-GB"/>
              <a:t>Need to mention here that we learn il est as meaning he is.  But it can also mean it is - when we are talking about a noun which is masculine.  The same is true for elle est.  We learn that it means she is - but it also means it is - when we are talking about a noun which is feminine.</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8eb4a7e80c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8eb4a7e80c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It’s time to summarise our learning.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57" name="Google Shape;57;p14"/>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58" name="Google Shape;58;p14"/>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rtl="0">
              <a:spcBef>
                <a:spcPts val="1000"/>
              </a:spcBef>
              <a:spcAft>
                <a:spcPts val="0"/>
              </a:spcAft>
              <a:buNone/>
              <a:defRPr sz="14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1000"/>
              </a:spcBef>
              <a:spcAft>
                <a:spcPts val="0"/>
              </a:spcAft>
              <a:buNone/>
              <a:defRPr>
                <a:solidFill>
                  <a:srgbClr val="000000"/>
                </a:solidFill>
              </a:defRPr>
            </a:lvl3pPr>
            <a:lvl4pPr lvl="3" rtl="0">
              <a:spcBef>
                <a:spcPts val="1000"/>
              </a:spcBef>
              <a:spcAft>
                <a:spcPts val="0"/>
              </a:spcAft>
              <a:buNone/>
              <a:defRPr>
                <a:solidFill>
                  <a:srgbClr val="000000"/>
                </a:solidFill>
              </a:defRPr>
            </a:lvl4pPr>
            <a:lvl5pPr lvl="4" rtl="0">
              <a:spcBef>
                <a:spcPts val="1000"/>
              </a:spcBef>
              <a:spcAft>
                <a:spcPts val="0"/>
              </a:spcAft>
              <a:buNone/>
              <a:defRPr>
                <a:solidFill>
                  <a:srgbClr val="000000"/>
                </a:solidFill>
              </a:defRPr>
            </a:lvl5pPr>
            <a:lvl6pPr lvl="5" rtl="0">
              <a:spcBef>
                <a:spcPts val="1000"/>
              </a:spcBef>
              <a:spcAft>
                <a:spcPts val="0"/>
              </a:spcAft>
              <a:buNone/>
              <a:defRPr>
                <a:solidFill>
                  <a:srgbClr val="000000"/>
                </a:solidFill>
              </a:defRPr>
            </a:lvl6pPr>
            <a:lvl7pPr lvl="6" rtl="0">
              <a:spcBef>
                <a:spcPts val="1000"/>
              </a:spcBef>
              <a:spcAft>
                <a:spcPts val="0"/>
              </a:spcAft>
              <a:buNone/>
              <a:defRPr>
                <a:solidFill>
                  <a:srgbClr val="000000"/>
                </a:solidFill>
              </a:defRPr>
            </a:lvl7pPr>
            <a:lvl8pPr lvl="7" rtl="0">
              <a:spcBef>
                <a:spcPts val="1000"/>
              </a:spcBef>
              <a:spcAft>
                <a:spcPts val="0"/>
              </a:spcAft>
              <a:buNone/>
              <a:defRPr>
                <a:solidFill>
                  <a:srgbClr val="000000"/>
                </a:solidFill>
              </a:defRPr>
            </a:lvl8pPr>
            <a:lvl9pPr lvl="8" rtl="0">
              <a:spcBef>
                <a:spcPts val="1000"/>
              </a:spcBef>
              <a:spcAft>
                <a:spcPts val="1000"/>
              </a:spcAft>
              <a:buNone/>
              <a:defRPr>
                <a:solidFill>
                  <a:srgbClr val="000000"/>
                </a:solidFill>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60" name="Google Shape;60;p14"/>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61" name="Shape 61"/>
        <p:cNvGrpSpPr/>
        <p:nvPr/>
      </p:nvGrpSpPr>
      <p:grpSpPr>
        <a:xfrm>
          <a:off x="0" y="0"/>
          <a:ext cx="0" cy="0"/>
          <a:chOff x="0" y="0"/>
          <a:chExt cx="0" cy="0"/>
        </a:xfrm>
      </p:grpSpPr>
      <p:sp>
        <p:nvSpPr>
          <p:cNvPr id="62" name="Google Shape;62;p15"/>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3" name="Google Shape;63;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chemeClr val="lt1"/>
                </a:solidFill>
                <a:latin typeface="Montserrat Medium"/>
                <a:ea typeface="Montserrat Medium"/>
                <a:cs typeface="Montserrat Medium"/>
                <a:sym typeface="Montserrat Medium"/>
              </a:defRPr>
            </a:lvl1pPr>
            <a:lvl2pPr lvl="1" rtl="0">
              <a:buNone/>
              <a:defRPr sz="800">
                <a:solidFill>
                  <a:schemeClr val="lt1"/>
                </a:solidFill>
                <a:latin typeface="Montserrat Medium"/>
                <a:ea typeface="Montserrat Medium"/>
                <a:cs typeface="Montserrat Medium"/>
                <a:sym typeface="Montserrat Medium"/>
              </a:defRPr>
            </a:lvl2pPr>
            <a:lvl3pPr lvl="2" rtl="0">
              <a:buNone/>
              <a:defRPr sz="800">
                <a:solidFill>
                  <a:schemeClr val="lt1"/>
                </a:solidFill>
                <a:latin typeface="Montserrat Medium"/>
                <a:ea typeface="Montserrat Medium"/>
                <a:cs typeface="Montserrat Medium"/>
                <a:sym typeface="Montserrat Medium"/>
              </a:defRPr>
            </a:lvl3pPr>
            <a:lvl4pPr lvl="3" rtl="0">
              <a:buNone/>
              <a:defRPr sz="800">
                <a:solidFill>
                  <a:schemeClr val="lt1"/>
                </a:solidFill>
                <a:latin typeface="Montserrat Medium"/>
                <a:ea typeface="Montserrat Medium"/>
                <a:cs typeface="Montserrat Medium"/>
                <a:sym typeface="Montserrat Medium"/>
              </a:defRPr>
            </a:lvl4pPr>
            <a:lvl5pPr lvl="4" rtl="0">
              <a:buNone/>
              <a:defRPr sz="800">
                <a:solidFill>
                  <a:schemeClr val="lt1"/>
                </a:solidFill>
                <a:latin typeface="Montserrat Medium"/>
                <a:ea typeface="Montserrat Medium"/>
                <a:cs typeface="Montserrat Medium"/>
                <a:sym typeface="Montserrat Medium"/>
              </a:defRPr>
            </a:lvl5pPr>
            <a:lvl6pPr lvl="5" rtl="0">
              <a:buNone/>
              <a:defRPr sz="800">
                <a:solidFill>
                  <a:schemeClr val="lt1"/>
                </a:solidFill>
                <a:latin typeface="Montserrat Medium"/>
                <a:ea typeface="Montserrat Medium"/>
                <a:cs typeface="Montserrat Medium"/>
                <a:sym typeface="Montserrat Medium"/>
              </a:defRPr>
            </a:lvl6pPr>
            <a:lvl7pPr lvl="6" rtl="0">
              <a:buNone/>
              <a:defRPr sz="800">
                <a:solidFill>
                  <a:schemeClr val="lt1"/>
                </a:solidFill>
                <a:latin typeface="Montserrat Medium"/>
                <a:ea typeface="Montserrat Medium"/>
                <a:cs typeface="Montserrat Medium"/>
                <a:sym typeface="Montserrat Medium"/>
              </a:defRPr>
            </a:lvl7pPr>
            <a:lvl8pPr lvl="7" rtl="0">
              <a:buNone/>
              <a:defRPr sz="800">
                <a:solidFill>
                  <a:schemeClr val="lt1"/>
                </a:solidFill>
                <a:latin typeface="Montserrat Medium"/>
                <a:ea typeface="Montserrat Medium"/>
                <a:cs typeface="Montserrat Medium"/>
                <a:sym typeface="Montserrat Medium"/>
              </a:defRPr>
            </a:lvl8pPr>
            <a:lvl9pPr lvl="8" rtl="0">
              <a:buNone/>
              <a:defRPr sz="8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64" name="Google Shape;64;p15"/>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6"/>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400"/>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7"/>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71" name="Google Shape;71;p17"/>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72" name="Google Shape;72;p1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3" name="Google Shape;73;p17"/>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18"/>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77" name="Shape 77"/>
        <p:cNvGrpSpPr/>
        <p:nvPr/>
      </p:nvGrpSpPr>
      <p:grpSpPr>
        <a:xfrm>
          <a:off x="0" y="0"/>
          <a:ext cx="0" cy="0"/>
          <a:chOff x="0" y="0"/>
          <a:chExt cx="0" cy="0"/>
        </a:xfrm>
      </p:grpSpPr>
      <p:sp>
        <p:nvSpPr>
          <p:cNvPr id="78" name="Google Shape;78;p19"/>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0" name="Google Shape;80;p19"/>
          <p:cNvSpPr txBox="1"/>
          <p:nvPr>
            <p:ph idx="1" type="body"/>
          </p:nvPr>
        </p:nvSpPr>
        <p:spPr>
          <a:xfrm>
            <a:off x="453200" y="1428925"/>
            <a:ext cx="8231700" cy="4053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81" name="Google Shape;81;p19"/>
          <p:cNvSpPr txBox="1"/>
          <p:nvPr>
            <p:ph idx="2"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9"/>
          <p:cNvSpPr txBox="1"/>
          <p:nvPr>
            <p:ph idx="3"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83" name="Google Shape;83;p19"/>
          <p:cNvSpPr txBox="1"/>
          <p:nvPr>
            <p:ph idx="4"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9"/>
          <p:cNvSpPr txBox="1"/>
          <p:nvPr>
            <p:ph idx="5"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85" name="Google Shape;85;p19"/>
          <p:cNvSpPr txBox="1"/>
          <p:nvPr>
            <p:ph idx="6"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6" name="Google Shape;86;p19"/>
          <p:cNvSpPr txBox="1"/>
          <p:nvPr>
            <p:ph idx="7"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87" name="Shape 87"/>
        <p:cNvGrpSpPr/>
        <p:nvPr/>
      </p:nvGrpSpPr>
      <p:grpSpPr>
        <a:xfrm>
          <a:off x="0" y="0"/>
          <a:ext cx="0" cy="0"/>
          <a:chOff x="0" y="0"/>
          <a:chExt cx="0" cy="0"/>
        </a:xfrm>
      </p:grpSpPr>
      <p:sp>
        <p:nvSpPr>
          <p:cNvPr id="88" name="Google Shape;88;p20"/>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0"/>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0" name="Google Shape;90;p20"/>
          <p:cNvSpPr txBox="1"/>
          <p:nvPr>
            <p:ph idx="2" type="subTitle"/>
          </p:nvPr>
        </p:nvSpPr>
        <p:spPr>
          <a:xfrm>
            <a:off x="5555725" y="2671200"/>
            <a:ext cx="3129300" cy="3945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1" name="Google Shape;91;p20"/>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92" name="Google Shape;92;p20"/>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3" name="Google Shape;93;p20"/>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94" name="Google Shape;94;p20"/>
          <p:cNvSpPr txBox="1"/>
          <p:nvPr>
            <p:ph idx="6" type="subTitle"/>
          </p:nvPr>
        </p:nvSpPr>
        <p:spPr>
          <a:xfrm>
            <a:off x="5555725" y="3177725"/>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5" name="Google Shape;95;p20"/>
          <p:cNvSpPr txBox="1"/>
          <p:nvPr>
            <p:ph idx="7" type="subTitle"/>
          </p:nvPr>
        </p:nvSpPr>
        <p:spPr>
          <a:xfrm>
            <a:off x="5555725" y="368425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6" name="Google Shape;96;p2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97" name="Shape 97"/>
        <p:cNvGrpSpPr/>
        <p:nvPr/>
      </p:nvGrpSpPr>
      <p:grpSpPr>
        <a:xfrm>
          <a:off x="0" y="0"/>
          <a:ext cx="0" cy="0"/>
          <a:chOff x="0" y="0"/>
          <a:chExt cx="0" cy="0"/>
        </a:xfrm>
      </p:grpSpPr>
      <p:sp>
        <p:nvSpPr>
          <p:cNvPr id="98" name="Google Shape;98;p21"/>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9" name="Google Shape;99;p21"/>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0" name="Google Shape;100;p21"/>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01" name="Google Shape;101;p21"/>
          <p:cNvSpPr txBox="1"/>
          <p:nvPr>
            <p:ph idx="3" type="subTitle"/>
          </p:nvPr>
        </p:nvSpPr>
        <p:spPr>
          <a:xfrm>
            <a:off x="4734000" y="1438150"/>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2" name="Google Shape;102;p21"/>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03" name="Google Shape;103;p21"/>
          <p:cNvSpPr txBox="1"/>
          <p:nvPr>
            <p:ph idx="5" type="subTitle"/>
          </p:nvPr>
        </p:nvSpPr>
        <p:spPr>
          <a:xfrm>
            <a:off x="458975" y="2952375"/>
            <a:ext cx="3128400" cy="453300"/>
          </a:xfrm>
          <a:prstGeom prst="rect">
            <a:avLst/>
          </a:prstGeom>
          <a:solidFill>
            <a:schemeClr val="accent3"/>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4" name="Google Shape;104;p21"/>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05" name="Google Shape;105;p21"/>
          <p:cNvSpPr txBox="1"/>
          <p:nvPr>
            <p:ph idx="7" type="subTitle"/>
          </p:nvPr>
        </p:nvSpPr>
        <p:spPr>
          <a:xfrm>
            <a:off x="4734000" y="2952375"/>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6" name="Google Shape;106;p21"/>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07" name="Google Shape;107;p2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22"/>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22"/>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11" name="Google Shape;111;p2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12" name="Shape 112"/>
        <p:cNvGrpSpPr/>
        <p:nvPr/>
      </p:nvGrpSpPr>
      <p:grpSpPr>
        <a:xfrm>
          <a:off x="0" y="0"/>
          <a:ext cx="0" cy="0"/>
          <a:chOff x="0" y="0"/>
          <a:chExt cx="0" cy="0"/>
        </a:xfrm>
      </p:grpSpPr>
      <p:sp>
        <p:nvSpPr>
          <p:cNvPr id="113" name="Google Shape;113;p23"/>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114" name="Google Shape;114;p23"/>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rtl="0">
              <a:lnSpc>
                <a:spcPct val="140000"/>
              </a:lnSpc>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1000"/>
              </a:spcAft>
              <a:buNone/>
              <a:defRPr/>
            </a:lvl9pPr>
          </a:lstStyle>
          <a:p/>
        </p:txBody>
      </p:sp>
      <p:pic>
        <p:nvPicPr>
          <p:cNvPr id="115" name="Google Shape;115;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24"/>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800"/>
              <a:buNone/>
              <a:defRPr sz="800"/>
            </a:lvl1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2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20" name="Shape 120"/>
        <p:cNvGrpSpPr/>
        <p:nvPr/>
      </p:nvGrpSpPr>
      <p:grpSpPr>
        <a:xfrm>
          <a:off x="0" y="0"/>
          <a:ext cx="0" cy="0"/>
          <a:chOff x="0" y="0"/>
          <a:chExt cx="0" cy="0"/>
        </a:xfrm>
      </p:grpSpPr>
      <p:sp>
        <p:nvSpPr>
          <p:cNvPr id="121" name="Google Shape;121;p26"/>
          <p:cNvSpPr txBox="1"/>
          <p:nvPr>
            <p:ph type="title"/>
          </p:nvPr>
        </p:nvSpPr>
        <p:spPr>
          <a:xfrm>
            <a:off x="628650" y="332305"/>
            <a:ext cx="7886700" cy="9945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1F3864"/>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2" name="Google Shape;122;p2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1F3864"/>
              </a:buClr>
              <a:buSzPts val="1400"/>
              <a:buChar char="●"/>
              <a:defRPr/>
            </a:lvl1pPr>
            <a:lvl2pPr indent="-323850" lvl="1" marL="914400" rtl="0" algn="l">
              <a:lnSpc>
                <a:spcPct val="90000"/>
              </a:lnSpc>
              <a:spcBef>
                <a:spcPts val="1000"/>
              </a:spcBef>
              <a:spcAft>
                <a:spcPts val="0"/>
              </a:spcAft>
              <a:buClr>
                <a:srgbClr val="1F3864"/>
              </a:buClr>
              <a:buSzPts val="1500"/>
              <a:buChar char="–"/>
              <a:defRPr sz="1500"/>
            </a:lvl2pPr>
            <a:lvl3pPr indent="-317500" lvl="2" marL="1371600" rtl="0" algn="l">
              <a:lnSpc>
                <a:spcPct val="90000"/>
              </a:lnSpc>
              <a:spcBef>
                <a:spcPts val="1000"/>
              </a:spcBef>
              <a:spcAft>
                <a:spcPts val="0"/>
              </a:spcAft>
              <a:buClr>
                <a:srgbClr val="1F3864"/>
              </a:buClr>
              <a:buSzPts val="1400"/>
              <a:buChar char="–"/>
              <a:defRPr sz="1400"/>
            </a:lvl3pPr>
            <a:lvl4pPr indent="-304800" lvl="3" marL="1828800" rtl="0" algn="l">
              <a:lnSpc>
                <a:spcPct val="90000"/>
              </a:lnSpc>
              <a:spcBef>
                <a:spcPts val="800"/>
              </a:spcBef>
              <a:spcAft>
                <a:spcPts val="0"/>
              </a:spcAft>
              <a:buClr>
                <a:srgbClr val="1F3864"/>
              </a:buClr>
              <a:buSzPts val="1200"/>
              <a:buChar char="–"/>
              <a:defRPr sz="1200"/>
            </a:lvl4pPr>
            <a:lvl5pPr indent="-304800" lvl="4" marL="2286000" rtl="0" algn="l">
              <a:lnSpc>
                <a:spcPct val="90000"/>
              </a:lnSpc>
              <a:spcBef>
                <a:spcPts val="800"/>
              </a:spcBef>
              <a:spcAft>
                <a:spcPts val="0"/>
              </a:spcAft>
              <a:buClr>
                <a:srgbClr val="1F3864"/>
              </a:buClr>
              <a:buSzPts val="1200"/>
              <a:buChar char="–"/>
              <a:defRPr sz="1200"/>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6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20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3.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2200"/>
              <a:buFont typeface="Montserrat"/>
              <a:buNone/>
              <a:defRPr b="1" sz="2200">
                <a:latin typeface="Montserrat"/>
                <a:ea typeface="Montserrat"/>
                <a:cs typeface="Montserrat"/>
                <a:sym typeface="Montserrat"/>
              </a:defRPr>
            </a:lvl1pPr>
            <a:lvl2pPr lvl="1" rtl="0">
              <a:spcBef>
                <a:spcPts val="0"/>
              </a:spcBef>
              <a:spcAft>
                <a:spcPts val="0"/>
              </a:spcAft>
              <a:buSzPts val="2800"/>
              <a:buFont typeface="Montserrat Medium"/>
              <a:buNone/>
              <a:defRPr sz="2800">
                <a:latin typeface="Montserrat Medium"/>
                <a:ea typeface="Montserrat Medium"/>
                <a:cs typeface="Montserrat Medium"/>
                <a:sym typeface="Montserrat Medium"/>
              </a:defRPr>
            </a:lvl2pPr>
            <a:lvl3pPr lvl="2" rtl="0">
              <a:spcBef>
                <a:spcPts val="0"/>
              </a:spcBef>
              <a:spcAft>
                <a:spcPts val="0"/>
              </a:spcAft>
              <a:buSzPts val="2800"/>
              <a:buFont typeface="Montserrat Medium"/>
              <a:buNone/>
              <a:defRPr sz="2800">
                <a:latin typeface="Montserrat Medium"/>
                <a:ea typeface="Montserrat Medium"/>
                <a:cs typeface="Montserrat Medium"/>
                <a:sym typeface="Montserrat Medium"/>
              </a:defRPr>
            </a:lvl3pPr>
            <a:lvl4pPr lvl="3" rtl="0">
              <a:spcBef>
                <a:spcPts val="0"/>
              </a:spcBef>
              <a:spcAft>
                <a:spcPts val="0"/>
              </a:spcAft>
              <a:buSzPts val="2800"/>
              <a:buFont typeface="Montserrat Medium"/>
              <a:buNone/>
              <a:defRPr sz="2800">
                <a:latin typeface="Montserrat Medium"/>
                <a:ea typeface="Montserrat Medium"/>
                <a:cs typeface="Montserrat Medium"/>
                <a:sym typeface="Montserrat Medium"/>
              </a:defRPr>
            </a:lvl4pPr>
            <a:lvl5pPr lvl="4" rtl="0">
              <a:spcBef>
                <a:spcPts val="0"/>
              </a:spcBef>
              <a:spcAft>
                <a:spcPts val="0"/>
              </a:spcAft>
              <a:buSzPts val="2800"/>
              <a:buFont typeface="Montserrat Medium"/>
              <a:buNone/>
              <a:defRPr sz="2800">
                <a:latin typeface="Montserrat Medium"/>
                <a:ea typeface="Montserrat Medium"/>
                <a:cs typeface="Montserrat Medium"/>
                <a:sym typeface="Montserrat Medium"/>
              </a:defRPr>
            </a:lvl5pPr>
            <a:lvl6pPr lvl="5" rtl="0">
              <a:spcBef>
                <a:spcPts val="0"/>
              </a:spcBef>
              <a:spcAft>
                <a:spcPts val="0"/>
              </a:spcAft>
              <a:buSzPts val="2800"/>
              <a:buFont typeface="Montserrat Medium"/>
              <a:buNone/>
              <a:defRPr sz="2800">
                <a:latin typeface="Montserrat Medium"/>
                <a:ea typeface="Montserrat Medium"/>
                <a:cs typeface="Montserrat Medium"/>
                <a:sym typeface="Montserrat Medium"/>
              </a:defRPr>
            </a:lvl6pPr>
            <a:lvl7pPr lvl="6" rtl="0">
              <a:spcBef>
                <a:spcPts val="0"/>
              </a:spcBef>
              <a:spcAft>
                <a:spcPts val="0"/>
              </a:spcAft>
              <a:buSzPts val="2800"/>
              <a:buFont typeface="Montserrat Medium"/>
              <a:buNone/>
              <a:defRPr sz="2800">
                <a:latin typeface="Montserrat Medium"/>
                <a:ea typeface="Montserrat Medium"/>
                <a:cs typeface="Montserrat Medium"/>
                <a:sym typeface="Montserrat Medium"/>
              </a:defRPr>
            </a:lvl7pPr>
            <a:lvl8pPr lvl="7" rtl="0">
              <a:spcBef>
                <a:spcPts val="0"/>
              </a:spcBef>
              <a:spcAft>
                <a:spcPts val="0"/>
              </a:spcAft>
              <a:buSzPts val="2800"/>
              <a:buFont typeface="Montserrat Medium"/>
              <a:buNone/>
              <a:defRPr sz="2800">
                <a:latin typeface="Montserrat Medium"/>
                <a:ea typeface="Montserrat Medium"/>
                <a:cs typeface="Montserrat Medium"/>
                <a:sym typeface="Montserrat Medium"/>
              </a:defRPr>
            </a:lvl8pPr>
            <a:lvl9pPr lvl="8" rtl="0">
              <a:spcBef>
                <a:spcPts val="0"/>
              </a:spcBef>
              <a:spcAft>
                <a:spcPts val="0"/>
              </a:spcAft>
              <a:buSzPts val="2800"/>
              <a:buFont typeface="Montserrat Medium"/>
              <a:buNone/>
              <a:defRPr sz="2800">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rtl="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rtl="0">
              <a:lnSpc>
                <a:spcPct val="130000"/>
              </a:lnSpc>
              <a:spcBef>
                <a:spcPts val="10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3pPr>
            <a:lvl4pPr indent="-317500" lvl="3" marL="18288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4pPr>
            <a:lvl5pPr indent="-304800" lvl="4" marL="2286000" rtl="0">
              <a:lnSpc>
                <a:spcPct val="130000"/>
              </a:lnSpc>
              <a:spcBef>
                <a:spcPts val="8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indent="-304800" lvl="5" marL="2743200" rtl="0">
              <a:lnSpc>
                <a:spcPct val="130000"/>
              </a:lnSpc>
              <a:spcBef>
                <a:spcPts val="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indent="-292100" lvl="6" marL="3200400" rtl="0">
              <a:lnSpc>
                <a:spcPct val="130000"/>
              </a:lnSpc>
              <a:spcBef>
                <a:spcPts val="6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7pPr>
            <a:lvl8pPr indent="-292100" lvl="7" marL="3657600" rtl="0">
              <a:lnSpc>
                <a:spcPct val="130000"/>
              </a:lnSpc>
              <a:spcBef>
                <a:spcPts val="4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8pPr>
            <a:lvl9pPr indent="-279400" lvl="8" marL="4114800" rtl="0">
              <a:lnSpc>
                <a:spcPct val="130000"/>
              </a:lnSpc>
              <a:spcBef>
                <a:spcPts val="400"/>
              </a:spcBef>
              <a:spcAft>
                <a:spcPts val="200"/>
              </a:spcAft>
              <a:buClr>
                <a:schemeClr val="dk2"/>
              </a:buClr>
              <a:buSzPts val="800"/>
              <a:buFont typeface="Montserrat"/>
              <a:buChar char="–"/>
              <a:defRPr sz="800">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chemeClr val="dk1"/>
                </a:solidFill>
                <a:latin typeface="Montserrat Medium"/>
                <a:ea typeface="Montserrat Medium"/>
                <a:cs typeface="Montserrat Medium"/>
                <a:sym typeface="Montserrat Medium"/>
              </a:defRPr>
            </a:lvl1pPr>
            <a:lvl2pPr lvl="1" rtl="0">
              <a:buNone/>
              <a:defRPr sz="800">
                <a:solidFill>
                  <a:schemeClr val="dk1"/>
                </a:solidFill>
                <a:latin typeface="Montserrat Medium"/>
                <a:ea typeface="Montserrat Medium"/>
                <a:cs typeface="Montserrat Medium"/>
                <a:sym typeface="Montserrat Medium"/>
              </a:defRPr>
            </a:lvl2pPr>
            <a:lvl3pPr lvl="2" rtl="0">
              <a:buNone/>
              <a:defRPr sz="800">
                <a:solidFill>
                  <a:schemeClr val="dk1"/>
                </a:solidFill>
                <a:latin typeface="Montserrat Medium"/>
                <a:ea typeface="Montserrat Medium"/>
                <a:cs typeface="Montserrat Medium"/>
                <a:sym typeface="Montserrat Medium"/>
              </a:defRPr>
            </a:lvl3pPr>
            <a:lvl4pPr lvl="3" rtl="0">
              <a:buNone/>
              <a:defRPr sz="800">
                <a:solidFill>
                  <a:schemeClr val="dk1"/>
                </a:solidFill>
                <a:latin typeface="Montserrat Medium"/>
                <a:ea typeface="Montserrat Medium"/>
                <a:cs typeface="Montserrat Medium"/>
                <a:sym typeface="Montserrat Medium"/>
              </a:defRPr>
            </a:lvl4pPr>
            <a:lvl5pPr lvl="4" rtl="0">
              <a:buNone/>
              <a:defRPr sz="800">
                <a:solidFill>
                  <a:schemeClr val="dk1"/>
                </a:solidFill>
                <a:latin typeface="Montserrat Medium"/>
                <a:ea typeface="Montserrat Medium"/>
                <a:cs typeface="Montserrat Medium"/>
                <a:sym typeface="Montserrat Medium"/>
              </a:defRPr>
            </a:lvl5pPr>
            <a:lvl6pPr lvl="5" rtl="0">
              <a:buNone/>
              <a:defRPr sz="800">
                <a:solidFill>
                  <a:schemeClr val="dk1"/>
                </a:solidFill>
                <a:latin typeface="Montserrat Medium"/>
                <a:ea typeface="Montserrat Medium"/>
                <a:cs typeface="Montserrat Medium"/>
                <a:sym typeface="Montserrat Medium"/>
              </a:defRPr>
            </a:lvl6pPr>
            <a:lvl7pPr lvl="6" rtl="0">
              <a:buNone/>
              <a:defRPr sz="800">
                <a:solidFill>
                  <a:schemeClr val="dk1"/>
                </a:solidFill>
                <a:latin typeface="Montserrat Medium"/>
                <a:ea typeface="Montserrat Medium"/>
                <a:cs typeface="Montserrat Medium"/>
                <a:sym typeface="Montserrat Medium"/>
              </a:defRPr>
            </a:lvl7pPr>
            <a:lvl8pPr lvl="7" rtl="0">
              <a:buNone/>
              <a:defRPr sz="800">
                <a:solidFill>
                  <a:schemeClr val="dk1"/>
                </a:solidFill>
                <a:latin typeface="Montserrat Medium"/>
                <a:ea typeface="Montserrat Medium"/>
                <a:cs typeface="Montserrat Medium"/>
                <a:sym typeface="Montserrat Medium"/>
              </a:defRPr>
            </a:lvl8pPr>
            <a:lvl9pPr lvl="8" rtl="0">
              <a:buNone/>
              <a:defRPr sz="8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6" name="Shape 126"/>
        <p:cNvGrpSpPr/>
        <p:nvPr/>
      </p:nvGrpSpPr>
      <p:grpSpPr>
        <a:xfrm>
          <a:off x="0" y="0"/>
          <a:ext cx="0" cy="0"/>
          <a:chOff x="0" y="0"/>
          <a:chExt cx="0" cy="0"/>
        </a:xfrm>
      </p:grpSpPr>
      <p:sp>
        <p:nvSpPr>
          <p:cNvPr id="127" name="Google Shape;127;p27"/>
          <p:cNvSpPr txBox="1"/>
          <p:nvPr>
            <p:ph idx="4294967295" type="ctrTitle"/>
          </p:nvPr>
        </p:nvSpPr>
        <p:spPr>
          <a:xfrm>
            <a:off x="205738" y="1438150"/>
            <a:ext cx="8606700" cy="1794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Talking about TV programmes </a:t>
            </a:r>
            <a:r>
              <a:rPr lang="en-GB" sz="1900">
                <a:solidFill>
                  <a:srgbClr val="4B3241"/>
                </a:solidFill>
              </a:rPr>
              <a:t>[1/3]</a:t>
            </a:r>
            <a:endParaRPr sz="1900">
              <a:solidFill>
                <a:srgbClr val="4B3241"/>
              </a:solidFill>
            </a:endParaRPr>
          </a:p>
          <a:p>
            <a:pPr indent="-241300" lvl="0" marL="228600" marR="0" rtl="0" algn="l">
              <a:lnSpc>
                <a:spcPct val="115000"/>
              </a:lnSpc>
              <a:spcBef>
                <a:spcPts val="0"/>
              </a:spcBef>
              <a:spcAft>
                <a:spcPts val="0"/>
              </a:spcAft>
              <a:buClr>
                <a:srgbClr val="4B3241"/>
              </a:buClr>
              <a:buSzPts val="2000"/>
              <a:buChar char="-"/>
            </a:pPr>
            <a:r>
              <a:rPr lang="en-GB" sz="2000">
                <a:solidFill>
                  <a:srgbClr val="4B3241"/>
                </a:solidFill>
              </a:rPr>
              <a:t>Using adjectives to describe plural nouns</a:t>
            </a:r>
            <a:endParaRPr sz="2000">
              <a:solidFill>
                <a:srgbClr val="4B3241"/>
              </a:solidFill>
            </a:endParaRPr>
          </a:p>
          <a:p>
            <a:pPr indent="-241300" lvl="0" marL="228600" marR="0" rtl="0" algn="l">
              <a:lnSpc>
                <a:spcPct val="115000"/>
              </a:lnSpc>
              <a:spcBef>
                <a:spcPts val="0"/>
              </a:spcBef>
              <a:spcAft>
                <a:spcPts val="0"/>
              </a:spcAft>
              <a:buClr>
                <a:srgbClr val="4B3241"/>
              </a:buClr>
              <a:buSzPts val="2000"/>
              <a:buChar char="-"/>
            </a:pPr>
            <a:r>
              <a:rPr lang="en-GB" sz="2000">
                <a:solidFill>
                  <a:srgbClr val="4B3241"/>
                </a:solidFill>
              </a:rPr>
              <a:t>Using </a:t>
            </a:r>
            <a:r>
              <a:rPr i="1" lang="en-GB" sz="2000">
                <a:solidFill>
                  <a:srgbClr val="4B3241"/>
                </a:solidFill>
              </a:rPr>
              <a:t>je préfère vs préféré(e)(s)</a:t>
            </a:r>
            <a:endParaRPr i="1" sz="2000">
              <a:solidFill>
                <a:srgbClr val="4B3241"/>
              </a:solidFill>
            </a:endParaRPr>
          </a:p>
        </p:txBody>
      </p:sp>
      <p:sp>
        <p:nvSpPr>
          <p:cNvPr id="128" name="Google Shape;128;p27"/>
          <p:cNvSpPr txBox="1"/>
          <p:nvPr>
            <p:ph idx="4294967295" type="subTitle"/>
          </p:nvPr>
        </p:nvSpPr>
        <p:spPr>
          <a:xfrm>
            <a:off x="458975" y="445025"/>
            <a:ext cx="8226000" cy="7926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a:solidFill>
                  <a:srgbClr val="4B3241"/>
                </a:solidFill>
              </a:rPr>
              <a:t>French</a:t>
            </a:r>
            <a:endParaRPr b="1">
              <a:solidFill>
                <a:srgbClr val="4B3241"/>
              </a:solidFill>
            </a:endParaRPr>
          </a:p>
        </p:txBody>
      </p:sp>
      <p:sp>
        <p:nvSpPr>
          <p:cNvPr id="129" name="Google Shape;129;p27"/>
          <p:cNvSpPr txBox="1"/>
          <p:nvPr>
            <p:ph idx="4294967295" type="subTitle"/>
          </p:nvPr>
        </p:nvSpPr>
        <p:spPr>
          <a:xfrm>
            <a:off x="458975" y="4105475"/>
            <a:ext cx="3951000" cy="619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4B3241"/>
                </a:solidFill>
              </a:rPr>
              <a:t>Madame Clare</a:t>
            </a:r>
            <a:endParaRPr>
              <a:solidFill>
                <a:srgbClr val="4B324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descr="rectangle" id="134" name="Google Shape;134;p28"/>
          <p:cNvSpPr/>
          <p:nvPr/>
        </p:nvSpPr>
        <p:spPr>
          <a:xfrm>
            <a:off x="2297725" y="1380513"/>
            <a:ext cx="4066200" cy="2601600"/>
          </a:xfrm>
          <a:prstGeom prst="roundRect">
            <a:avLst>
              <a:gd fmla="val 16667" name="adj"/>
            </a:avLst>
          </a:prstGeom>
          <a:noFill/>
          <a:ln cap="flat" cmpd="sng" w="22225">
            <a:solidFill>
              <a:srgbClr val="42719B"/>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Twentieth Century"/>
              <a:ea typeface="Twentieth Century"/>
              <a:cs typeface="Twentieth Century"/>
              <a:sym typeface="Twentieth Century"/>
            </a:endParaRPr>
          </a:p>
        </p:txBody>
      </p:sp>
      <p:pic>
        <p:nvPicPr>
          <p:cNvPr id="135" name="Google Shape;135;p28"/>
          <p:cNvPicPr preferRelativeResize="0"/>
          <p:nvPr/>
        </p:nvPicPr>
        <p:blipFill>
          <a:blip r:embed="rId3">
            <a:alphaModFix/>
          </a:blip>
          <a:stretch>
            <a:fillRect/>
          </a:stretch>
        </p:blipFill>
        <p:spPr>
          <a:xfrm>
            <a:off x="202275" y="187700"/>
            <a:ext cx="967050" cy="970000"/>
          </a:xfrm>
          <a:prstGeom prst="rect">
            <a:avLst/>
          </a:prstGeom>
          <a:noFill/>
          <a:ln>
            <a:noFill/>
          </a:ln>
        </p:spPr>
      </p:pic>
      <p:sp>
        <p:nvSpPr>
          <p:cNvPr id="136" name="Google Shape;136;p28"/>
          <p:cNvSpPr txBox="1"/>
          <p:nvPr/>
        </p:nvSpPr>
        <p:spPr>
          <a:xfrm>
            <a:off x="3470325" y="304838"/>
            <a:ext cx="2317200" cy="14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000">
                <a:solidFill>
                  <a:schemeClr val="accent5"/>
                </a:solidFill>
                <a:latin typeface="Montserrat"/>
                <a:ea typeface="Montserrat"/>
                <a:cs typeface="Montserrat"/>
                <a:sym typeface="Montserrat"/>
              </a:rPr>
              <a:t>[ qu ]</a:t>
            </a:r>
            <a:endParaRPr b="1" sz="5000">
              <a:solidFill>
                <a:schemeClr val="accent5"/>
              </a:solidFill>
              <a:latin typeface="Montserrat"/>
              <a:ea typeface="Montserrat"/>
              <a:cs typeface="Montserrat"/>
              <a:sym typeface="Montserrat"/>
            </a:endParaRPr>
          </a:p>
        </p:txBody>
      </p:sp>
      <p:sp>
        <p:nvSpPr>
          <p:cNvPr id="137" name="Google Shape;137;p28"/>
          <p:cNvSpPr txBox="1"/>
          <p:nvPr/>
        </p:nvSpPr>
        <p:spPr>
          <a:xfrm>
            <a:off x="2648775" y="2889300"/>
            <a:ext cx="4030200" cy="969300"/>
          </a:xfrm>
          <a:prstGeom prst="rect">
            <a:avLst/>
          </a:prstGeom>
          <a:no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b="1" lang="en-GB" sz="6000">
                <a:solidFill>
                  <a:schemeClr val="accent5"/>
                </a:solidFill>
                <a:latin typeface="Montserrat"/>
                <a:ea typeface="Montserrat"/>
                <a:cs typeface="Montserrat"/>
                <a:sym typeface="Montserrat"/>
              </a:rPr>
              <a:t>qu</a:t>
            </a:r>
            <a:r>
              <a:rPr lang="en-GB" sz="6000">
                <a:solidFill>
                  <a:schemeClr val="dk2"/>
                </a:solidFill>
                <a:latin typeface="Montserrat"/>
                <a:ea typeface="Montserrat"/>
                <a:cs typeface="Montserrat"/>
                <a:sym typeface="Montserrat"/>
              </a:rPr>
              <a:t>estion</a:t>
            </a:r>
            <a:endParaRPr sz="6000">
              <a:solidFill>
                <a:schemeClr val="dk2"/>
              </a:solidFill>
              <a:latin typeface="Montserrat"/>
              <a:ea typeface="Montserrat"/>
              <a:cs typeface="Montserrat"/>
              <a:sym typeface="Montserrat"/>
            </a:endParaRPr>
          </a:p>
        </p:txBody>
      </p:sp>
      <p:sp>
        <p:nvSpPr>
          <p:cNvPr id="138" name="Google Shape;138;p28"/>
          <p:cNvSpPr txBox="1"/>
          <p:nvPr/>
        </p:nvSpPr>
        <p:spPr>
          <a:xfrm>
            <a:off x="3745600" y="1360138"/>
            <a:ext cx="967200" cy="13035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b="1" lang="en-GB" sz="12500">
                <a:solidFill>
                  <a:srgbClr val="F03C78"/>
                </a:solidFill>
                <a:latin typeface="Arial Rounded"/>
                <a:ea typeface="Arial Rounded"/>
                <a:cs typeface="Arial Rounded"/>
                <a:sym typeface="Arial Rounded"/>
              </a:rPr>
              <a:t>?</a:t>
            </a:r>
            <a:endParaRPr sz="12500">
              <a:solidFill>
                <a:srgbClr val="F03C7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29"/>
          <p:cNvSpPr txBox="1"/>
          <p:nvPr/>
        </p:nvSpPr>
        <p:spPr>
          <a:xfrm>
            <a:off x="1178049" y="1190513"/>
            <a:ext cx="1579500" cy="684900"/>
          </a:xfrm>
          <a:prstGeom prst="rect">
            <a:avLst/>
          </a:prstGeom>
          <a:no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GB" sz="3000">
                <a:solidFill>
                  <a:schemeClr val="accent5"/>
                </a:solidFill>
                <a:latin typeface="Montserrat"/>
                <a:ea typeface="Montserrat"/>
                <a:cs typeface="Montserrat"/>
                <a:sym typeface="Montserrat"/>
              </a:rPr>
              <a:t>qu</a:t>
            </a:r>
            <a:r>
              <a:rPr lang="en-GB" sz="3000">
                <a:solidFill>
                  <a:schemeClr val="dk2"/>
                </a:solidFill>
                <a:latin typeface="Montserrat"/>
                <a:ea typeface="Montserrat"/>
                <a:cs typeface="Montserrat"/>
                <a:sym typeface="Montserrat"/>
              </a:rPr>
              <a:t>atre</a:t>
            </a:r>
            <a:endParaRPr sz="700">
              <a:solidFill>
                <a:schemeClr val="accent5"/>
              </a:solidFill>
              <a:latin typeface="Montserrat"/>
              <a:ea typeface="Montserrat"/>
              <a:cs typeface="Montserrat"/>
              <a:sym typeface="Montserrat"/>
            </a:endParaRPr>
          </a:p>
        </p:txBody>
      </p:sp>
      <p:sp>
        <p:nvSpPr>
          <p:cNvPr id="144" name="Google Shape;144;p29"/>
          <p:cNvSpPr txBox="1"/>
          <p:nvPr/>
        </p:nvSpPr>
        <p:spPr>
          <a:xfrm flipH="1">
            <a:off x="6756075" y="1085725"/>
            <a:ext cx="1900500" cy="704700"/>
          </a:xfrm>
          <a:prstGeom prst="rect">
            <a:avLst/>
          </a:prstGeom>
          <a:no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GB" sz="3000">
                <a:solidFill>
                  <a:schemeClr val="accent5"/>
                </a:solidFill>
                <a:latin typeface="Montserrat"/>
                <a:ea typeface="Montserrat"/>
                <a:cs typeface="Montserrat"/>
                <a:sym typeface="Montserrat"/>
              </a:rPr>
              <a:t>qu</a:t>
            </a:r>
            <a:r>
              <a:rPr lang="en-GB" sz="3000">
                <a:solidFill>
                  <a:schemeClr val="dk2"/>
                </a:solidFill>
                <a:latin typeface="Montserrat"/>
                <a:ea typeface="Montserrat"/>
                <a:cs typeface="Montserrat"/>
                <a:sym typeface="Montserrat"/>
              </a:rPr>
              <a:t>e</a:t>
            </a:r>
            <a:endParaRPr sz="700">
              <a:solidFill>
                <a:schemeClr val="accent5"/>
              </a:solidFill>
              <a:latin typeface="Montserrat"/>
              <a:ea typeface="Montserrat"/>
              <a:cs typeface="Montserrat"/>
              <a:sym typeface="Montserrat"/>
            </a:endParaRPr>
          </a:p>
        </p:txBody>
      </p:sp>
      <p:sp>
        <p:nvSpPr>
          <p:cNvPr id="145" name="Google Shape;145;p29"/>
          <p:cNvSpPr txBox="1"/>
          <p:nvPr/>
        </p:nvSpPr>
        <p:spPr>
          <a:xfrm>
            <a:off x="3471512" y="1939775"/>
            <a:ext cx="1900500" cy="5997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lang="en-GB" sz="3000">
                <a:solidFill>
                  <a:schemeClr val="dk2"/>
                </a:solidFill>
                <a:latin typeface="Montserrat"/>
                <a:ea typeface="Montserrat"/>
                <a:cs typeface="Montserrat"/>
                <a:sym typeface="Montserrat"/>
              </a:rPr>
              <a:t>musi</a:t>
            </a:r>
            <a:r>
              <a:rPr lang="en-GB" sz="3000">
                <a:solidFill>
                  <a:schemeClr val="accent5"/>
                </a:solidFill>
                <a:latin typeface="Montserrat"/>
                <a:ea typeface="Montserrat"/>
                <a:cs typeface="Montserrat"/>
                <a:sym typeface="Montserrat"/>
              </a:rPr>
              <a:t>qu</a:t>
            </a:r>
            <a:r>
              <a:rPr lang="en-GB" sz="3000">
                <a:solidFill>
                  <a:schemeClr val="dk2"/>
                </a:solidFill>
                <a:latin typeface="Montserrat"/>
                <a:ea typeface="Montserrat"/>
                <a:cs typeface="Montserrat"/>
                <a:sym typeface="Montserrat"/>
              </a:rPr>
              <a:t>e</a:t>
            </a:r>
            <a:endParaRPr sz="700">
              <a:solidFill>
                <a:schemeClr val="accent5"/>
              </a:solidFill>
              <a:latin typeface="Montserrat"/>
              <a:ea typeface="Montserrat"/>
              <a:cs typeface="Montserrat"/>
              <a:sym typeface="Montserrat"/>
            </a:endParaRPr>
          </a:p>
        </p:txBody>
      </p:sp>
      <p:pic>
        <p:nvPicPr>
          <p:cNvPr id="146" name="Google Shape;146;p29"/>
          <p:cNvPicPr preferRelativeResize="0"/>
          <p:nvPr/>
        </p:nvPicPr>
        <p:blipFill>
          <a:blip r:embed="rId3">
            <a:alphaModFix/>
          </a:blip>
          <a:stretch>
            <a:fillRect/>
          </a:stretch>
        </p:blipFill>
        <p:spPr>
          <a:xfrm>
            <a:off x="202275" y="187700"/>
            <a:ext cx="967050" cy="970000"/>
          </a:xfrm>
          <a:prstGeom prst="rect">
            <a:avLst/>
          </a:prstGeom>
          <a:noFill/>
          <a:ln>
            <a:noFill/>
          </a:ln>
        </p:spPr>
      </p:pic>
      <p:sp>
        <p:nvSpPr>
          <p:cNvPr id="147" name="Google Shape;147;p29"/>
          <p:cNvSpPr txBox="1"/>
          <p:nvPr/>
        </p:nvSpPr>
        <p:spPr>
          <a:xfrm>
            <a:off x="3470325" y="304838"/>
            <a:ext cx="2317200" cy="14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000">
                <a:solidFill>
                  <a:schemeClr val="accent5"/>
                </a:solidFill>
                <a:latin typeface="Montserrat"/>
                <a:ea typeface="Montserrat"/>
                <a:cs typeface="Montserrat"/>
                <a:sym typeface="Montserrat"/>
              </a:rPr>
              <a:t>[ qu ]</a:t>
            </a:r>
            <a:endParaRPr b="1" sz="5000">
              <a:solidFill>
                <a:schemeClr val="accent5"/>
              </a:solidFill>
              <a:latin typeface="Montserrat"/>
              <a:ea typeface="Montserrat"/>
              <a:cs typeface="Montserrat"/>
              <a:sym typeface="Montserrat"/>
            </a:endParaRPr>
          </a:p>
        </p:txBody>
      </p:sp>
      <p:pic>
        <p:nvPicPr>
          <p:cNvPr id="148" name="Google Shape;148;p29"/>
          <p:cNvPicPr preferRelativeResize="0"/>
          <p:nvPr/>
        </p:nvPicPr>
        <p:blipFill rotWithShape="1">
          <a:blip r:embed="rId4">
            <a:alphaModFix/>
          </a:blip>
          <a:srcRect b="45414" l="13522" r="73282" t="23972"/>
          <a:stretch/>
        </p:blipFill>
        <p:spPr>
          <a:xfrm>
            <a:off x="1295425" y="1726851"/>
            <a:ext cx="1206499" cy="1574627"/>
          </a:xfrm>
          <a:prstGeom prst="rect">
            <a:avLst/>
          </a:prstGeom>
          <a:noFill/>
          <a:ln>
            <a:noFill/>
          </a:ln>
        </p:spPr>
      </p:pic>
      <p:pic>
        <p:nvPicPr>
          <p:cNvPr id="149" name="Google Shape;149;p29"/>
          <p:cNvPicPr preferRelativeResize="0"/>
          <p:nvPr/>
        </p:nvPicPr>
        <p:blipFill rotWithShape="1">
          <a:blip r:embed="rId5">
            <a:alphaModFix/>
          </a:blip>
          <a:srcRect b="47089" l="69353" r="9860" t="25970"/>
          <a:stretch/>
        </p:blipFill>
        <p:spPr>
          <a:xfrm>
            <a:off x="3545475" y="2539475"/>
            <a:ext cx="1900651" cy="1385689"/>
          </a:xfrm>
          <a:prstGeom prst="rect">
            <a:avLst/>
          </a:prstGeom>
          <a:noFill/>
          <a:ln>
            <a:noFill/>
          </a:ln>
        </p:spPr>
      </p:pic>
      <p:sp>
        <p:nvSpPr>
          <p:cNvPr id="150" name="Google Shape;150;p29"/>
          <p:cNvSpPr/>
          <p:nvPr/>
        </p:nvSpPr>
        <p:spPr>
          <a:xfrm>
            <a:off x="6248088" y="1726850"/>
            <a:ext cx="2015400" cy="3231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lang="en-GB" sz="2100">
                <a:solidFill>
                  <a:schemeClr val="dk2"/>
                </a:solidFill>
                <a:latin typeface="Montserrat"/>
                <a:ea typeface="Montserrat"/>
                <a:cs typeface="Montserrat"/>
                <a:sym typeface="Montserrat"/>
              </a:rPr>
              <a:t>[what / that]</a:t>
            </a:r>
            <a:endParaRPr sz="10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graphicFrame>
        <p:nvGraphicFramePr>
          <p:cNvPr id="155" name="Google Shape;155;p30"/>
          <p:cNvGraphicFramePr/>
          <p:nvPr/>
        </p:nvGraphicFramePr>
        <p:xfrm>
          <a:off x="417675" y="249475"/>
          <a:ext cx="3000000" cy="3000000"/>
        </p:xfrm>
        <a:graphic>
          <a:graphicData uri="http://schemas.openxmlformats.org/drawingml/2006/table">
            <a:tbl>
              <a:tblPr>
                <a:noFill/>
                <a:tableStyleId>{5C05694F-9DA8-4C0B-B2DB-DF32E59567B2}</a:tableStyleId>
              </a:tblPr>
              <a:tblGrid>
                <a:gridCol w="3510425"/>
                <a:gridCol w="3411575"/>
              </a:tblGrid>
              <a:tr h="381000">
                <a:tc>
                  <a:txBody>
                    <a:bodyPr/>
                    <a:lstStyle/>
                    <a:p>
                      <a:pPr indent="0" lvl="0" marL="0" rtl="0" algn="l">
                        <a:spcBef>
                          <a:spcPts val="0"/>
                        </a:spcBef>
                        <a:spcAft>
                          <a:spcPts val="0"/>
                        </a:spcAft>
                        <a:buNone/>
                      </a:pPr>
                      <a:r>
                        <a:rPr lang="en-GB" sz="1600">
                          <a:latin typeface="Montserrat"/>
                          <a:ea typeface="Montserrat"/>
                          <a:cs typeface="Montserrat"/>
                          <a:sym typeface="Montserrat"/>
                        </a:rPr>
                        <a:t>une émission</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programme</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les actualités</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the news</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un jeu télévisé </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a game’s show</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un magazine culturel</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a cultural show</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divertissant</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entertaining</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ennuyeux</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boring</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passionnant</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exciting</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un animateur / une animatrice</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a presenter</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le scénario</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the plot</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en direct</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live</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156" name="Google Shape;156;p30"/>
          <p:cNvPicPr preferRelativeResize="0"/>
          <p:nvPr/>
        </p:nvPicPr>
        <p:blipFill>
          <a:blip r:embed="rId3">
            <a:alphaModFix/>
          </a:blip>
          <a:stretch>
            <a:fillRect/>
          </a:stretch>
        </p:blipFill>
        <p:spPr>
          <a:xfrm>
            <a:off x="7669700" y="121329"/>
            <a:ext cx="1316825" cy="1316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31"/>
          <p:cNvPicPr preferRelativeResize="0"/>
          <p:nvPr/>
        </p:nvPicPr>
        <p:blipFill>
          <a:blip r:embed="rId3">
            <a:alphaModFix/>
          </a:blip>
          <a:stretch>
            <a:fillRect/>
          </a:stretch>
        </p:blipFill>
        <p:spPr>
          <a:xfrm>
            <a:off x="8425493" y="164275"/>
            <a:ext cx="477645" cy="629740"/>
          </a:xfrm>
          <a:prstGeom prst="rect">
            <a:avLst/>
          </a:prstGeom>
          <a:noFill/>
          <a:ln>
            <a:noFill/>
          </a:ln>
        </p:spPr>
      </p:pic>
      <p:graphicFrame>
        <p:nvGraphicFramePr>
          <p:cNvPr id="162" name="Google Shape;162;p31"/>
          <p:cNvGraphicFramePr/>
          <p:nvPr/>
        </p:nvGraphicFramePr>
        <p:xfrm>
          <a:off x="233988" y="557044"/>
          <a:ext cx="3000000" cy="3000000"/>
        </p:xfrm>
        <a:graphic>
          <a:graphicData uri="http://schemas.openxmlformats.org/drawingml/2006/table">
            <a:tbl>
              <a:tblPr>
                <a:noFill/>
                <a:tableStyleId>{5C05694F-9DA8-4C0B-B2DB-DF32E59567B2}</a:tableStyleId>
              </a:tblPr>
              <a:tblGrid>
                <a:gridCol w="2730500"/>
                <a:gridCol w="2730500"/>
                <a:gridCol w="2730500"/>
              </a:tblGrid>
              <a:tr h="575525">
                <a:tc>
                  <a:txBody>
                    <a:bodyPr/>
                    <a:lstStyle/>
                    <a:p>
                      <a:pPr indent="0" lvl="0" marL="0" rtl="0" algn="ctr">
                        <a:spcBef>
                          <a:spcPts val="0"/>
                        </a:spcBef>
                        <a:spcAft>
                          <a:spcPts val="0"/>
                        </a:spcAft>
                        <a:buNone/>
                      </a:pPr>
                      <a:r>
                        <a:rPr b="1" lang="en-GB" sz="1700">
                          <a:solidFill>
                            <a:schemeClr val="accent3"/>
                          </a:solidFill>
                          <a:latin typeface="Montserrat"/>
                          <a:ea typeface="Montserrat"/>
                          <a:cs typeface="Montserrat"/>
                          <a:sym typeface="Montserrat"/>
                        </a:rPr>
                        <a:t>Adjective</a:t>
                      </a:r>
                      <a:endParaRPr b="1" sz="1700">
                        <a:solidFill>
                          <a:schemeClr val="accent3"/>
                        </a:solidFill>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b="1" lang="en-GB" sz="1700">
                          <a:latin typeface="Montserrat"/>
                          <a:ea typeface="Montserrat"/>
                          <a:cs typeface="Montserrat"/>
                          <a:sym typeface="Montserrat"/>
                        </a:rPr>
                        <a:t>masculine plural</a:t>
                      </a:r>
                      <a:endParaRPr b="1" sz="1700">
                        <a:latin typeface="Montserrat"/>
                        <a:ea typeface="Montserrat"/>
                        <a:cs typeface="Montserrat"/>
                        <a:sym typeface="Montserrat"/>
                      </a:endParaRPr>
                    </a:p>
                    <a:p>
                      <a:pPr indent="0" lvl="0" marL="0" rtl="0" algn="ctr">
                        <a:spcBef>
                          <a:spcPts val="0"/>
                        </a:spcBef>
                        <a:spcAft>
                          <a:spcPts val="0"/>
                        </a:spcAft>
                        <a:buNone/>
                      </a:pPr>
                      <a:r>
                        <a:t/>
                      </a:r>
                      <a:endParaRPr sz="14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b="1" lang="en-GB" sz="1700">
                          <a:latin typeface="Montserrat"/>
                          <a:ea typeface="Montserrat"/>
                          <a:cs typeface="Montserrat"/>
                          <a:sym typeface="Montserrat"/>
                        </a:rPr>
                        <a:t>feminine plural</a:t>
                      </a:r>
                      <a:br>
                        <a:rPr b="1" lang="en-GB" sz="1700">
                          <a:latin typeface="Montserrat"/>
                          <a:ea typeface="Montserrat"/>
                          <a:cs typeface="Montserrat"/>
                          <a:sym typeface="Montserrat"/>
                        </a:rPr>
                      </a:br>
                      <a:endParaRPr b="1" sz="1700">
                        <a:latin typeface="Montserrat"/>
                        <a:ea typeface="Montserrat"/>
                        <a:cs typeface="Montserrat"/>
                        <a:sym typeface="Montserrat"/>
                      </a:endParaRPr>
                    </a:p>
                  </a:txBody>
                  <a:tcPr marT="45725" marB="45725" marR="45725" marL="45725"/>
                </a:tc>
              </a:tr>
              <a:tr h="543850">
                <a:tc>
                  <a:txBody>
                    <a:bodyPr/>
                    <a:lstStyle/>
                    <a:p>
                      <a:pPr indent="0" lvl="0" marL="0" rtl="0" algn="ctr">
                        <a:spcBef>
                          <a:spcPts val="0"/>
                        </a:spcBef>
                        <a:spcAft>
                          <a:spcPts val="0"/>
                        </a:spcAft>
                        <a:buNone/>
                      </a:pPr>
                      <a:r>
                        <a:rPr b="1" lang="en-GB" sz="1600">
                          <a:latin typeface="Montserrat"/>
                          <a:ea typeface="Montserrat"/>
                          <a:cs typeface="Montserrat"/>
                          <a:sym typeface="Montserrat"/>
                        </a:rPr>
                        <a:t>passionnant</a:t>
                      </a:r>
                      <a:endParaRPr b="1" sz="1600">
                        <a:latin typeface="Montserrat"/>
                        <a:ea typeface="Montserrat"/>
                        <a:cs typeface="Montserrat"/>
                        <a:sym typeface="Montserrat"/>
                      </a:endParaRPr>
                    </a:p>
                    <a:p>
                      <a:pPr indent="0" lvl="0" marL="0" rtl="0" algn="ctr">
                        <a:spcBef>
                          <a:spcPts val="0"/>
                        </a:spcBef>
                        <a:spcAft>
                          <a:spcPts val="0"/>
                        </a:spcAft>
                        <a:buNone/>
                      </a:pPr>
                      <a:r>
                        <a:rPr lang="en-GB" sz="1300">
                          <a:latin typeface="Montserrat"/>
                          <a:ea typeface="Montserrat"/>
                          <a:cs typeface="Montserrat"/>
                          <a:sym typeface="Montserrat"/>
                        </a:rPr>
                        <a:t>(exciting)</a:t>
                      </a:r>
                      <a:endParaRPr sz="13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700">
                          <a:latin typeface="Montserrat"/>
                          <a:ea typeface="Montserrat"/>
                          <a:cs typeface="Montserrat"/>
                          <a:sym typeface="Montserrat"/>
                        </a:rPr>
                        <a:t>passionnant</a:t>
                      </a:r>
                      <a:r>
                        <a:rPr b="1" lang="en-GB" sz="1700">
                          <a:solidFill>
                            <a:schemeClr val="accent3"/>
                          </a:solidFill>
                          <a:latin typeface="Montserrat"/>
                          <a:ea typeface="Montserrat"/>
                          <a:cs typeface="Montserrat"/>
                          <a:sym typeface="Montserrat"/>
                        </a:rPr>
                        <a:t>s</a:t>
                      </a:r>
                      <a:endParaRPr b="1" sz="1700">
                        <a:solidFill>
                          <a:schemeClr val="accent3"/>
                        </a:solidFill>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700">
                          <a:latin typeface="Montserrat"/>
                          <a:ea typeface="Montserrat"/>
                          <a:cs typeface="Montserrat"/>
                          <a:sym typeface="Montserrat"/>
                        </a:rPr>
                        <a:t>passionnant</a:t>
                      </a:r>
                      <a:r>
                        <a:rPr b="1" lang="en-GB" sz="1700">
                          <a:solidFill>
                            <a:schemeClr val="accent5"/>
                          </a:solidFill>
                          <a:latin typeface="Montserrat"/>
                          <a:ea typeface="Montserrat"/>
                          <a:cs typeface="Montserrat"/>
                          <a:sym typeface="Montserrat"/>
                        </a:rPr>
                        <a:t>es</a:t>
                      </a:r>
                      <a:endParaRPr b="1" sz="2500">
                        <a:solidFill>
                          <a:schemeClr val="accent5"/>
                        </a:solidFill>
                        <a:latin typeface="Montserrat"/>
                        <a:ea typeface="Montserrat"/>
                        <a:cs typeface="Montserrat"/>
                        <a:sym typeface="Montserrat"/>
                      </a:endParaRPr>
                    </a:p>
                  </a:txBody>
                  <a:tcPr marT="45725" marB="45725" marR="45725" marL="45725"/>
                </a:tc>
              </a:tr>
              <a:tr h="543850">
                <a:tc>
                  <a:txBody>
                    <a:bodyPr/>
                    <a:lstStyle/>
                    <a:p>
                      <a:pPr indent="0" lvl="0" marL="0" rtl="0" algn="ctr">
                        <a:spcBef>
                          <a:spcPts val="0"/>
                        </a:spcBef>
                        <a:spcAft>
                          <a:spcPts val="0"/>
                        </a:spcAft>
                        <a:buNone/>
                      </a:pPr>
                      <a:r>
                        <a:rPr b="1" lang="en-GB" sz="1600">
                          <a:latin typeface="Montserrat"/>
                          <a:ea typeface="Montserrat"/>
                          <a:cs typeface="Montserrat"/>
                          <a:sym typeface="Montserrat"/>
                        </a:rPr>
                        <a:t>amusant</a:t>
                      </a:r>
                      <a:endParaRPr b="1" sz="1600">
                        <a:latin typeface="Montserrat"/>
                        <a:ea typeface="Montserrat"/>
                        <a:cs typeface="Montserrat"/>
                        <a:sym typeface="Montserrat"/>
                      </a:endParaRPr>
                    </a:p>
                    <a:p>
                      <a:pPr indent="0" lvl="0" marL="0" rtl="0" algn="ctr">
                        <a:spcBef>
                          <a:spcPts val="0"/>
                        </a:spcBef>
                        <a:spcAft>
                          <a:spcPts val="0"/>
                        </a:spcAft>
                        <a:buNone/>
                      </a:pPr>
                      <a:r>
                        <a:rPr lang="en-GB" sz="1300">
                          <a:latin typeface="Montserrat"/>
                          <a:ea typeface="Montserrat"/>
                          <a:cs typeface="Montserrat"/>
                          <a:sym typeface="Montserrat"/>
                        </a:rPr>
                        <a:t>(amusing)</a:t>
                      </a:r>
                      <a:endParaRPr b="1" sz="14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800">
                          <a:latin typeface="Montserrat"/>
                          <a:ea typeface="Montserrat"/>
                          <a:cs typeface="Montserrat"/>
                          <a:sym typeface="Montserrat"/>
                        </a:rPr>
                        <a:t>amusant</a:t>
                      </a:r>
                      <a:r>
                        <a:rPr b="1" lang="en-GB" sz="1700">
                          <a:solidFill>
                            <a:schemeClr val="accent3"/>
                          </a:solidFill>
                          <a:latin typeface="Montserrat"/>
                          <a:ea typeface="Montserrat"/>
                          <a:cs typeface="Montserrat"/>
                          <a:sym typeface="Montserrat"/>
                        </a:rPr>
                        <a:t>s</a:t>
                      </a:r>
                      <a:endParaRPr sz="17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800">
                          <a:latin typeface="Montserrat"/>
                          <a:ea typeface="Montserrat"/>
                          <a:cs typeface="Montserrat"/>
                          <a:sym typeface="Montserrat"/>
                        </a:rPr>
                        <a:t>amusant</a:t>
                      </a:r>
                      <a:r>
                        <a:rPr b="1" lang="en-GB" sz="1700">
                          <a:solidFill>
                            <a:schemeClr val="accent5"/>
                          </a:solidFill>
                          <a:latin typeface="Montserrat"/>
                          <a:ea typeface="Montserrat"/>
                          <a:cs typeface="Montserrat"/>
                          <a:sym typeface="Montserrat"/>
                        </a:rPr>
                        <a:t>es</a:t>
                      </a:r>
                      <a:endParaRPr b="1" sz="2500">
                        <a:solidFill>
                          <a:schemeClr val="accent5"/>
                        </a:solidFill>
                        <a:latin typeface="Montserrat"/>
                        <a:ea typeface="Montserrat"/>
                        <a:cs typeface="Montserrat"/>
                        <a:sym typeface="Montserrat"/>
                      </a:endParaRPr>
                    </a:p>
                  </a:txBody>
                  <a:tcPr marT="45725" marB="45725" marR="45725" marL="45725"/>
                </a:tc>
              </a:tr>
              <a:tr h="580050">
                <a:tc>
                  <a:txBody>
                    <a:bodyPr/>
                    <a:lstStyle/>
                    <a:p>
                      <a:pPr indent="0" lvl="0" marL="0" rtl="0" algn="ctr">
                        <a:spcBef>
                          <a:spcPts val="0"/>
                        </a:spcBef>
                        <a:spcAft>
                          <a:spcPts val="0"/>
                        </a:spcAft>
                        <a:buNone/>
                      </a:pPr>
                      <a:r>
                        <a:rPr b="1" lang="en-GB" sz="1600">
                          <a:latin typeface="Montserrat"/>
                          <a:ea typeface="Montserrat"/>
                          <a:cs typeface="Montserrat"/>
                          <a:sym typeface="Montserrat"/>
                        </a:rPr>
                        <a:t>divertissant</a:t>
                      </a:r>
                      <a:endParaRPr b="1" sz="1600">
                        <a:latin typeface="Montserrat"/>
                        <a:ea typeface="Montserrat"/>
                        <a:cs typeface="Montserrat"/>
                        <a:sym typeface="Montserrat"/>
                      </a:endParaRPr>
                    </a:p>
                    <a:p>
                      <a:pPr indent="0" lvl="0" marL="0" rtl="0" algn="ctr">
                        <a:spcBef>
                          <a:spcPts val="0"/>
                        </a:spcBef>
                        <a:spcAft>
                          <a:spcPts val="0"/>
                        </a:spcAft>
                        <a:buNone/>
                      </a:pPr>
                      <a:r>
                        <a:rPr lang="en-GB" sz="1300">
                          <a:latin typeface="Montserrat"/>
                          <a:ea typeface="Montserrat"/>
                          <a:cs typeface="Montserrat"/>
                          <a:sym typeface="Montserrat"/>
                        </a:rPr>
                        <a:t>(entertaining)</a:t>
                      </a:r>
                      <a:endParaRPr b="1" sz="16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800">
                          <a:latin typeface="Montserrat"/>
                          <a:ea typeface="Montserrat"/>
                          <a:cs typeface="Montserrat"/>
                          <a:sym typeface="Montserrat"/>
                        </a:rPr>
                        <a:t>divertissant</a:t>
                      </a:r>
                      <a:r>
                        <a:rPr b="1" lang="en-GB" sz="1700">
                          <a:solidFill>
                            <a:schemeClr val="accent3"/>
                          </a:solidFill>
                          <a:latin typeface="Montserrat"/>
                          <a:ea typeface="Montserrat"/>
                          <a:cs typeface="Montserrat"/>
                          <a:sym typeface="Montserrat"/>
                        </a:rPr>
                        <a:t>s</a:t>
                      </a:r>
                      <a:endParaRPr sz="1800">
                        <a:latin typeface="Montserrat"/>
                        <a:ea typeface="Montserrat"/>
                        <a:cs typeface="Montserrat"/>
                        <a:sym typeface="Montserrat"/>
                      </a:endParaRPr>
                    </a:p>
                    <a:p>
                      <a:pPr indent="0" lvl="0" marL="0" rtl="0" algn="l">
                        <a:spcBef>
                          <a:spcPts val="0"/>
                        </a:spcBef>
                        <a:spcAft>
                          <a:spcPts val="0"/>
                        </a:spcAft>
                        <a:buNone/>
                      </a:pPr>
                      <a:r>
                        <a:t/>
                      </a:r>
                      <a:endParaRPr sz="17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800">
                          <a:latin typeface="Montserrat"/>
                          <a:ea typeface="Montserrat"/>
                          <a:cs typeface="Montserrat"/>
                          <a:sym typeface="Montserrat"/>
                        </a:rPr>
                        <a:t>divertissant</a:t>
                      </a:r>
                      <a:r>
                        <a:rPr b="1" lang="en-GB" sz="1700">
                          <a:solidFill>
                            <a:schemeClr val="accent5"/>
                          </a:solidFill>
                          <a:latin typeface="Montserrat"/>
                          <a:ea typeface="Montserrat"/>
                          <a:cs typeface="Montserrat"/>
                          <a:sym typeface="Montserrat"/>
                        </a:rPr>
                        <a:t>es</a:t>
                      </a:r>
                      <a:endParaRPr b="1" sz="2500">
                        <a:solidFill>
                          <a:schemeClr val="accent5"/>
                        </a:solidFill>
                        <a:latin typeface="Montserrat"/>
                        <a:ea typeface="Montserrat"/>
                        <a:cs typeface="Montserrat"/>
                        <a:sym typeface="Montserrat"/>
                      </a:endParaRPr>
                    </a:p>
                  </a:txBody>
                  <a:tcPr marT="45725" marB="45725" marR="45725" marL="45725"/>
                </a:tc>
              </a:tr>
              <a:tr h="580050">
                <a:tc>
                  <a:txBody>
                    <a:bodyPr/>
                    <a:lstStyle/>
                    <a:p>
                      <a:pPr indent="0" lvl="0" marL="0" rtl="0" algn="ctr">
                        <a:spcBef>
                          <a:spcPts val="0"/>
                        </a:spcBef>
                        <a:spcAft>
                          <a:spcPts val="0"/>
                        </a:spcAft>
                        <a:buNone/>
                      </a:pPr>
                      <a:r>
                        <a:rPr b="1" lang="en-GB" sz="1600">
                          <a:latin typeface="Montserrat"/>
                          <a:ea typeface="Montserrat"/>
                          <a:cs typeface="Montserrat"/>
                          <a:sym typeface="Montserrat"/>
                        </a:rPr>
                        <a:t>intéressant</a:t>
                      </a:r>
                      <a:endParaRPr b="1" sz="1600">
                        <a:latin typeface="Montserrat"/>
                        <a:ea typeface="Montserrat"/>
                        <a:cs typeface="Montserrat"/>
                        <a:sym typeface="Montserrat"/>
                      </a:endParaRPr>
                    </a:p>
                    <a:p>
                      <a:pPr indent="0" lvl="0" marL="0" rtl="0" algn="ctr">
                        <a:spcBef>
                          <a:spcPts val="0"/>
                        </a:spcBef>
                        <a:spcAft>
                          <a:spcPts val="0"/>
                        </a:spcAft>
                        <a:buNone/>
                      </a:pPr>
                      <a:r>
                        <a:rPr lang="en-GB" sz="1300">
                          <a:latin typeface="Montserrat"/>
                          <a:ea typeface="Montserrat"/>
                          <a:cs typeface="Montserrat"/>
                          <a:sym typeface="Montserrat"/>
                        </a:rPr>
                        <a:t>(interesting)</a:t>
                      </a:r>
                      <a:endParaRPr b="1" sz="14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800">
                          <a:latin typeface="Montserrat"/>
                          <a:ea typeface="Montserrat"/>
                          <a:cs typeface="Montserrat"/>
                          <a:sym typeface="Montserrat"/>
                        </a:rPr>
                        <a:t>intéressant</a:t>
                      </a:r>
                      <a:r>
                        <a:rPr b="1" lang="en-GB" sz="1700">
                          <a:solidFill>
                            <a:schemeClr val="accent3"/>
                          </a:solidFill>
                          <a:latin typeface="Montserrat"/>
                          <a:ea typeface="Montserrat"/>
                          <a:cs typeface="Montserrat"/>
                          <a:sym typeface="Montserrat"/>
                        </a:rPr>
                        <a:t>s</a:t>
                      </a:r>
                      <a:endParaRPr sz="1800">
                        <a:latin typeface="Montserrat"/>
                        <a:ea typeface="Montserrat"/>
                        <a:cs typeface="Montserrat"/>
                        <a:sym typeface="Montserrat"/>
                      </a:endParaRPr>
                    </a:p>
                    <a:p>
                      <a:pPr indent="0" lvl="0" marL="0" rtl="0" algn="ctr">
                        <a:spcBef>
                          <a:spcPts val="0"/>
                        </a:spcBef>
                        <a:spcAft>
                          <a:spcPts val="0"/>
                        </a:spcAft>
                        <a:buNone/>
                      </a:pPr>
                      <a:r>
                        <a:t/>
                      </a:r>
                      <a:endParaRPr sz="17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800">
                          <a:latin typeface="Montserrat"/>
                          <a:ea typeface="Montserrat"/>
                          <a:cs typeface="Montserrat"/>
                          <a:sym typeface="Montserrat"/>
                        </a:rPr>
                        <a:t>intéressant</a:t>
                      </a:r>
                      <a:r>
                        <a:rPr b="1" lang="en-GB" sz="1700">
                          <a:solidFill>
                            <a:schemeClr val="accent5"/>
                          </a:solidFill>
                          <a:latin typeface="Montserrat"/>
                          <a:ea typeface="Montserrat"/>
                          <a:cs typeface="Montserrat"/>
                          <a:sym typeface="Montserrat"/>
                        </a:rPr>
                        <a:t>es</a:t>
                      </a:r>
                      <a:endParaRPr b="1" sz="2500">
                        <a:solidFill>
                          <a:schemeClr val="accent5"/>
                        </a:solidFill>
                        <a:latin typeface="Montserrat"/>
                        <a:ea typeface="Montserrat"/>
                        <a:cs typeface="Montserrat"/>
                        <a:sym typeface="Montserrat"/>
                      </a:endParaRPr>
                    </a:p>
                  </a:txBody>
                  <a:tcPr marT="45725" marB="45725" marR="45725" marL="45725"/>
                </a:tc>
              </a:tr>
              <a:tr h="543850">
                <a:tc>
                  <a:txBody>
                    <a:bodyPr/>
                    <a:lstStyle/>
                    <a:p>
                      <a:pPr indent="0" lvl="0" marL="0" rtl="0" algn="ctr">
                        <a:spcBef>
                          <a:spcPts val="0"/>
                        </a:spcBef>
                        <a:spcAft>
                          <a:spcPts val="0"/>
                        </a:spcAft>
                        <a:buNone/>
                      </a:pPr>
                      <a:r>
                        <a:rPr b="1" lang="en-GB" sz="1600">
                          <a:latin typeface="Montserrat"/>
                          <a:ea typeface="Montserrat"/>
                          <a:cs typeface="Montserrat"/>
                          <a:sym typeface="Montserrat"/>
                        </a:rPr>
                        <a:t>marrant</a:t>
                      </a:r>
                      <a:endParaRPr b="1" sz="1600">
                        <a:latin typeface="Montserrat"/>
                        <a:ea typeface="Montserrat"/>
                        <a:cs typeface="Montserrat"/>
                        <a:sym typeface="Montserrat"/>
                      </a:endParaRPr>
                    </a:p>
                    <a:p>
                      <a:pPr indent="0" lvl="0" marL="0" rtl="0" algn="ctr">
                        <a:spcBef>
                          <a:spcPts val="0"/>
                        </a:spcBef>
                        <a:spcAft>
                          <a:spcPts val="0"/>
                        </a:spcAft>
                        <a:buNone/>
                      </a:pPr>
                      <a:r>
                        <a:rPr lang="en-GB" sz="1300">
                          <a:latin typeface="Montserrat"/>
                          <a:ea typeface="Montserrat"/>
                          <a:cs typeface="Montserrat"/>
                          <a:sym typeface="Montserrat"/>
                        </a:rPr>
                        <a:t>(funny)</a:t>
                      </a:r>
                      <a:endParaRPr b="1" sz="16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800">
                          <a:latin typeface="Montserrat"/>
                          <a:ea typeface="Montserrat"/>
                          <a:cs typeface="Montserrat"/>
                          <a:sym typeface="Montserrat"/>
                        </a:rPr>
                        <a:t>marrant</a:t>
                      </a:r>
                      <a:r>
                        <a:rPr b="1" lang="en-GB" sz="1700">
                          <a:solidFill>
                            <a:schemeClr val="accent3"/>
                          </a:solidFill>
                          <a:latin typeface="Montserrat"/>
                          <a:ea typeface="Montserrat"/>
                          <a:cs typeface="Montserrat"/>
                          <a:sym typeface="Montserrat"/>
                        </a:rPr>
                        <a:t>s</a:t>
                      </a:r>
                      <a:endParaRPr sz="17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800">
                          <a:latin typeface="Montserrat"/>
                          <a:ea typeface="Montserrat"/>
                          <a:cs typeface="Montserrat"/>
                          <a:sym typeface="Montserrat"/>
                        </a:rPr>
                        <a:t>intéressant</a:t>
                      </a:r>
                      <a:r>
                        <a:rPr b="1" lang="en-GB" sz="1700">
                          <a:solidFill>
                            <a:schemeClr val="accent5"/>
                          </a:solidFill>
                          <a:latin typeface="Montserrat"/>
                          <a:ea typeface="Montserrat"/>
                          <a:cs typeface="Montserrat"/>
                          <a:sym typeface="Montserrat"/>
                        </a:rPr>
                        <a:t>es</a:t>
                      </a:r>
                      <a:endParaRPr b="1" sz="2500">
                        <a:solidFill>
                          <a:schemeClr val="accent5"/>
                        </a:solidFill>
                        <a:latin typeface="Montserrat"/>
                        <a:ea typeface="Montserrat"/>
                        <a:cs typeface="Montserrat"/>
                        <a:sym typeface="Montserrat"/>
                      </a:endParaRPr>
                    </a:p>
                  </a:txBody>
                  <a:tcPr marT="45725" marB="45725" marR="45725" marL="45725"/>
                </a:tc>
              </a:tr>
              <a:tr h="571000">
                <a:tc>
                  <a:txBody>
                    <a:bodyPr/>
                    <a:lstStyle/>
                    <a:p>
                      <a:pPr indent="0" lvl="0" marL="0" rtl="0" algn="ctr">
                        <a:spcBef>
                          <a:spcPts val="0"/>
                        </a:spcBef>
                        <a:spcAft>
                          <a:spcPts val="0"/>
                        </a:spcAft>
                        <a:buNone/>
                      </a:pPr>
                      <a:r>
                        <a:rPr b="1" lang="en-GB" sz="1700">
                          <a:latin typeface="Montserrat"/>
                          <a:ea typeface="Montserrat"/>
                          <a:cs typeface="Montserrat"/>
                          <a:sym typeface="Montserrat"/>
                        </a:rPr>
                        <a:t>barbant</a:t>
                      </a:r>
                      <a:endParaRPr b="1" sz="1700">
                        <a:latin typeface="Montserrat"/>
                        <a:ea typeface="Montserrat"/>
                        <a:cs typeface="Montserrat"/>
                        <a:sym typeface="Montserrat"/>
                      </a:endParaRPr>
                    </a:p>
                    <a:p>
                      <a:pPr indent="0" lvl="0" marL="0" rtl="0" algn="ctr">
                        <a:spcBef>
                          <a:spcPts val="0"/>
                        </a:spcBef>
                        <a:spcAft>
                          <a:spcPts val="0"/>
                        </a:spcAft>
                        <a:buNone/>
                      </a:pPr>
                      <a:r>
                        <a:rPr lang="en-GB" sz="1400">
                          <a:latin typeface="Montserrat"/>
                          <a:ea typeface="Montserrat"/>
                          <a:cs typeface="Montserrat"/>
                          <a:sym typeface="Montserrat"/>
                        </a:rPr>
                        <a:t>(boring)</a:t>
                      </a:r>
                      <a:endParaRPr sz="14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900">
                          <a:latin typeface="Montserrat"/>
                          <a:ea typeface="Montserrat"/>
                          <a:cs typeface="Montserrat"/>
                          <a:sym typeface="Montserrat"/>
                        </a:rPr>
                        <a:t>barbant</a:t>
                      </a:r>
                      <a:r>
                        <a:rPr b="1" lang="en-GB" sz="1900">
                          <a:solidFill>
                            <a:schemeClr val="accent3"/>
                          </a:solidFill>
                          <a:latin typeface="Montserrat"/>
                          <a:ea typeface="Montserrat"/>
                          <a:cs typeface="Montserrat"/>
                          <a:sym typeface="Montserrat"/>
                        </a:rPr>
                        <a:t>s</a:t>
                      </a:r>
                      <a:endParaRPr b="1" sz="1900">
                        <a:solidFill>
                          <a:schemeClr val="accent3"/>
                        </a:solidFill>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900">
                          <a:latin typeface="Montserrat"/>
                          <a:ea typeface="Montserrat"/>
                          <a:cs typeface="Montserrat"/>
                          <a:sym typeface="Montserrat"/>
                        </a:rPr>
                        <a:t>barbant</a:t>
                      </a:r>
                      <a:r>
                        <a:rPr b="1" lang="en-GB" sz="1900">
                          <a:solidFill>
                            <a:schemeClr val="accent5"/>
                          </a:solidFill>
                          <a:latin typeface="Montserrat"/>
                          <a:ea typeface="Montserrat"/>
                          <a:cs typeface="Montserrat"/>
                          <a:sym typeface="Montserrat"/>
                        </a:rPr>
                        <a:t>es</a:t>
                      </a:r>
                      <a:endParaRPr b="1" sz="1900">
                        <a:solidFill>
                          <a:schemeClr val="accent5"/>
                        </a:solidFill>
                        <a:latin typeface="Montserrat"/>
                        <a:ea typeface="Montserrat"/>
                        <a:cs typeface="Montserrat"/>
                        <a:sym typeface="Montserrat"/>
                      </a:endParaRPr>
                    </a:p>
                  </a:txBody>
                  <a:tcPr marT="45725" marB="45725" marR="45725" marL="45725"/>
                </a:tc>
              </a:tr>
            </a:tbl>
          </a:graphicData>
        </a:graphic>
      </p:graphicFrame>
      <p:sp>
        <p:nvSpPr>
          <p:cNvPr id="163" name="Google Shape;163;p31"/>
          <p:cNvSpPr txBox="1"/>
          <p:nvPr/>
        </p:nvSpPr>
        <p:spPr>
          <a:xfrm>
            <a:off x="419938" y="164275"/>
            <a:ext cx="7145400" cy="2808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1700">
                <a:solidFill>
                  <a:schemeClr val="accent3"/>
                </a:solidFill>
                <a:latin typeface="Montserrat"/>
                <a:ea typeface="Montserrat"/>
                <a:cs typeface="Montserrat"/>
                <a:sym typeface="Montserrat"/>
              </a:rPr>
              <a:t>Adjectives- masculine plural and feminine plural</a:t>
            </a:r>
            <a:r>
              <a:rPr lang="en-GB" sz="1700">
                <a:solidFill>
                  <a:schemeClr val="accent3"/>
                </a:solidFill>
                <a:latin typeface="Montserrat"/>
                <a:ea typeface="Montserrat"/>
                <a:cs typeface="Montserrat"/>
                <a:sym typeface="Montserrat"/>
              </a:rPr>
              <a:t>.</a:t>
            </a:r>
            <a:endParaRPr sz="1700">
              <a:solidFill>
                <a:schemeClr val="accent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32"/>
          <p:cNvPicPr preferRelativeResize="0"/>
          <p:nvPr/>
        </p:nvPicPr>
        <p:blipFill>
          <a:blip r:embed="rId3">
            <a:alphaModFix/>
          </a:blip>
          <a:stretch>
            <a:fillRect/>
          </a:stretch>
        </p:blipFill>
        <p:spPr>
          <a:xfrm>
            <a:off x="8425493" y="164275"/>
            <a:ext cx="477645" cy="629740"/>
          </a:xfrm>
          <a:prstGeom prst="rect">
            <a:avLst/>
          </a:prstGeom>
          <a:noFill/>
          <a:ln>
            <a:noFill/>
          </a:ln>
        </p:spPr>
      </p:pic>
      <p:graphicFrame>
        <p:nvGraphicFramePr>
          <p:cNvPr id="169" name="Google Shape;169;p32"/>
          <p:cNvGraphicFramePr/>
          <p:nvPr/>
        </p:nvGraphicFramePr>
        <p:xfrm>
          <a:off x="314250" y="1138281"/>
          <a:ext cx="3000000" cy="3000000"/>
        </p:xfrm>
        <a:graphic>
          <a:graphicData uri="http://schemas.openxmlformats.org/drawingml/2006/table">
            <a:tbl>
              <a:tblPr>
                <a:noFill/>
                <a:tableStyleId>{5C05694F-9DA8-4C0B-B2DB-DF32E59567B2}</a:tableStyleId>
              </a:tblPr>
              <a:tblGrid>
                <a:gridCol w="2730500"/>
                <a:gridCol w="2730500"/>
                <a:gridCol w="2730500"/>
              </a:tblGrid>
              <a:tr h="575525">
                <a:tc>
                  <a:txBody>
                    <a:bodyPr/>
                    <a:lstStyle/>
                    <a:p>
                      <a:pPr indent="0" lvl="0" marL="0" rtl="0" algn="ctr">
                        <a:spcBef>
                          <a:spcPts val="0"/>
                        </a:spcBef>
                        <a:spcAft>
                          <a:spcPts val="0"/>
                        </a:spcAft>
                        <a:buNone/>
                      </a:pPr>
                      <a:r>
                        <a:rPr b="1" lang="en-GB" sz="1700">
                          <a:solidFill>
                            <a:schemeClr val="accent3"/>
                          </a:solidFill>
                          <a:latin typeface="Montserrat"/>
                          <a:ea typeface="Montserrat"/>
                          <a:cs typeface="Montserrat"/>
                          <a:sym typeface="Montserrat"/>
                        </a:rPr>
                        <a:t>Adjective</a:t>
                      </a:r>
                      <a:endParaRPr b="1" sz="1700">
                        <a:solidFill>
                          <a:schemeClr val="accent3"/>
                        </a:solidFill>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b="1" lang="en-GB" sz="1700">
                          <a:latin typeface="Montserrat"/>
                          <a:ea typeface="Montserrat"/>
                          <a:cs typeface="Montserrat"/>
                          <a:sym typeface="Montserrat"/>
                        </a:rPr>
                        <a:t>masculine plural</a:t>
                      </a:r>
                      <a:endParaRPr b="1" sz="1700">
                        <a:latin typeface="Montserrat"/>
                        <a:ea typeface="Montserrat"/>
                        <a:cs typeface="Montserrat"/>
                        <a:sym typeface="Montserrat"/>
                      </a:endParaRPr>
                    </a:p>
                    <a:p>
                      <a:pPr indent="0" lvl="0" marL="0" rtl="0" algn="ctr">
                        <a:spcBef>
                          <a:spcPts val="0"/>
                        </a:spcBef>
                        <a:spcAft>
                          <a:spcPts val="0"/>
                        </a:spcAft>
                        <a:buNone/>
                      </a:pPr>
                      <a:r>
                        <a:t/>
                      </a:r>
                      <a:endParaRPr sz="14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b="1" lang="en-GB" sz="1700">
                          <a:latin typeface="Montserrat"/>
                          <a:ea typeface="Montserrat"/>
                          <a:cs typeface="Montserrat"/>
                          <a:sym typeface="Montserrat"/>
                        </a:rPr>
                        <a:t>feminine plural</a:t>
                      </a:r>
                      <a:br>
                        <a:rPr b="1" lang="en-GB" sz="1700">
                          <a:latin typeface="Montserrat"/>
                          <a:ea typeface="Montserrat"/>
                          <a:cs typeface="Montserrat"/>
                          <a:sym typeface="Montserrat"/>
                        </a:rPr>
                      </a:br>
                      <a:endParaRPr b="1" sz="1700">
                        <a:latin typeface="Montserrat"/>
                        <a:ea typeface="Montserrat"/>
                        <a:cs typeface="Montserrat"/>
                        <a:sym typeface="Montserrat"/>
                      </a:endParaRPr>
                    </a:p>
                  </a:txBody>
                  <a:tcPr marT="45725" marB="45725" marR="45725" marL="45725"/>
                </a:tc>
              </a:tr>
              <a:tr h="543850">
                <a:tc>
                  <a:txBody>
                    <a:bodyPr/>
                    <a:lstStyle/>
                    <a:p>
                      <a:pPr indent="0" lvl="0" marL="0" rtl="0" algn="ctr">
                        <a:spcBef>
                          <a:spcPts val="0"/>
                        </a:spcBef>
                        <a:spcAft>
                          <a:spcPts val="0"/>
                        </a:spcAft>
                        <a:buNone/>
                      </a:pPr>
                      <a:r>
                        <a:rPr b="1" lang="en-GB" sz="1600">
                          <a:latin typeface="Montserrat"/>
                          <a:ea typeface="Montserrat"/>
                          <a:cs typeface="Montserrat"/>
                          <a:sym typeface="Montserrat"/>
                        </a:rPr>
                        <a:t>éducatif</a:t>
                      </a:r>
                      <a:endParaRPr b="1" sz="1600">
                        <a:latin typeface="Montserrat"/>
                        <a:ea typeface="Montserrat"/>
                        <a:cs typeface="Montserrat"/>
                        <a:sym typeface="Montserrat"/>
                      </a:endParaRPr>
                    </a:p>
                    <a:p>
                      <a:pPr indent="0" lvl="0" marL="0" rtl="0" algn="ctr">
                        <a:spcBef>
                          <a:spcPts val="0"/>
                        </a:spcBef>
                        <a:spcAft>
                          <a:spcPts val="0"/>
                        </a:spcAft>
                        <a:buNone/>
                      </a:pPr>
                      <a:r>
                        <a:rPr lang="en-GB" sz="1500">
                          <a:latin typeface="Montserrat"/>
                          <a:ea typeface="Montserrat"/>
                          <a:cs typeface="Montserrat"/>
                          <a:sym typeface="Montserrat"/>
                        </a:rPr>
                        <a:t>(educational)</a:t>
                      </a:r>
                      <a:endParaRPr sz="15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b="1" lang="en-GB" sz="1700">
                          <a:solidFill>
                            <a:schemeClr val="accent3"/>
                          </a:solidFill>
                          <a:latin typeface="Montserrat"/>
                          <a:ea typeface="Montserrat"/>
                          <a:cs typeface="Montserrat"/>
                          <a:sym typeface="Montserrat"/>
                        </a:rPr>
                        <a:t>  </a:t>
                      </a:r>
                      <a:r>
                        <a:rPr b="1" lang="en-GB" sz="1600">
                          <a:latin typeface="Montserrat"/>
                          <a:ea typeface="Montserrat"/>
                          <a:cs typeface="Montserrat"/>
                          <a:sym typeface="Montserrat"/>
                        </a:rPr>
                        <a:t>éduca</a:t>
                      </a:r>
                      <a:r>
                        <a:rPr b="1" lang="en-GB" sz="1600">
                          <a:solidFill>
                            <a:schemeClr val="accent3"/>
                          </a:solidFill>
                          <a:latin typeface="Montserrat"/>
                          <a:ea typeface="Montserrat"/>
                          <a:cs typeface="Montserrat"/>
                          <a:sym typeface="Montserrat"/>
                        </a:rPr>
                        <a:t>tif</a:t>
                      </a:r>
                      <a:r>
                        <a:rPr b="1" lang="en-GB" sz="1700">
                          <a:solidFill>
                            <a:schemeClr val="accent3"/>
                          </a:solidFill>
                          <a:latin typeface="Montserrat"/>
                          <a:ea typeface="Montserrat"/>
                          <a:cs typeface="Montserrat"/>
                          <a:sym typeface="Montserrat"/>
                        </a:rPr>
                        <a:t>s</a:t>
                      </a:r>
                      <a:endParaRPr b="1" sz="1700">
                        <a:solidFill>
                          <a:schemeClr val="accent3"/>
                        </a:solidFill>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b="1" lang="en-GB" sz="1600">
                          <a:latin typeface="Montserrat"/>
                          <a:ea typeface="Montserrat"/>
                          <a:cs typeface="Montserrat"/>
                          <a:sym typeface="Montserrat"/>
                        </a:rPr>
                        <a:t>éduca</a:t>
                      </a:r>
                      <a:r>
                        <a:rPr b="1" lang="en-GB" sz="1600">
                          <a:solidFill>
                            <a:schemeClr val="accent5"/>
                          </a:solidFill>
                          <a:latin typeface="Montserrat"/>
                          <a:ea typeface="Montserrat"/>
                          <a:cs typeface="Montserrat"/>
                          <a:sym typeface="Montserrat"/>
                        </a:rPr>
                        <a:t>tives</a:t>
                      </a:r>
                      <a:endParaRPr b="1" sz="2500">
                        <a:solidFill>
                          <a:schemeClr val="accent5"/>
                        </a:solidFill>
                        <a:latin typeface="Montserrat"/>
                        <a:ea typeface="Montserrat"/>
                        <a:cs typeface="Montserrat"/>
                        <a:sym typeface="Montserrat"/>
                      </a:endParaRPr>
                    </a:p>
                  </a:txBody>
                  <a:tcPr marT="45725" marB="45725" marR="45725" marL="45725"/>
                </a:tc>
              </a:tr>
              <a:tr h="543850">
                <a:tc>
                  <a:txBody>
                    <a:bodyPr/>
                    <a:lstStyle/>
                    <a:p>
                      <a:pPr indent="0" lvl="0" marL="0" rtl="0" algn="ctr">
                        <a:spcBef>
                          <a:spcPts val="0"/>
                        </a:spcBef>
                        <a:spcAft>
                          <a:spcPts val="0"/>
                        </a:spcAft>
                        <a:buNone/>
                      </a:pPr>
                      <a:r>
                        <a:rPr b="1" lang="en-GB" sz="1600">
                          <a:latin typeface="Montserrat"/>
                          <a:ea typeface="Montserrat"/>
                          <a:cs typeface="Montserrat"/>
                          <a:sym typeface="Montserrat"/>
                        </a:rPr>
                        <a:t>sérieux</a:t>
                      </a:r>
                      <a:endParaRPr b="1" sz="1600">
                        <a:latin typeface="Montserrat"/>
                        <a:ea typeface="Montserrat"/>
                        <a:cs typeface="Montserrat"/>
                        <a:sym typeface="Montserrat"/>
                      </a:endParaRPr>
                    </a:p>
                    <a:p>
                      <a:pPr indent="0" lvl="0" marL="0" rtl="0" algn="ctr">
                        <a:spcBef>
                          <a:spcPts val="0"/>
                        </a:spcBef>
                        <a:spcAft>
                          <a:spcPts val="0"/>
                        </a:spcAft>
                        <a:buNone/>
                      </a:pPr>
                      <a:r>
                        <a:rPr lang="en-GB" sz="1500">
                          <a:latin typeface="Montserrat"/>
                          <a:ea typeface="Montserrat"/>
                          <a:cs typeface="Montserrat"/>
                          <a:sym typeface="Montserrat"/>
                        </a:rPr>
                        <a:t>(serious)</a:t>
                      </a:r>
                      <a:endParaRPr b="1" sz="16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b="1" lang="en-GB" sz="1600">
                          <a:latin typeface="Montserrat"/>
                          <a:ea typeface="Montserrat"/>
                          <a:cs typeface="Montserrat"/>
                          <a:sym typeface="Montserrat"/>
                        </a:rPr>
                        <a:t>séri</a:t>
                      </a:r>
                      <a:r>
                        <a:rPr b="1" lang="en-GB" sz="1600">
                          <a:solidFill>
                            <a:schemeClr val="accent3"/>
                          </a:solidFill>
                          <a:latin typeface="Montserrat"/>
                          <a:ea typeface="Montserrat"/>
                          <a:cs typeface="Montserrat"/>
                          <a:sym typeface="Montserrat"/>
                        </a:rPr>
                        <a:t>eux</a:t>
                      </a:r>
                      <a:endParaRPr sz="1700">
                        <a:solidFill>
                          <a:schemeClr val="accent3"/>
                        </a:solidFill>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b="1" lang="en-GB" sz="1600">
                          <a:latin typeface="Montserrat"/>
                          <a:ea typeface="Montserrat"/>
                          <a:cs typeface="Montserrat"/>
                          <a:sym typeface="Montserrat"/>
                        </a:rPr>
                        <a:t>séri</a:t>
                      </a:r>
                      <a:r>
                        <a:rPr b="1" lang="en-GB" sz="1600">
                          <a:solidFill>
                            <a:schemeClr val="accent5"/>
                          </a:solidFill>
                          <a:latin typeface="Montserrat"/>
                          <a:ea typeface="Montserrat"/>
                          <a:cs typeface="Montserrat"/>
                          <a:sym typeface="Montserrat"/>
                        </a:rPr>
                        <a:t>euses</a:t>
                      </a:r>
                      <a:endParaRPr b="1" sz="2500">
                        <a:solidFill>
                          <a:schemeClr val="accent5"/>
                        </a:solidFill>
                        <a:latin typeface="Montserrat"/>
                        <a:ea typeface="Montserrat"/>
                        <a:cs typeface="Montserrat"/>
                        <a:sym typeface="Montserrat"/>
                      </a:endParaRPr>
                    </a:p>
                  </a:txBody>
                  <a:tcPr marT="45725" marB="45725" marR="45725" marL="45725"/>
                </a:tc>
              </a:tr>
              <a:tr h="580050">
                <a:tc>
                  <a:txBody>
                    <a:bodyPr/>
                    <a:lstStyle/>
                    <a:p>
                      <a:pPr indent="0" lvl="0" marL="0" rtl="0" algn="ctr">
                        <a:spcBef>
                          <a:spcPts val="0"/>
                        </a:spcBef>
                        <a:spcAft>
                          <a:spcPts val="0"/>
                        </a:spcAft>
                        <a:buNone/>
                      </a:pPr>
                      <a:r>
                        <a:rPr b="1" lang="en-GB" sz="1600">
                          <a:latin typeface="Montserrat"/>
                          <a:ea typeface="Montserrat"/>
                          <a:cs typeface="Montserrat"/>
                          <a:sym typeface="Montserrat"/>
                        </a:rPr>
                        <a:t>ennuyeux</a:t>
                      </a:r>
                      <a:endParaRPr b="1" sz="1600">
                        <a:latin typeface="Montserrat"/>
                        <a:ea typeface="Montserrat"/>
                        <a:cs typeface="Montserrat"/>
                        <a:sym typeface="Montserrat"/>
                      </a:endParaRPr>
                    </a:p>
                    <a:p>
                      <a:pPr indent="0" lvl="0" marL="0" rtl="0" algn="ctr">
                        <a:spcBef>
                          <a:spcPts val="0"/>
                        </a:spcBef>
                        <a:spcAft>
                          <a:spcPts val="0"/>
                        </a:spcAft>
                        <a:buNone/>
                      </a:pPr>
                      <a:r>
                        <a:rPr lang="en-GB" sz="1500">
                          <a:latin typeface="Montserrat"/>
                          <a:ea typeface="Montserrat"/>
                          <a:cs typeface="Montserrat"/>
                          <a:sym typeface="Montserrat"/>
                        </a:rPr>
                        <a:t>(boring)</a:t>
                      </a:r>
                      <a:endParaRPr b="1"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b="1" lang="en-GB" sz="1600">
                          <a:latin typeface="Montserrat"/>
                          <a:ea typeface="Montserrat"/>
                          <a:cs typeface="Montserrat"/>
                          <a:sym typeface="Montserrat"/>
                        </a:rPr>
                        <a:t>ennuy</a:t>
                      </a:r>
                      <a:r>
                        <a:rPr b="1" lang="en-GB" sz="1600">
                          <a:solidFill>
                            <a:schemeClr val="accent3"/>
                          </a:solidFill>
                          <a:latin typeface="Montserrat"/>
                          <a:ea typeface="Montserrat"/>
                          <a:cs typeface="Montserrat"/>
                          <a:sym typeface="Montserrat"/>
                        </a:rPr>
                        <a:t>eux</a:t>
                      </a:r>
                      <a:endParaRPr sz="1800">
                        <a:solidFill>
                          <a:schemeClr val="accent3"/>
                        </a:solidFill>
                        <a:latin typeface="Montserrat"/>
                        <a:ea typeface="Montserrat"/>
                        <a:cs typeface="Montserrat"/>
                        <a:sym typeface="Montserrat"/>
                      </a:endParaRPr>
                    </a:p>
                    <a:p>
                      <a:pPr indent="0" lvl="0" marL="0" rtl="0" algn="ctr">
                        <a:spcBef>
                          <a:spcPts val="0"/>
                        </a:spcBef>
                        <a:spcAft>
                          <a:spcPts val="0"/>
                        </a:spcAft>
                        <a:buNone/>
                      </a:pPr>
                      <a:r>
                        <a:t/>
                      </a:r>
                      <a:endParaRPr sz="17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b="1" lang="en-GB" sz="1600">
                          <a:latin typeface="Montserrat"/>
                          <a:ea typeface="Montserrat"/>
                          <a:cs typeface="Montserrat"/>
                          <a:sym typeface="Montserrat"/>
                        </a:rPr>
                        <a:t>ennuy</a:t>
                      </a:r>
                      <a:r>
                        <a:rPr b="1" lang="en-GB" sz="1600">
                          <a:solidFill>
                            <a:schemeClr val="accent5"/>
                          </a:solidFill>
                          <a:latin typeface="Montserrat"/>
                          <a:ea typeface="Montserrat"/>
                          <a:cs typeface="Montserrat"/>
                          <a:sym typeface="Montserrat"/>
                        </a:rPr>
                        <a:t>euses</a:t>
                      </a:r>
                      <a:endParaRPr b="1" sz="1600">
                        <a:solidFill>
                          <a:schemeClr val="accent5"/>
                        </a:solidFill>
                        <a:latin typeface="Montserrat"/>
                        <a:ea typeface="Montserrat"/>
                        <a:cs typeface="Montserrat"/>
                        <a:sym typeface="Montserrat"/>
                      </a:endParaRPr>
                    </a:p>
                  </a:txBody>
                  <a:tcPr marT="45725" marB="45725" marR="45725" marL="45725"/>
                </a:tc>
              </a:tr>
              <a:tr h="580050">
                <a:tc>
                  <a:txBody>
                    <a:bodyPr/>
                    <a:lstStyle/>
                    <a:p>
                      <a:pPr indent="0" lvl="0" marL="0" rtl="0" algn="ctr">
                        <a:spcBef>
                          <a:spcPts val="0"/>
                        </a:spcBef>
                        <a:spcAft>
                          <a:spcPts val="0"/>
                        </a:spcAft>
                        <a:buNone/>
                      </a:pPr>
                      <a:r>
                        <a:rPr b="1" lang="en-GB" sz="1600">
                          <a:latin typeface="Montserrat"/>
                          <a:ea typeface="Montserrat"/>
                          <a:cs typeface="Montserrat"/>
                          <a:sym typeface="Montserrat"/>
                        </a:rPr>
                        <a:t>original</a:t>
                      </a:r>
                      <a:endParaRPr b="1" sz="1600">
                        <a:latin typeface="Montserrat"/>
                        <a:ea typeface="Montserrat"/>
                        <a:cs typeface="Montserrat"/>
                        <a:sym typeface="Montserrat"/>
                      </a:endParaRPr>
                    </a:p>
                    <a:p>
                      <a:pPr indent="0" lvl="0" marL="0" rtl="0" algn="ctr">
                        <a:spcBef>
                          <a:spcPts val="0"/>
                        </a:spcBef>
                        <a:spcAft>
                          <a:spcPts val="0"/>
                        </a:spcAft>
                        <a:buNone/>
                      </a:pPr>
                      <a:r>
                        <a:rPr lang="en-GB" sz="1500">
                          <a:latin typeface="Montserrat"/>
                          <a:ea typeface="Montserrat"/>
                          <a:cs typeface="Montserrat"/>
                          <a:sym typeface="Montserrat"/>
                        </a:rPr>
                        <a:t>(original)</a:t>
                      </a:r>
                      <a:endParaRPr b="1" sz="16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b="1" lang="en-GB" sz="1600">
                          <a:latin typeface="Montserrat"/>
                          <a:ea typeface="Montserrat"/>
                          <a:cs typeface="Montserrat"/>
                          <a:sym typeface="Montserrat"/>
                        </a:rPr>
                        <a:t>origin</a:t>
                      </a:r>
                      <a:r>
                        <a:rPr b="1" lang="en-GB" sz="1600">
                          <a:solidFill>
                            <a:schemeClr val="accent3"/>
                          </a:solidFill>
                          <a:latin typeface="Montserrat"/>
                          <a:ea typeface="Montserrat"/>
                          <a:cs typeface="Montserrat"/>
                          <a:sym typeface="Montserrat"/>
                        </a:rPr>
                        <a:t>aux</a:t>
                      </a:r>
                      <a:endParaRPr sz="1800">
                        <a:solidFill>
                          <a:schemeClr val="accent3"/>
                        </a:solidFill>
                        <a:latin typeface="Montserrat"/>
                        <a:ea typeface="Montserrat"/>
                        <a:cs typeface="Montserrat"/>
                        <a:sym typeface="Montserrat"/>
                      </a:endParaRPr>
                    </a:p>
                    <a:p>
                      <a:pPr indent="0" lvl="0" marL="0" rtl="0" algn="ctr">
                        <a:spcBef>
                          <a:spcPts val="0"/>
                        </a:spcBef>
                        <a:spcAft>
                          <a:spcPts val="0"/>
                        </a:spcAft>
                        <a:buNone/>
                      </a:pPr>
                      <a:r>
                        <a:t/>
                      </a:r>
                      <a:endParaRPr sz="17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b="1" lang="en-GB" sz="1600">
                          <a:latin typeface="Montserrat"/>
                          <a:ea typeface="Montserrat"/>
                          <a:cs typeface="Montserrat"/>
                          <a:sym typeface="Montserrat"/>
                        </a:rPr>
                        <a:t>origin</a:t>
                      </a:r>
                      <a:r>
                        <a:rPr b="1" lang="en-GB" sz="1600">
                          <a:solidFill>
                            <a:schemeClr val="accent5"/>
                          </a:solidFill>
                          <a:latin typeface="Montserrat"/>
                          <a:ea typeface="Montserrat"/>
                          <a:cs typeface="Montserrat"/>
                          <a:sym typeface="Montserrat"/>
                        </a:rPr>
                        <a:t>ales</a:t>
                      </a:r>
                      <a:endParaRPr b="1" sz="2500">
                        <a:solidFill>
                          <a:schemeClr val="accent5"/>
                        </a:solidFill>
                        <a:latin typeface="Montserrat"/>
                        <a:ea typeface="Montserrat"/>
                        <a:cs typeface="Montserrat"/>
                        <a:sym typeface="Montserrat"/>
                      </a:endParaRPr>
                    </a:p>
                  </a:txBody>
                  <a:tcPr marT="45725" marB="45725" marR="45725" marL="45725"/>
                </a:tc>
              </a:tr>
            </a:tbl>
          </a:graphicData>
        </a:graphic>
      </p:graphicFrame>
      <p:sp>
        <p:nvSpPr>
          <p:cNvPr id="170" name="Google Shape;170;p32"/>
          <p:cNvSpPr txBox="1"/>
          <p:nvPr/>
        </p:nvSpPr>
        <p:spPr>
          <a:xfrm>
            <a:off x="419938" y="164275"/>
            <a:ext cx="7145400" cy="2808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1700">
                <a:solidFill>
                  <a:schemeClr val="accent3"/>
                </a:solidFill>
                <a:latin typeface="Montserrat"/>
                <a:ea typeface="Montserrat"/>
                <a:cs typeface="Montserrat"/>
                <a:sym typeface="Montserrat"/>
              </a:rPr>
              <a:t>Adjectives- masculine plural and feminine plural</a:t>
            </a:r>
            <a:r>
              <a:rPr lang="en-GB" sz="1700">
                <a:solidFill>
                  <a:schemeClr val="accent3"/>
                </a:solidFill>
                <a:latin typeface="Montserrat"/>
                <a:ea typeface="Montserrat"/>
                <a:cs typeface="Montserrat"/>
                <a:sym typeface="Montserrat"/>
              </a:rPr>
              <a:t>.</a:t>
            </a:r>
            <a:endParaRPr sz="1700">
              <a:solidFill>
                <a:schemeClr val="accent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3"/>
          <p:cNvSpPr txBox="1"/>
          <p:nvPr/>
        </p:nvSpPr>
        <p:spPr>
          <a:xfrm>
            <a:off x="476250" y="234950"/>
            <a:ext cx="7145400" cy="496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000">
                <a:solidFill>
                  <a:schemeClr val="dk2"/>
                </a:solidFill>
                <a:latin typeface="Montserrat"/>
                <a:ea typeface="Montserrat"/>
                <a:cs typeface="Montserrat"/>
                <a:sym typeface="Montserrat"/>
              </a:rPr>
              <a:t>I like sports programmes - they are interesting...</a:t>
            </a:r>
            <a:endParaRPr i="1" sz="2000">
              <a:solidFill>
                <a:schemeClr val="dk2"/>
              </a:solidFill>
              <a:latin typeface="Montserrat"/>
              <a:ea typeface="Montserrat"/>
              <a:cs typeface="Montserrat"/>
              <a:sym typeface="Montserrat"/>
            </a:endParaRPr>
          </a:p>
        </p:txBody>
      </p:sp>
      <p:cxnSp>
        <p:nvCxnSpPr>
          <p:cNvPr id="176" name="Google Shape;176;p33"/>
          <p:cNvCxnSpPr/>
          <p:nvPr/>
        </p:nvCxnSpPr>
        <p:spPr>
          <a:xfrm>
            <a:off x="4566894" y="919113"/>
            <a:ext cx="10200" cy="2940000"/>
          </a:xfrm>
          <a:prstGeom prst="straightConnector1">
            <a:avLst/>
          </a:prstGeom>
          <a:noFill/>
          <a:ln cap="flat" cmpd="sng" w="28575">
            <a:solidFill>
              <a:schemeClr val="dk2"/>
            </a:solidFill>
            <a:prstDash val="dash"/>
            <a:round/>
            <a:headEnd len="med" w="med" type="none"/>
            <a:tailEnd len="med" w="med" type="none"/>
          </a:ln>
        </p:spPr>
      </p:cxnSp>
      <p:pic>
        <p:nvPicPr>
          <p:cNvPr id="177" name="Google Shape;177;p33"/>
          <p:cNvPicPr preferRelativeResize="0"/>
          <p:nvPr/>
        </p:nvPicPr>
        <p:blipFill>
          <a:blip r:embed="rId3">
            <a:alphaModFix/>
          </a:blip>
          <a:stretch>
            <a:fillRect/>
          </a:stretch>
        </p:blipFill>
        <p:spPr>
          <a:xfrm>
            <a:off x="413124" y="1506250"/>
            <a:ext cx="934013" cy="660376"/>
          </a:xfrm>
          <a:prstGeom prst="rect">
            <a:avLst/>
          </a:prstGeom>
          <a:noFill/>
          <a:ln>
            <a:noFill/>
          </a:ln>
        </p:spPr>
      </p:pic>
      <p:pic>
        <p:nvPicPr>
          <p:cNvPr id="178" name="Google Shape;178;p33"/>
          <p:cNvPicPr preferRelativeResize="0"/>
          <p:nvPr/>
        </p:nvPicPr>
        <p:blipFill>
          <a:blip r:embed="rId4">
            <a:alphaModFix/>
          </a:blip>
          <a:stretch>
            <a:fillRect/>
          </a:stretch>
        </p:blipFill>
        <p:spPr>
          <a:xfrm>
            <a:off x="522495" y="3066213"/>
            <a:ext cx="715275" cy="715275"/>
          </a:xfrm>
          <a:prstGeom prst="rect">
            <a:avLst/>
          </a:prstGeom>
          <a:noFill/>
          <a:ln>
            <a:noFill/>
          </a:ln>
        </p:spPr>
      </p:pic>
      <p:sp>
        <p:nvSpPr>
          <p:cNvPr id="179" name="Google Shape;179;p33"/>
          <p:cNvSpPr txBox="1"/>
          <p:nvPr/>
        </p:nvSpPr>
        <p:spPr>
          <a:xfrm>
            <a:off x="1790169" y="1506250"/>
            <a:ext cx="1849500" cy="5460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b="1" lang="en-GB" sz="2000">
                <a:latin typeface="Montserrat"/>
                <a:ea typeface="Montserrat"/>
                <a:cs typeface="Montserrat"/>
                <a:sym typeface="Montserrat"/>
              </a:rPr>
              <a:t>il est - he is</a:t>
            </a:r>
            <a:endParaRPr b="1" sz="2000">
              <a:latin typeface="Montserrat"/>
              <a:ea typeface="Montserrat"/>
              <a:cs typeface="Montserrat"/>
              <a:sym typeface="Montserrat"/>
            </a:endParaRPr>
          </a:p>
        </p:txBody>
      </p:sp>
      <p:sp>
        <p:nvSpPr>
          <p:cNvPr id="180" name="Google Shape;180;p33"/>
          <p:cNvSpPr txBox="1"/>
          <p:nvPr/>
        </p:nvSpPr>
        <p:spPr>
          <a:xfrm>
            <a:off x="5484788" y="1497850"/>
            <a:ext cx="3009600" cy="7152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b="1" lang="en-GB" sz="2000">
                <a:latin typeface="Montserrat"/>
                <a:ea typeface="Montserrat"/>
                <a:cs typeface="Montserrat"/>
                <a:sym typeface="Montserrat"/>
              </a:rPr>
              <a:t>ils sont - they are</a:t>
            </a:r>
            <a:endParaRPr b="1" sz="2000">
              <a:latin typeface="Montserrat"/>
              <a:ea typeface="Montserrat"/>
              <a:cs typeface="Montserrat"/>
              <a:sym typeface="Montserrat"/>
            </a:endParaRPr>
          </a:p>
        </p:txBody>
      </p:sp>
      <p:sp>
        <p:nvSpPr>
          <p:cNvPr id="181" name="Google Shape;181;p33"/>
          <p:cNvSpPr/>
          <p:nvPr/>
        </p:nvSpPr>
        <p:spPr>
          <a:xfrm>
            <a:off x="4213725" y="1585325"/>
            <a:ext cx="792600" cy="229200"/>
          </a:xfrm>
          <a:prstGeom prst="right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2" name="Google Shape;182;p33"/>
          <p:cNvSpPr/>
          <p:nvPr/>
        </p:nvSpPr>
        <p:spPr>
          <a:xfrm>
            <a:off x="4213725" y="3132350"/>
            <a:ext cx="792600" cy="229200"/>
          </a:xfrm>
          <a:prstGeom prst="right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3" name="Google Shape;183;p33"/>
          <p:cNvSpPr txBox="1"/>
          <p:nvPr/>
        </p:nvSpPr>
        <p:spPr>
          <a:xfrm>
            <a:off x="1866375" y="3066213"/>
            <a:ext cx="2106300" cy="5460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b="1" lang="en-GB" sz="2000">
                <a:latin typeface="Montserrat"/>
                <a:ea typeface="Montserrat"/>
                <a:cs typeface="Montserrat"/>
                <a:sym typeface="Montserrat"/>
              </a:rPr>
              <a:t>elle est - she is</a:t>
            </a:r>
            <a:endParaRPr b="1" sz="2000">
              <a:latin typeface="Montserrat"/>
              <a:ea typeface="Montserrat"/>
              <a:cs typeface="Montserrat"/>
              <a:sym typeface="Montserrat"/>
            </a:endParaRPr>
          </a:p>
        </p:txBody>
      </p:sp>
      <p:sp>
        <p:nvSpPr>
          <p:cNvPr id="184" name="Google Shape;184;p33"/>
          <p:cNvSpPr txBox="1"/>
          <p:nvPr/>
        </p:nvSpPr>
        <p:spPr>
          <a:xfrm>
            <a:off x="5581653" y="3050075"/>
            <a:ext cx="2758200" cy="5460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b="1" lang="en-GB" sz="2000">
                <a:latin typeface="Montserrat"/>
                <a:ea typeface="Montserrat"/>
                <a:cs typeface="Montserrat"/>
                <a:sym typeface="Montserrat"/>
              </a:rPr>
              <a:t>elles sont - they are</a:t>
            </a:r>
            <a:endParaRPr b="1" sz="2000">
              <a:latin typeface="Montserrat"/>
              <a:ea typeface="Montserrat"/>
              <a:cs typeface="Montserrat"/>
              <a:sym typeface="Montserrat"/>
            </a:endParaRPr>
          </a:p>
        </p:txBody>
      </p:sp>
      <p:sp>
        <p:nvSpPr>
          <p:cNvPr id="185" name="Google Shape;185;p33"/>
          <p:cNvSpPr txBox="1"/>
          <p:nvPr/>
        </p:nvSpPr>
        <p:spPr>
          <a:xfrm>
            <a:off x="1713975" y="1678663"/>
            <a:ext cx="2237100" cy="4965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b="1" lang="en-GB" sz="1600">
                <a:solidFill>
                  <a:schemeClr val="accent3"/>
                </a:solidFill>
                <a:latin typeface="Montserrat"/>
                <a:ea typeface="Montserrat"/>
                <a:cs typeface="Montserrat"/>
                <a:sym typeface="Montserrat"/>
              </a:rPr>
              <a:t> </a:t>
            </a:r>
            <a:br>
              <a:rPr b="1" lang="en-GB" sz="1600">
                <a:solidFill>
                  <a:schemeClr val="accent3"/>
                </a:solidFill>
                <a:latin typeface="Montserrat"/>
                <a:ea typeface="Montserrat"/>
                <a:cs typeface="Montserrat"/>
                <a:sym typeface="Montserrat"/>
              </a:rPr>
            </a:br>
            <a:r>
              <a:rPr b="1" lang="en-GB" sz="1600">
                <a:solidFill>
                  <a:schemeClr val="accent3"/>
                </a:solidFill>
                <a:latin typeface="Montserrat"/>
                <a:ea typeface="Montserrat"/>
                <a:cs typeface="Montserrat"/>
                <a:sym typeface="Montserrat"/>
              </a:rPr>
              <a:t>masculine noun is</a:t>
            </a:r>
            <a:endParaRPr b="1" sz="1600">
              <a:solidFill>
                <a:schemeClr val="accent3"/>
              </a:solidFill>
              <a:latin typeface="Montserrat"/>
              <a:ea typeface="Montserrat"/>
              <a:cs typeface="Montserrat"/>
              <a:sym typeface="Montserrat"/>
            </a:endParaRPr>
          </a:p>
        </p:txBody>
      </p:sp>
      <p:sp>
        <p:nvSpPr>
          <p:cNvPr id="186" name="Google Shape;186;p33"/>
          <p:cNvSpPr txBox="1"/>
          <p:nvPr/>
        </p:nvSpPr>
        <p:spPr>
          <a:xfrm>
            <a:off x="1675875" y="3507463"/>
            <a:ext cx="2662500" cy="4965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b="1" lang="en-GB" sz="1600">
                <a:solidFill>
                  <a:schemeClr val="accent5"/>
                </a:solidFill>
                <a:latin typeface="Montserrat"/>
                <a:ea typeface="Montserrat"/>
                <a:cs typeface="Montserrat"/>
                <a:sym typeface="Montserrat"/>
              </a:rPr>
              <a:t>feminine noun is</a:t>
            </a:r>
            <a:endParaRPr b="1" sz="1600">
              <a:solidFill>
                <a:schemeClr val="accent5"/>
              </a:solidFill>
              <a:latin typeface="Montserrat"/>
              <a:ea typeface="Montserrat"/>
              <a:cs typeface="Montserrat"/>
              <a:sym typeface="Montserrat"/>
            </a:endParaRPr>
          </a:p>
        </p:txBody>
      </p:sp>
      <p:sp>
        <p:nvSpPr>
          <p:cNvPr id="187" name="Google Shape;187;p33"/>
          <p:cNvSpPr txBox="1"/>
          <p:nvPr/>
        </p:nvSpPr>
        <p:spPr>
          <a:xfrm>
            <a:off x="5181075" y="1907263"/>
            <a:ext cx="3772200" cy="4965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b="1" lang="en-GB" sz="1600">
                <a:solidFill>
                  <a:schemeClr val="accent3"/>
                </a:solidFill>
                <a:latin typeface="Montserrat"/>
                <a:ea typeface="Montserrat"/>
                <a:cs typeface="Montserrat"/>
                <a:sym typeface="Montserrat"/>
              </a:rPr>
              <a:t>Any masculine plural noun are</a:t>
            </a:r>
            <a:endParaRPr b="1" sz="1600">
              <a:solidFill>
                <a:schemeClr val="accent3"/>
              </a:solidFill>
              <a:latin typeface="Montserrat"/>
              <a:ea typeface="Montserrat"/>
              <a:cs typeface="Montserrat"/>
              <a:sym typeface="Montserrat"/>
            </a:endParaRPr>
          </a:p>
        </p:txBody>
      </p:sp>
      <p:sp>
        <p:nvSpPr>
          <p:cNvPr id="188" name="Google Shape;188;p33"/>
          <p:cNvSpPr txBox="1"/>
          <p:nvPr/>
        </p:nvSpPr>
        <p:spPr>
          <a:xfrm>
            <a:off x="5113775" y="3437600"/>
            <a:ext cx="3674100" cy="4965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b="1" lang="en-GB" sz="1600">
                <a:solidFill>
                  <a:schemeClr val="accent5"/>
                </a:solidFill>
                <a:latin typeface="Montserrat"/>
                <a:ea typeface="Montserrat"/>
                <a:cs typeface="Montserrat"/>
                <a:sym typeface="Montserrat"/>
              </a:rPr>
              <a:t>Any feminine plural noun are</a:t>
            </a:r>
            <a:endParaRPr b="1" sz="1600">
              <a:solidFill>
                <a:schemeClr val="accent5"/>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2" name="Shape 192"/>
        <p:cNvGrpSpPr/>
        <p:nvPr/>
      </p:nvGrpSpPr>
      <p:grpSpPr>
        <a:xfrm>
          <a:off x="0" y="0"/>
          <a:ext cx="0" cy="0"/>
          <a:chOff x="0" y="0"/>
          <a:chExt cx="0" cy="0"/>
        </a:xfrm>
      </p:grpSpPr>
      <p:sp>
        <p:nvSpPr>
          <p:cNvPr id="193" name="Google Shape;193;p34"/>
          <p:cNvSpPr txBox="1"/>
          <p:nvPr>
            <p:ph type="title"/>
          </p:nvPr>
        </p:nvSpPr>
        <p:spPr>
          <a:xfrm>
            <a:off x="459000" y="490888"/>
            <a:ext cx="8226000" cy="318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solidFill>
                  <a:schemeClr val="accent6"/>
                </a:solidFill>
              </a:rPr>
              <a:t>Talking about TV programmes (1/3)</a:t>
            </a:r>
            <a:endParaRPr sz="2800">
              <a:solidFill>
                <a:schemeClr val="accent6"/>
              </a:solidFill>
            </a:endParaRPr>
          </a:p>
          <a:p>
            <a:pPr indent="0" lvl="0" marL="0" rtl="0" algn="l">
              <a:spcBef>
                <a:spcPts val="0"/>
              </a:spcBef>
              <a:spcAft>
                <a:spcPts val="0"/>
              </a:spcAft>
              <a:buNone/>
            </a:pPr>
            <a:r>
              <a:t/>
            </a:r>
            <a:endParaRPr i="1" sz="3600"/>
          </a:p>
          <a:p>
            <a:pPr indent="0" lvl="0" marL="0" rtl="0" algn="l">
              <a:spcBef>
                <a:spcPts val="0"/>
              </a:spcBef>
              <a:spcAft>
                <a:spcPts val="0"/>
              </a:spcAft>
              <a:buNone/>
            </a:pPr>
            <a:r>
              <a:t/>
            </a:r>
            <a:endParaRPr i="1" sz="2900"/>
          </a:p>
        </p:txBody>
      </p:sp>
      <p:sp>
        <p:nvSpPr>
          <p:cNvPr id="194" name="Google Shape;194;p34"/>
          <p:cNvSpPr txBox="1"/>
          <p:nvPr/>
        </p:nvSpPr>
        <p:spPr>
          <a:xfrm>
            <a:off x="8556160" y="2158191"/>
            <a:ext cx="2694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200">
              <a:solidFill>
                <a:schemeClr val="lt1"/>
              </a:solidFill>
              <a:latin typeface="Montserrat"/>
              <a:ea typeface="Montserrat"/>
              <a:cs typeface="Montserrat"/>
              <a:sym typeface="Montserrat"/>
            </a:endParaRPr>
          </a:p>
        </p:txBody>
      </p:sp>
      <p:sp>
        <p:nvSpPr>
          <p:cNvPr id="195" name="Google Shape;195;p34"/>
          <p:cNvSpPr txBox="1"/>
          <p:nvPr/>
        </p:nvSpPr>
        <p:spPr>
          <a:xfrm>
            <a:off x="8556160" y="2545359"/>
            <a:ext cx="2694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200">
              <a:solidFill>
                <a:schemeClr val="lt1"/>
              </a:solidFill>
              <a:latin typeface="Montserrat"/>
              <a:ea typeface="Montserrat"/>
              <a:cs typeface="Montserrat"/>
              <a:sym typeface="Montserrat"/>
            </a:endParaRPr>
          </a:p>
        </p:txBody>
      </p:sp>
      <p:sp>
        <p:nvSpPr>
          <p:cNvPr id="196" name="Google Shape;196;p34"/>
          <p:cNvSpPr txBox="1"/>
          <p:nvPr/>
        </p:nvSpPr>
        <p:spPr>
          <a:xfrm>
            <a:off x="8556160" y="1366425"/>
            <a:ext cx="4317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200">
              <a:solidFill>
                <a:schemeClr val="lt1"/>
              </a:solidFill>
              <a:latin typeface="Montserrat"/>
              <a:ea typeface="Montserrat"/>
              <a:cs typeface="Montserrat"/>
              <a:sym typeface="Montserrat"/>
            </a:endParaRPr>
          </a:p>
        </p:txBody>
      </p:sp>
      <p:sp>
        <p:nvSpPr>
          <p:cNvPr id="197" name="Google Shape;197;p34"/>
          <p:cNvSpPr txBox="1"/>
          <p:nvPr/>
        </p:nvSpPr>
        <p:spPr>
          <a:xfrm>
            <a:off x="8529349" y="1744013"/>
            <a:ext cx="2694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200">
              <a:solidFill>
                <a:schemeClr val="lt1"/>
              </a:solidFill>
              <a:latin typeface="Montserrat"/>
              <a:ea typeface="Montserrat"/>
              <a:cs typeface="Montserrat"/>
              <a:sym typeface="Montserrat"/>
            </a:endParaRPr>
          </a:p>
        </p:txBody>
      </p:sp>
      <p:graphicFrame>
        <p:nvGraphicFramePr>
          <p:cNvPr id="198" name="Google Shape;198;p34"/>
          <p:cNvGraphicFramePr/>
          <p:nvPr/>
        </p:nvGraphicFramePr>
        <p:xfrm>
          <a:off x="458975" y="982638"/>
          <a:ext cx="3000000" cy="3000000"/>
        </p:xfrm>
        <a:graphic>
          <a:graphicData uri="http://schemas.openxmlformats.org/drawingml/2006/table">
            <a:tbl>
              <a:tblPr>
                <a:noFill/>
                <a:tableStyleId>{5C05694F-9DA8-4C0B-B2DB-DF32E59567B2}</a:tableStyleId>
              </a:tblPr>
              <a:tblGrid>
                <a:gridCol w="5172550"/>
                <a:gridCol w="2376550"/>
              </a:tblGrid>
              <a:tr h="560050">
                <a:tc>
                  <a:txBody>
                    <a:bodyPr/>
                    <a:lstStyle/>
                    <a:p>
                      <a:pPr indent="-228600" lvl="0" marL="228600" rtl="0" algn="l">
                        <a:spcBef>
                          <a:spcPts val="0"/>
                        </a:spcBef>
                        <a:spcAft>
                          <a:spcPts val="0"/>
                        </a:spcAft>
                        <a:buClr>
                          <a:schemeClr val="dk2"/>
                        </a:buClr>
                        <a:buSzPts val="1800"/>
                        <a:buFont typeface="Montserrat"/>
                        <a:buAutoNum type="arabicPeriod"/>
                      </a:pPr>
                      <a:r>
                        <a:rPr lang="en-GB" sz="1800">
                          <a:solidFill>
                            <a:schemeClr val="dk2"/>
                          </a:solidFill>
                          <a:latin typeface="Montserrat"/>
                          <a:ea typeface="Montserrat"/>
                          <a:cs typeface="Montserrat"/>
                          <a:sym typeface="Montserrat"/>
                        </a:rPr>
                        <a:t>Most adjectives in French come ………….. the noun they describe.</a:t>
                      </a:r>
                      <a:endParaRPr sz="1800">
                        <a:solidFill>
                          <a:schemeClr val="dk2"/>
                        </a:solidFill>
                        <a:latin typeface="Montserrat"/>
                        <a:ea typeface="Montserrat"/>
                        <a:cs typeface="Montserrat"/>
                        <a:sym typeface="Montserrat"/>
                      </a:endParaRPr>
                    </a:p>
                  </a:txBody>
                  <a:tcPr marT="45725" marB="45725" marR="45725" marL="45725">
                    <a:lnL cap="flat" cmpd="sng" w="28575">
                      <a:solidFill>
                        <a:schemeClr val="accent6"/>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6"/>
                      </a:solidFill>
                      <a:prstDash val="solid"/>
                      <a:round/>
                      <a:headEnd len="sm" w="sm" type="none"/>
                      <a:tailEnd len="sm" w="sm" type="none"/>
                    </a:lnT>
                    <a:lnB cap="flat" cmpd="sng" w="2857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800">
                        <a:solidFill>
                          <a:schemeClr val="lt1"/>
                        </a:solidFill>
                        <a:latin typeface="Montserrat"/>
                        <a:ea typeface="Montserrat"/>
                        <a:cs typeface="Montserrat"/>
                        <a:sym typeface="Montserrat"/>
                      </a:endParaRPr>
                    </a:p>
                  </a:txBody>
                  <a:tcPr marT="45725" marB="45725" marR="45725" marL="45725">
                    <a:lnL cap="flat" cmpd="sng" w="28575">
                      <a:solidFill>
                        <a:schemeClr val="accent6"/>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6"/>
                      </a:solidFill>
                      <a:prstDash val="solid"/>
                      <a:round/>
                      <a:headEnd len="sm" w="sm" type="none"/>
                      <a:tailEnd len="sm" w="sm" type="none"/>
                    </a:lnT>
                    <a:lnB cap="flat" cmpd="sng" w="28575">
                      <a:solidFill>
                        <a:schemeClr val="accent6"/>
                      </a:solidFill>
                      <a:prstDash val="solid"/>
                      <a:round/>
                      <a:headEnd len="sm" w="sm" type="none"/>
                      <a:tailEnd len="sm" w="sm" type="none"/>
                    </a:lnB>
                  </a:tcPr>
                </a:tc>
              </a:tr>
              <a:tr h="538550">
                <a:tc>
                  <a:txBody>
                    <a:bodyPr/>
                    <a:lstStyle/>
                    <a:p>
                      <a:pPr indent="0" lvl="0" marL="0" rtl="0" algn="l">
                        <a:spcBef>
                          <a:spcPts val="0"/>
                        </a:spcBef>
                        <a:spcAft>
                          <a:spcPts val="0"/>
                        </a:spcAft>
                        <a:buNone/>
                      </a:pPr>
                      <a:r>
                        <a:rPr lang="en-GB" sz="1800">
                          <a:solidFill>
                            <a:schemeClr val="dk2"/>
                          </a:solidFill>
                          <a:latin typeface="Montserrat"/>
                          <a:ea typeface="Montserrat"/>
                          <a:cs typeface="Montserrat"/>
                          <a:sym typeface="Montserrat"/>
                        </a:rPr>
                        <a:t>2.  The spelling of the adjective changes according to the gender of the noun and also whether it is ………………..</a:t>
                      </a:r>
                      <a:endParaRPr sz="1800">
                        <a:solidFill>
                          <a:schemeClr val="dk2"/>
                        </a:solidFill>
                        <a:latin typeface="Montserrat"/>
                        <a:ea typeface="Montserrat"/>
                        <a:cs typeface="Montserrat"/>
                        <a:sym typeface="Montserrat"/>
                      </a:endParaRPr>
                    </a:p>
                  </a:txBody>
                  <a:tcPr marT="45725" marB="45725" marR="45725" marL="45725">
                    <a:lnL cap="flat" cmpd="sng" w="28575">
                      <a:solidFill>
                        <a:schemeClr val="accent6"/>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6"/>
                      </a:solidFill>
                      <a:prstDash val="solid"/>
                      <a:round/>
                      <a:headEnd len="sm" w="sm" type="none"/>
                      <a:tailEnd len="sm" w="sm" type="none"/>
                    </a:lnT>
                    <a:lnB cap="flat" cmpd="sng" w="2857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800">
                        <a:solidFill>
                          <a:schemeClr val="lt1"/>
                        </a:solidFill>
                        <a:latin typeface="Montserrat"/>
                        <a:ea typeface="Montserrat"/>
                        <a:cs typeface="Montserrat"/>
                        <a:sym typeface="Montserrat"/>
                      </a:endParaRPr>
                    </a:p>
                  </a:txBody>
                  <a:tcPr marT="45725" marB="45725" marR="45725" marL="45725">
                    <a:lnL cap="flat" cmpd="sng" w="28575">
                      <a:solidFill>
                        <a:schemeClr val="accent6"/>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6"/>
                      </a:solidFill>
                      <a:prstDash val="solid"/>
                      <a:round/>
                      <a:headEnd len="sm" w="sm" type="none"/>
                      <a:tailEnd len="sm" w="sm" type="none"/>
                    </a:lnT>
                    <a:lnB cap="flat" cmpd="sng" w="28575">
                      <a:solidFill>
                        <a:schemeClr val="accent6"/>
                      </a:solidFill>
                      <a:prstDash val="solid"/>
                      <a:round/>
                      <a:headEnd len="sm" w="sm" type="none"/>
                      <a:tailEnd len="sm" w="sm" type="none"/>
                    </a:lnB>
                  </a:tcPr>
                </a:tc>
              </a:tr>
              <a:tr h="538550">
                <a:tc>
                  <a:txBody>
                    <a:bodyPr/>
                    <a:lstStyle/>
                    <a:p>
                      <a:pPr indent="0" lvl="0" marL="0" rtl="0" algn="l">
                        <a:spcBef>
                          <a:spcPts val="0"/>
                        </a:spcBef>
                        <a:spcAft>
                          <a:spcPts val="0"/>
                        </a:spcAft>
                        <a:buNone/>
                      </a:pPr>
                      <a:r>
                        <a:rPr lang="en-GB" sz="1800">
                          <a:solidFill>
                            <a:schemeClr val="dk2"/>
                          </a:solidFill>
                          <a:latin typeface="Montserrat"/>
                          <a:ea typeface="Montserrat"/>
                          <a:cs typeface="Montserrat"/>
                          <a:sym typeface="Montserrat"/>
                        </a:rPr>
                        <a:t>3. The plural endings for adjectives that end in -t are:      </a:t>
                      </a:r>
                      <a:endParaRPr sz="1800">
                        <a:solidFill>
                          <a:schemeClr val="dk2"/>
                        </a:solidFill>
                        <a:latin typeface="Montserrat"/>
                        <a:ea typeface="Montserrat"/>
                        <a:cs typeface="Montserrat"/>
                        <a:sym typeface="Montserrat"/>
                      </a:endParaRPr>
                    </a:p>
                  </a:txBody>
                  <a:tcPr marT="45725" marB="45725" marR="45725" marL="45725">
                    <a:lnL cap="flat" cmpd="sng" w="28575">
                      <a:solidFill>
                        <a:schemeClr val="accent6"/>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6"/>
                      </a:solidFill>
                      <a:prstDash val="solid"/>
                      <a:round/>
                      <a:headEnd len="sm" w="sm" type="none"/>
                      <a:tailEnd len="sm" w="sm" type="none"/>
                    </a:lnT>
                    <a:lnB cap="flat" cmpd="sng" w="2857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800">
                        <a:solidFill>
                          <a:schemeClr val="lt1"/>
                        </a:solidFill>
                        <a:latin typeface="Montserrat"/>
                        <a:ea typeface="Montserrat"/>
                        <a:cs typeface="Montserrat"/>
                        <a:sym typeface="Montserrat"/>
                      </a:endParaRPr>
                    </a:p>
                  </a:txBody>
                  <a:tcPr marT="45725" marB="45725" marR="45725" marL="45725">
                    <a:lnL cap="flat" cmpd="sng" w="28575">
                      <a:solidFill>
                        <a:schemeClr val="accent6"/>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6"/>
                      </a:solidFill>
                      <a:prstDash val="solid"/>
                      <a:round/>
                      <a:headEnd len="sm" w="sm" type="none"/>
                      <a:tailEnd len="sm" w="sm" type="none"/>
                    </a:lnT>
                    <a:lnB cap="flat" cmpd="sng" w="28575">
                      <a:solidFill>
                        <a:schemeClr val="accent6"/>
                      </a:solidFill>
                      <a:prstDash val="solid"/>
                      <a:round/>
                      <a:headEnd len="sm" w="sm" type="none"/>
                      <a:tailEnd len="sm" w="sm" type="none"/>
                    </a:lnB>
                  </a:tcPr>
                </a:tc>
              </a:tr>
              <a:tr h="538550">
                <a:tc>
                  <a:txBody>
                    <a:bodyPr/>
                    <a:lstStyle/>
                    <a:p>
                      <a:pPr indent="0" lvl="0" marL="0" rtl="0" algn="l">
                        <a:spcBef>
                          <a:spcPts val="0"/>
                        </a:spcBef>
                        <a:spcAft>
                          <a:spcPts val="0"/>
                        </a:spcAft>
                        <a:buNone/>
                      </a:pPr>
                      <a:r>
                        <a:rPr lang="en-GB" sz="1800">
                          <a:solidFill>
                            <a:schemeClr val="dk2"/>
                          </a:solidFill>
                          <a:latin typeface="Montserrat"/>
                          <a:ea typeface="Montserrat"/>
                          <a:cs typeface="Montserrat"/>
                          <a:sym typeface="Montserrat"/>
                        </a:rPr>
                        <a:t>4. Je préfère means</a:t>
                      </a:r>
                      <a:endParaRPr sz="1800">
                        <a:solidFill>
                          <a:schemeClr val="dk2"/>
                        </a:solidFill>
                        <a:latin typeface="Montserrat"/>
                        <a:ea typeface="Montserrat"/>
                        <a:cs typeface="Montserrat"/>
                        <a:sym typeface="Montserrat"/>
                      </a:endParaRPr>
                    </a:p>
                  </a:txBody>
                  <a:tcPr marT="45725" marB="45725" marR="45725" marL="45725">
                    <a:lnL cap="flat" cmpd="sng" w="28575">
                      <a:solidFill>
                        <a:schemeClr val="accent6"/>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6"/>
                      </a:solidFill>
                      <a:prstDash val="solid"/>
                      <a:round/>
                      <a:headEnd len="sm" w="sm" type="none"/>
                      <a:tailEnd len="sm" w="sm" type="none"/>
                    </a:lnT>
                    <a:lnB cap="flat" cmpd="sng" w="2857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800">
                        <a:solidFill>
                          <a:schemeClr val="lt1"/>
                        </a:solidFill>
                        <a:latin typeface="Montserrat"/>
                        <a:ea typeface="Montserrat"/>
                        <a:cs typeface="Montserrat"/>
                        <a:sym typeface="Montserrat"/>
                      </a:endParaRPr>
                    </a:p>
                  </a:txBody>
                  <a:tcPr marT="45725" marB="45725" marR="45725" marL="45725">
                    <a:lnL cap="flat" cmpd="sng" w="28575">
                      <a:solidFill>
                        <a:schemeClr val="accent6"/>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6"/>
                      </a:solidFill>
                      <a:prstDash val="solid"/>
                      <a:round/>
                      <a:headEnd len="sm" w="sm" type="none"/>
                      <a:tailEnd len="sm" w="sm" type="none"/>
                    </a:lnT>
                    <a:lnB cap="flat" cmpd="sng" w="28575">
                      <a:solidFill>
                        <a:schemeClr val="accent6"/>
                      </a:solidFill>
                      <a:prstDash val="solid"/>
                      <a:round/>
                      <a:headEnd len="sm" w="sm" type="none"/>
                      <a:tailEnd len="sm" w="sm" type="none"/>
                    </a:lnB>
                  </a:tcPr>
                </a:tc>
              </a:tr>
              <a:tr h="538550">
                <a:tc>
                  <a:txBody>
                    <a:bodyPr/>
                    <a:lstStyle/>
                    <a:p>
                      <a:pPr indent="0" lvl="0" marL="0" rtl="0" algn="l">
                        <a:spcBef>
                          <a:spcPts val="0"/>
                        </a:spcBef>
                        <a:spcAft>
                          <a:spcPts val="0"/>
                        </a:spcAft>
                        <a:buNone/>
                      </a:pPr>
                      <a:r>
                        <a:rPr lang="en-GB" sz="1800">
                          <a:solidFill>
                            <a:schemeClr val="dk2"/>
                          </a:solidFill>
                          <a:latin typeface="Montserrat"/>
                          <a:ea typeface="Montserrat"/>
                          <a:cs typeface="Montserrat"/>
                          <a:sym typeface="Montserrat"/>
                        </a:rPr>
                        <a:t>5.  Préféré(e)(s)  is an ………………... and means </a:t>
                      </a:r>
                      <a:endParaRPr sz="1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2"/>
                        </a:solidFill>
                        <a:latin typeface="Montserrat"/>
                        <a:ea typeface="Montserrat"/>
                        <a:cs typeface="Montserrat"/>
                        <a:sym typeface="Montserrat"/>
                      </a:endParaRPr>
                    </a:p>
                  </a:txBody>
                  <a:tcPr marT="45725" marB="45725" marR="45725" marL="45725">
                    <a:lnL cap="flat" cmpd="sng" w="28575">
                      <a:solidFill>
                        <a:schemeClr val="accent6"/>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6"/>
                      </a:solidFill>
                      <a:prstDash val="solid"/>
                      <a:round/>
                      <a:headEnd len="sm" w="sm" type="none"/>
                      <a:tailEnd len="sm" w="sm" type="none"/>
                    </a:lnT>
                    <a:lnB cap="flat" cmpd="sng" w="2857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800">
                        <a:solidFill>
                          <a:schemeClr val="lt1"/>
                        </a:solidFill>
                        <a:latin typeface="Montserrat"/>
                        <a:ea typeface="Montserrat"/>
                        <a:cs typeface="Montserrat"/>
                        <a:sym typeface="Montserrat"/>
                      </a:endParaRPr>
                    </a:p>
                  </a:txBody>
                  <a:tcPr marT="45725" marB="45725" marR="45725" marL="45725">
                    <a:lnL cap="flat" cmpd="sng" w="28575">
                      <a:solidFill>
                        <a:schemeClr val="accent6"/>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6"/>
                      </a:solidFill>
                      <a:prstDash val="solid"/>
                      <a:round/>
                      <a:headEnd len="sm" w="sm" type="none"/>
                      <a:tailEnd len="sm" w="sm" type="none"/>
                    </a:lnT>
                    <a:lnB cap="flat" cmpd="sng" w="28575">
                      <a:solidFill>
                        <a:schemeClr val="accent6"/>
                      </a:solidFill>
                      <a:prstDash val="solid"/>
                      <a:round/>
                      <a:headEnd len="sm" w="sm" type="none"/>
                      <a:tailEnd len="sm" w="sm" type="none"/>
                    </a:lnB>
                  </a:tcPr>
                </a:tc>
              </a:tr>
            </a:tbl>
          </a:graphicData>
        </a:graphic>
      </p:graphicFrame>
      <p:sp>
        <p:nvSpPr>
          <p:cNvPr id="199" name="Google Shape;199;p34"/>
          <p:cNvSpPr txBox="1"/>
          <p:nvPr/>
        </p:nvSpPr>
        <p:spPr>
          <a:xfrm>
            <a:off x="5671338" y="1018163"/>
            <a:ext cx="2317500" cy="5496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400">
                <a:solidFill>
                  <a:schemeClr val="dk2"/>
                </a:solidFill>
                <a:latin typeface="Montserrat"/>
                <a:ea typeface="Montserrat"/>
                <a:cs typeface="Montserrat"/>
                <a:sym typeface="Montserrat"/>
              </a:rPr>
              <a:t>after</a:t>
            </a:r>
            <a:endParaRPr b="1" sz="1400">
              <a:solidFill>
                <a:schemeClr val="dk2"/>
              </a:solidFill>
              <a:latin typeface="Montserrat"/>
              <a:ea typeface="Montserrat"/>
              <a:cs typeface="Montserrat"/>
              <a:sym typeface="Montserrat"/>
            </a:endParaRPr>
          </a:p>
        </p:txBody>
      </p:sp>
      <p:sp>
        <p:nvSpPr>
          <p:cNvPr id="200" name="Google Shape;200;p34"/>
          <p:cNvSpPr txBox="1"/>
          <p:nvPr/>
        </p:nvSpPr>
        <p:spPr>
          <a:xfrm>
            <a:off x="5671350" y="1637844"/>
            <a:ext cx="2317500" cy="364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400">
                <a:solidFill>
                  <a:schemeClr val="dk2"/>
                </a:solidFill>
                <a:latin typeface="Montserrat"/>
                <a:ea typeface="Montserrat"/>
                <a:cs typeface="Montserrat"/>
                <a:sym typeface="Montserrat"/>
              </a:rPr>
              <a:t>singular or plural</a:t>
            </a:r>
            <a:endParaRPr b="1" sz="1400">
              <a:solidFill>
                <a:schemeClr val="dk2"/>
              </a:solidFill>
              <a:latin typeface="Montserrat"/>
              <a:ea typeface="Montserrat"/>
              <a:cs typeface="Montserrat"/>
              <a:sym typeface="Montserrat"/>
            </a:endParaRPr>
          </a:p>
        </p:txBody>
      </p:sp>
      <p:sp>
        <p:nvSpPr>
          <p:cNvPr id="201" name="Google Shape;201;p34"/>
          <p:cNvSpPr txBox="1"/>
          <p:nvPr/>
        </p:nvSpPr>
        <p:spPr>
          <a:xfrm>
            <a:off x="5671350" y="2571900"/>
            <a:ext cx="2317500" cy="4272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400">
                <a:solidFill>
                  <a:schemeClr val="dk2"/>
                </a:solidFill>
                <a:latin typeface="Montserrat"/>
                <a:ea typeface="Montserrat"/>
                <a:cs typeface="Montserrat"/>
                <a:sym typeface="Montserrat"/>
              </a:rPr>
              <a:t>s (masculine) </a:t>
            </a:r>
            <a:endParaRPr b="1" sz="14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1400">
                <a:solidFill>
                  <a:schemeClr val="dk2"/>
                </a:solidFill>
                <a:latin typeface="Montserrat"/>
                <a:ea typeface="Montserrat"/>
                <a:cs typeface="Montserrat"/>
                <a:sym typeface="Montserrat"/>
              </a:rPr>
              <a:t>es (feminine)</a:t>
            </a:r>
            <a:endParaRPr b="1" sz="1400">
              <a:solidFill>
                <a:schemeClr val="dk2"/>
              </a:solidFill>
              <a:latin typeface="Montserrat"/>
              <a:ea typeface="Montserrat"/>
              <a:cs typeface="Montserrat"/>
              <a:sym typeface="Montserrat"/>
            </a:endParaRPr>
          </a:p>
        </p:txBody>
      </p:sp>
      <p:sp>
        <p:nvSpPr>
          <p:cNvPr id="202" name="Google Shape;202;p34"/>
          <p:cNvSpPr txBox="1"/>
          <p:nvPr/>
        </p:nvSpPr>
        <p:spPr>
          <a:xfrm>
            <a:off x="5671350" y="3233847"/>
            <a:ext cx="2317500" cy="364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400">
                <a:solidFill>
                  <a:schemeClr val="dk2"/>
                </a:solidFill>
                <a:latin typeface="Montserrat"/>
                <a:ea typeface="Montserrat"/>
                <a:cs typeface="Montserrat"/>
                <a:sym typeface="Montserrat"/>
              </a:rPr>
              <a:t>I prefer</a:t>
            </a:r>
            <a:endParaRPr b="1" sz="1400">
              <a:solidFill>
                <a:schemeClr val="dk2"/>
              </a:solidFill>
              <a:latin typeface="Montserrat"/>
              <a:ea typeface="Montserrat"/>
              <a:cs typeface="Montserrat"/>
              <a:sym typeface="Montserrat"/>
            </a:endParaRPr>
          </a:p>
        </p:txBody>
      </p:sp>
      <p:sp>
        <p:nvSpPr>
          <p:cNvPr id="203" name="Google Shape;203;p34"/>
          <p:cNvSpPr txBox="1"/>
          <p:nvPr/>
        </p:nvSpPr>
        <p:spPr>
          <a:xfrm>
            <a:off x="5671338" y="3833088"/>
            <a:ext cx="2317500" cy="4272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400">
                <a:solidFill>
                  <a:schemeClr val="dk2"/>
                </a:solidFill>
                <a:latin typeface="Montserrat"/>
                <a:ea typeface="Montserrat"/>
                <a:cs typeface="Montserrat"/>
                <a:sym typeface="Montserrat"/>
              </a:rPr>
              <a:t>adjective / favourite</a:t>
            </a:r>
            <a:endParaRPr b="1" sz="14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