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Montserrat SemiBold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ontserrat Medium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91AEE3-7718-493E-BA6A-88B1538E7DD1}">
  <a:tblStyle styleId="{B491AEE3-7718-493E-BA6A-88B1538E7DD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5E7F1E2-65C9-48D0-866F-786C451495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SemiBold-boldItalic.fntdata"/><Relationship Id="rId30" Type="http://schemas.openxmlformats.org/officeDocument/2006/relationships/font" Target="fonts/MontserratSemiBold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bold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741961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741961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674196126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674196126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674196126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674196126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674196126_0_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674196126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674196126_0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674196126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674196126_0_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674196126_0_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674196126_0_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674196126_0_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67419612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67419612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67419612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67419612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674196126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674196126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674196126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674196126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74196126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74196126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674196126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674196126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674196126_0_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674196126_0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674196126_0_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674196126_0_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3e82ce5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33e82ce5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674196126_0_1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674196126_0_1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67419612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67419612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67419612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67419612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674196126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674196126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674196126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674196126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674196126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674196126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Electrical Power - part 1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Electricity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Walrond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- Using P=IV</a:t>
            </a:r>
            <a:endParaRPr/>
          </a:p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45W torch requires a potential difference of 9V to make it work. Calculate the current flowing through the torch. 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TV has a power rating of 130 W and operates at 230 V. What current flows through it?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microwave has a power rating of 800W and operates at 230V. Calculate the current flowing through the microwave. Give your answer to 2 significant figures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loudspeaker has a current of 19mA flowing through it and it has a power rating of 40W. What potential difference is across the loudspeaker?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 = I</a:t>
            </a:r>
            <a:r>
              <a:rPr baseline="30000" lang="en-GB"/>
              <a:t>2</a:t>
            </a:r>
            <a:r>
              <a:rPr lang="en-GB"/>
              <a:t>R</a:t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out the equation P = I</a:t>
            </a:r>
            <a:r>
              <a:rPr baseline="30000" lang="en-GB"/>
              <a:t>2</a:t>
            </a:r>
            <a:r>
              <a:rPr lang="en-GB"/>
              <a:t>R.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Define each symbol and write the units of measure for each variable.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917950" y="890050"/>
            <a:ext cx="16684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Worked example - Calculating electrical power 2</a:t>
            </a:r>
            <a:endParaRPr/>
          </a:p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2" name="Google Shape;162;p25"/>
          <p:cNvGraphicFramePr/>
          <p:nvPr/>
        </p:nvGraphicFramePr>
        <p:xfrm>
          <a:off x="473175" y="180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{75E7F1E2-65C9-48D0-866F-786C4514959C}</a:tableStyleId>
              </a:tblPr>
              <a:tblGrid>
                <a:gridCol w="2257125"/>
                <a:gridCol w="6947550"/>
                <a:gridCol w="8136975"/>
              </a:tblGrid>
              <a:tr h="203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drill has a current of 12 A flowing through it and a resistance of 9 Ω. Calculate the power of the drill.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laptop has a current of 250 mA flowing through it and a resistance of 200 Ω. Calculate the power of the laptop.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491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- Calculating Electrical Power 2 </a:t>
            </a:r>
            <a:endParaRPr/>
          </a:p>
        </p:txBody>
      </p:sp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washing machine has a current of 12 A flowing through it and a resistance of 3 </a:t>
            </a:r>
            <a:r>
              <a:rPr lang="en-GB" sz="3000"/>
              <a:t>Ω. Calculate the power of the washing machine.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refrigerator has a current of 12 A flowing through it and a resistance of 14 Ω. Calculate the power rating of the refrigerator to 2 sf.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calculator has a current of 133 µA flowing through it and a resistance of 11,300 Ω. Calculate the power of the calculator.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gaming console has a current of 0.37 A flowing through it and a resistance of 620 Ω. Calculate the power of the gaming console.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917950" y="890050"/>
            <a:ext cx="16684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Worked example - Using P = I</a:t>
            </a:r>
            <a:r>
              <a:rPr baseline="30000" lang="en-GB"/>
              <a:t>2</a:t>
            </a:r>
            <a:r>
              <a:rPr lang="en-GB"/>
              <a:t>R</a:t>
            </a:r>
            <a:endParaRPr/>
          </a:p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6" name="Google Shape;176;p27"/>
          <p:cNvGraphicFramePr/>
          <p:nvPr/>
        </p:nvGraphicFramePr>
        <p:xfrm>
          <a:off x="473175" y="180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{75E7F1E2-65C9-48D0-866F-786C4514959C}</a:tableStyleId>
              </a:tblPr>
              <a:tblGrid>
                <a:gridCol w="2257125"/>
                <a:gridCol w="6947550"/>
                <a:gridCol w="8136975"/>
              </a:tblGrid>
              <a:tr h="203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laptop charger has a resistance of 5 Ω and a power of 65 W. Calculate the current flowing through the charger. Give your answer to 3 significant figures.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camera has a power rating of 2.45 W and a resistance of 5.3 Ω. Calculate the current flowing through the camera. Give your answer to 2 significant figures.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491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- Using P = I</a:t>
            </a:r>
            <a:r>
              <a:rPr baseline="30000" lang="en-GB"/>
              <a:t>2</a:t>
            </a:r>
            <a:r>
              <a:rPr lang="en-GB"/>
              <a:t>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dishwasher has a power rating of 950 W and has a resistance of 45 Ω. Calculate the current flowing through the dishwasher.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camera has a power rating of 2.45W and a resistance of 5.3Ω. Calculate the current flowing through the camera. Give your answer to 2 significant figures.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printer has a power rating of 10W and has a resistance of 48Ω. Calculate the current flowing through the printer. Give your answer to 2 significant figures.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pair of hair straighteners has a power rating of 1,500 W. A current of 2.1 A flows through the straighteners. What is their resistance?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An electric shave has a power rating of 15 W. If the current through the shaver is 50mA. What is the resistance of the shaver? 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0" name="Google Shape;190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 - P = IV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917950" y="2519050"/>
            <a:ext cx="165474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P = I × V </a:t>
            </a:r>
            <a:endParaRPr sz="4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4000"/>
              <a:t>Power = current × potential difference, where P = power, I = current and V = potential difference. </a:t>
            </a:r>
            <a:endParaRPr sz="4000"/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917950" y="5375450"/>
            <a:ext cx="7173600" cy="23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latin typeface="Montserrat"/>
                <a:ea typeface="Montserrat"/>
                <a:cs typeface="Montserrat"/>
                <a:sym typeface="Montserrat"/>
              </a:rPr>
              <a:t>Units of measure: </a:t>
            </a:r>
            <a:endParaRPr sz="28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Power -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watts, W</a:t>
            </a:r>
            <a:r>
              <a:rPr b="1"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Current -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amps, A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Potential difference -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volts, V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Review: Independent Task- Calculating electrical power</a:t>
            </a:r>
            <a:endParaRPr/>
          </a:p>
        </p:txBody>
      </p:sp>
      <p:sp>
        <p:nvSpPr>
          <p:cNvPr id="205" name="Google Shape;205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917950" y="2519050"/>
            <a:ext cx="16911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current of 10A flows through a 6V torch, what is the power rating of the torch? </a:t>
            </a:r>
            <a:r>
              <a:rPr b="1" lang="en-GB"/>
              <a:t>60 W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9V battery produces a current of 5.5A. How much power is transferred? </a:t>
            </a:r>
            <a:r>
              <a:rPr b="1" lang="en-GB"/>
              <a:t>49.5 W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motor has a potential difference of 12kV across it and a current of 1.2 A. Calculate the power of the motor? </a:t>
            </a:r>
            <a:r>
              <a:rPr b="1" lang="en-GB"/>
              <a:t>14,400 W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An LED has a current of 8mA through it and a potential difference of 2 V across it. What is the power rating of the LED? </a:t>
            </a:r>
            <a:r>
              <a:rPr b="1" lang="en-GB"/>
              <a:t>0.016 W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Review: Independent Task - Using P=IV</a:t>
            </a:r>
            <a:endParaRPr/>
          </a:p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45W torch requires a potential difference of 9V to make it work. Calculate the current flowing through the torch. </a:t>
            </a:r>
            <a:r>
              <a:rPr b="1" lang="en-GB"/>
              <a:t>5 A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TV has a power rating of 130 W and operates at 230 V. What current flows through it? </a:t>
            </a:r>
            <a:r>
              <a:rPr b="1" lang="en-GB"/>
              <a:t>0.57 A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microwave has a power rating of 800W and operates at 230V. Calculate the current flowing through the microwave. Give your answer to 2 significant figures </a:t>
            </a:r>
            <a:r>
              <a:rPr b="1" lang="en-GB"/>
              <a:t>3.5 A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loudspeaker has a current of 19mA flowing through it and it has a power rating of 4W. What potential difference is across the loudspeaker? </a:t>
            </a:r>
            <a:r>
              <a:rPr b="1" lang="en-GB"/>
              <a:t>210 V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Q1. 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8000" y="1658675"/>
            <a:ext cx="16452000" cy="654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/>
              <a:t>Look at the table about electrical heaters.</a:t>
            </a:r>
            <a:endParaRPr/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Which heater has the highest power rating?</a:t>
            </a:r>
            <a:endParaRPr/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Use calculations to find out the answer and complete the sentences below.</a:t>
            </a:r>
            <a:endParaRPr/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appliance with the highest power rating is .......................................... .</a:t>
            </a:r>
            <a:endParaRPr/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highest power rating is .......................................... .</a:t>
            </a:r>
            <a:endParaRPr/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unit for power is .......................................... .																	</a:t>
            </a:r>
            <a:r>
              <a:rPr b="1" lang="en-GB"/>
              <a:t>[4]</a:t>
            </a:r>
            <a:endParaRPr b="1"/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5400" marR="25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B751/01, June 2014.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1" name="Google Shape;91;p15"/>
          <p:cNvGraphicFramePr/>
          <p:nvPr/>
        </p:nvGraphicFramePr>
        <p:xfrm>
          <a:off x="2923600" y="237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{B491AEE3-7718-493E-BA6A-88B1538E7DD1}</a:tableStyleId>
              </a:tblPr>
              <a:tblGrid>
                <a:gridCol w="3024875"/>
                <a:gridCol w="3024875"/>
                <a:gridCol w="3024875"/>
                <a:gridCol w="3024875"/>
              </a:tblGrid>
              <a:tr h="219075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Appliance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Voltage in volts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in amps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Power rating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 heater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Room heater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Fish tank heater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9" name="Google Shape;219;p33"/>
          <p:cNvSpPr txBox="1"/>
          <p:nvPr>
            <p:ph type="title"/>
          </p:nvPr>
        </p:nvSpPr>
        <p:spPr>
          <a:xfrm>
            <a:off x="93680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Review: P= I</a:t>
            </a:r>
            <a:r>
              <a:rPr baseline="30000" lang="en-GB">
                <a:solidFill>
                  <a:schemeClr val="dk2"/>
                </a:solidFill>
              </a:rPr>
              <a:t>2</a:t>
            </a:r>
            <a:r>
              <a:rPr lang="en-GB">
                <a:solidFill>
                  <a:schemeClr val="dk2"/>
                </a:solidFill>
              </a:rPr>
              <a:t>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917950" y="2519050"/>
            <a:ext cx="165474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/>
              <a:t>P = I</a:t>
            </a:r>
            <a:r>
              <a:rPr b="1" baseline="30000" lang="en-GB" sz="4000"/>
              <a:t>2</a:t>
            </a:r>
            <a:r>
              <a:rPr b="1" lang="en-GB" sz="4000"/>
              <a:t> × R </a:t>
            </a:r>
            <a:endParaRPr b="1" sz="4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000"/>
              <a:t>Power = (current)</a:t>
            </a:r>
            <a:r>
              <a:rPr b="1" baseline="30000" lang="en-GB" sz="4000"/>
              <a:t>2</a:t>
            </a:r>
            <a:r>
              <a:rPr b="1" lang="en-GB" sz="4000"/>
              <a:t> × Resistance</a:t>
            </a:r>
            <a:r>
              <a:rPr b="1" lang="en-GB" sz="4000">
                <a:solidFill>
                  <a:schemeClr val="accent4"/>
                </a:solidFill>
              </a:rPr>
              <a:t>  </a:t>
            </a:r>
            <a:r>
              <a:rPr b="1" lang="en-GB" sz="4000">
                <a:solidFill>
                  <a:schemeClr val="accent6"/>
                </a:solidFill>
              </a:rPr>
              <a:t> </a:t>
            </a:r>
            <a:endParaRPr b="1" sz="4000">
              <a:solidFill>
                <a:schemeClr val="accent6"/>
              </a:solidFill>
            </a:endParaRPr>
          </a:p>
        </p:txBody>
      </p:sp>
      <p:sp>
        <p:nvSpPr>
          <p:cNvPr id="221" name="Google Shape;221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p33"/>
          <p:cNvSpPr txBox="1"/>
          <p:nvPr/>
        </p:nvSpPr>
        <p:spPr>
          <a:xfrm>
            <a:off x="917950" y="5505050"/>
            <a:ext cx="7173600" cy="23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latin typeface="Montserrat"/>
                <a:ea typeface="Montserrat"/>
                <a:cs typeface="Montserrat"/>
                <a:sym typeface="Montserrat"/>
              </a:rPr>
              <a:t>Units of measure: </a:t>
            </a:r>
            <a:endParaRPr sz="28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Power -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watts, W</a:t>
            </a:r>
            <a:r>
              <a:rPr b="1"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Current -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amps, A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Resistance -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ohms, Ω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Review: Independent Task - Calculating Electrical Power 2 </a:t>
            </a:r>
            <a:endParaRPr/>
          </a:p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washing machine has a current of 12 A flowing through it and a resistance of 3 </a:t>
            </a:r>
            <a:r>
              <a:rPr lang="en-GB" sz="3000"/>
              <a:t>Ω. Calculate the power of the washing machine. </a:t>
            </a:r>
            <a:r>
              <a:rPr b="1" lang="en-GB" sz="3000"/>
              <a:t>432 W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refrigerator has a current of 12 A flowing through it and a resistance of 14Ω. Calculate the power rating of the refrigerator to 2 sf.  </a:t>
            </a:r>
            <a:r>
              <a:rPr b="1" lang="en-GB" sz="3000"/>
              <a:t>2000 W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calculator has a current of 133 µA flowing through it and a resistance of 11,300 Ω. Calculate the power of the calculator. </a:t>
            </a:r>
            <a:r>
              <a:rPr b="1" lang="en-GB" sz="3000"/>
              <a:t>0.00020 W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gaming console has a current of 0.37 A flowing through it and a resistance of 620 Ω. Calculate the power of the gaming console. </a:t>
            </a:r>
            <a:r>
              <a:rPr b="1" lang="en-GB" sz="3000"/>
              <a:t>85 W</a:t>
            </a:r>
            <a:endParaRPr b="1"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- Using P = I</a:t>
            </a:r>
            <a:r>
              <a:rPr baseline="30000" lang="en-GB"/>
              <a:t>2</a:t>
            </a:r>
            <a:r>
              <a:rPr lang="en-GB"/>
              <a:t>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917950" y="2519050"/>
            <a:ext cx="168534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dishwasher has a power rating of 950 W and has a resistance of 45 Ω. Calculate the current flowing through the dishwasher. </a:t>
            </a:r>
            <a:r>
              <a:rPr b="1" lang="en-GB" sz="3000"/>
              <a:t>4.59 A</a:t>
            </a:r>
            <a:endParaRPr b="1"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camera has a power rating of 2.45 W and a resistance of 5.3 Ω. Calculate the current flowing through the camera. Give your answer to 2 significant figures. </a:t>
            </a:r>
            <a:r>
              <a:rPr b="1" lang="en-GB" sz="3000"/>
              <a:t>0.68 A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printer has a power rating of 10W and has a resistance of 48Ω. Calculate the current flowing through the printer. Give your answer to 2 significant figures. </a:t>
            </a:r>
            <a:r>
              <a:rPr b="1" lang="en-GB" sz="3000"/>
              <a:t>0.46 A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pair of hair straighteners has a power rating of 1,500 W. A current of 2.1 A flows through the straighteners. What is their resistance? </a:t>
            </a:r>
            <a:r>
              <a:rPr b="1" lang="en-GB" sz="3000"/>
              <a:t>340 Ω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An electric shave has a power rating of 15 W. If the current through the shaver is 50mA. What is the resistance of the shaver? </a:t>
            </a:r>
            <a:r>
              <a:rPr b="1" lang="en-GB" sz="3000"/>
              <a:t>6000 Ω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Q1. Answers </a:t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(highest power) water heater.												</a:t>
            </a:r>
            <a:r>
              <a:rPr b="1" lang="en-GB"/>
              <a:t>1</a:t>
            </a:r>
            <a:br>
              <a:rPr lang="en-GB"/>
            </a:br>
            <a:r>
              <a:rPr lang="en-GB"/>
              <a:t>3450																							</a:t>
            </a:r>
            <a:r>
              <a:rPr b="1" lang="en-GB"/>
              <a:t>2</a:t>
            </a:r>
            <a:br>
              <a:rPr b="1" lang="en-GB"/>
            </a:br>
            <a:r>
              <a:rPr lang="en-GB"/>
              <a:t>W or Watt																					</a:t>
            </a:r>
            <a:r>
              <a:rPr b="1" lang="en-GB"/>
              <a:t>1</a:t>
            </a:r>
            <a:br>
              <a:rPr b="1" lang="en-GB"/>
            </a:b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/>
              <a:t>If 3450 answer incorrect allow 1 mark for 230 × 15 or any other correctly worked out power in the table. 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 = IV </a:t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out the equation P = IV.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Define each symbol and write the units of measure for each variable.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917950" y="890050"/>
            <a:ext cx="16684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Worked example - Calculating electrical power</a:t>
            </a:r>
            <a:endParaRPr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6" name="Google Shape;126;p20"/>
          <p:cNvGraphicFramePr/>
          <p:nvPr/>
        </p:nvGraphicFramePr>
        <p:xfrm>
          <a:off x="473175" y="180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{75E7F1E2-65C9-48D0-866F-786C4514959C}</a:tableStyleId>
              </a:tblPr>
              <a:tblGrid>
                <a:gridCol w="2257125"/>
                <a:gridCol w="6947550"/>
                <a:gridCol w="8136975"/>
              </a:tblGrid>
              <a:tr h="203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current of 4 A flows through a heater operating at 230 V. Calculate the power of the heater.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current of 60 mA flows through a lamp operating at 50 V. Calculate the power of the lamp.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491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Task- Calculating electrical power</a:t>
            </a:r>
            <a:endParaRPr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current of 10A flows through a 6V torch, what is the power rating of the torch?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9V battery produces a current of 5.5A. How much power is transferred?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motor has a potential difference of 12kV across it and a current of 1.2 A. Calculate the power of the motor.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An LED has a current of 8mA through it and a potential difference of 2 V across it. What is the power rating of the LED?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9469200" y="6064125"/>
            <a:ext cx="11018700" cy="12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917950" y="890050"/>
            <a:ext cx="16684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Worked example - Using P=IV</a:t>
            </a:r>
            <a:endParaRPr/>
          </a:p>
        </p:txBody>
      </p:sp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1" name="Google Shape;141;p22"/>
          <p:cNvGraphicFramePr/>
          <p:nvPr/>
        </p:nvGraphicFramePr>
        <p:xfrm>
          <a:off x="473175" y="180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{75E7F1E2-65C9-48D0-866F-786C4514959C}</a:tableStyleId>
              </a:tblPr>
              <a:tblGrid>
                <a:gridCol w="2257125"/>
                <a:gridCol w="6947550"/>
                <a:gridCol w="8136975"/>
              </a:tblGrid>
              <a:tr h="203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60 W bulb requires a current of 3 A to make it work. Calculate the potential difference across the bulb.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100 W bulb has a potential difference of 12 V across it. What current flows through the lamp?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491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