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0287000" cx="18288000"/>
  <p:notesSz cx="6858000" cy="9144000"/>
  <p:embeddedFontLst>
    <p:embeddedFont>
      <p:font typeface="Montserrat SemiBold"/>
      <p:regular r:id="rId20"/>
      <p:bold r:id="rId21"/>
      <p:italic r:id="rId22"/>
      <p:boldItalic r:id="rId23"/>
    </p:embeddedFont>
    <p:embeddedFont>
      <p:font typeface="Montserrat"/>
      <p:regular r:id="rId24"/>
      <p:bold r:id="rId25"/>
      <p:italic r:id="rId26"/>
      <p:boldItalic r:id="rId27"/>
    </p:embeddedFont>
    <p:embeddedFont>
      <p:font typeface="Montserrat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9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6BD7EE-ABFB-4B53-A12E-8852A66D07B8}">
  <a:tblStyle styleId="{E66BD7EE-ABFB-4B53-A12E-8852A66D07B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98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regular.fntdata"/><Relationship Id="rId23"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c40aabc4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c40aabc4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everyone! My name is Miss Hummel and in this lesson we will be answering the question: What are forces?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this lesson, we will learn what forces are. We will also learn about contact forces and non-contact forces. Finally, we will test our knowledge with some application questions.</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c40aabc4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c40aabc4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c3e6f5c48_89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c3e6f5c48_89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8c3e6f5c48_89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c3e6f5c48_89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c40aabc4b_0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8c40aabc4b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c40aabc4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8c40aabc4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c40aabc4b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8c40aabc4b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c40aabc4b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8c40aabc4b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bfc1b24e4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bfc1b24e4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Air resistance</a:t>
            </a:r>
            <a:endParaRPr/>
          </a:p>
          <a:p>
            <a:pPr indent="0" lvl="0" marL="0" rtl="0" algn="l">
              <a:spcBef>
                <a:spcPts val="0"/>
              </a:spcBef>
              <a:spcAft>
                <a:spcPts val="0"/>
              </a:spcAft>
              <a:buNone/>
            </a:pPr>
            <a:r>
              <a:rPr lang="en-GB"/>
              <a:t>Gravitational force </a:t>
            </a:r>
            <a:endParaRPr/>
          </a:p>
          <a:p>
            <a:pPr indent="0" lvl="0" marL="0" rtl="0" algn="l">
              <a:spcBef>
                <a:spcPts val="0"/>
              </a:spcBef>
              <a:spcAft>
                <a:spcPts val="0"/>
              </a:spcAft>
              <a:buNone/>
            </a:pPr>
            <a:r>
              <a:rPr lang="en-GB"/>
              <a:t>Friction</a:t>
            </a:r>
            <a:endParaRPr/>
          </a:p>
          <a:p>
            <a:pPr indent="0" lvl="0" marL="0" rtl="0" algn="l">
              <a:spcBef>
                <a:spcPts val="0"/>
              </a:spcBef>
              <a:spcAft>
                <a:spcPts val="0"/>
              </a:spcAft>
              <a:buNone/>
            </a:pPr>
            <a:r>
              <a:rPr lang="en-GB"/>
              <a:t>Magnetic force</a:t>
            </a:r>
            <a:endParaRPr/>
          </a:p>
          <a:p>
            <a:pPr indent="0" lvl="0" marL="0" rtl="0" algn="l">
              <a:spcBef>
                <a:spcPts val="0"/>
              </a:spcBef>
              <a:spcAft>
                <a:spcPts val="0"/>
              </a:spcAft>
              <a:buNone/>
            </a:pPr>
            <a:r>
              <a:rPr lang="en-GB"/>
              <a:t>Upthrust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pushes objects upwards on objects that are in water.</a:t>
            </a:r>
            <a:endParaRPr/>
          </a:p>
          <a:p>
            <a:pPr indent="0" lvl="0" marL="0" rtl="0" algn="l">
              <a:spcBef>
                <a:spcPts val="0"/>
              </a:spcBef>
              <a:spcAft>
                <a:spcPts val="0"/>
              </a:spcAft>
              <a:buNone/>
            </a:pPr>
            <a:r>
              <a:rPr lang="en-GB"/>
              <a:t>- pulls everything downwards towards the earth.</a:t>
            </a:r>
            <a:endParaRPr/>
          </a:p>
          <a:p>
            <a:pPr indent="0" lvl="0" marL="0" rtl="0" algn="l">
              <a:spcBef>
                <a:spcPts val="0"/>
              </a:spcBef>
              <a:spcAft>
                <a:spcPts val="0"/>
              </a:spcAft>
              <a:buNone/>
            </a:pPr>
            <a:r>
              <a:rPr lang="en-GB"/>
              <a:t>- acts when something tries to move quickly through air.</a:t>
            </a:r>
            <a:endParaRPr/>
          </a:p>
          <a:p>
            <a:pPr indent="0" lvl="0" marL="0" rtl="0" algn="l">
              <a:spcBef>
                <a:spcPts val="0"/>
              </a:spcBef>
              <a:spcAft>
                <a:spcPts val="0"/>
              </a:spcAft>
              <a:buNone/>
            </a:pPr>
            <a:r>
              <a:rPr lang="en-GB"/>
              <a:t>- acts between two surfaces that are sliding, or trying to slide, across each other</a:t>
            </a:r>
            <a:endParaRPr/>
          </a:p>
          <a:p>
            <a:pPr indent="0" lvl="0" marL="0" rtl="0" algn="l">
              <a:spcBef>
                <a:spcPts val="0"/>
              </a:spcBef>
              <a:spcAft>
                <a:spcPts val="0"/>
              </a:spcAft>
              <a:buNone/>
            </a:pPr>
            <a:r>
              <a:rPr lang="en-GB"/>
              <a:t>- which makes magnetic objects attract or repel each other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c3e6f5c48_89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c3e6f5c48_89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would now like to see if you can match the names of the groups of mammals with their definitions.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have placental mammals, monotremes and marsupials.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first definition is: Hatch from eggs. The babies have to hatch out of an egg before they are prepared to continue growing outside of their mothers. Only two mammals actually lay eggs. These include the echidna, or spiny anteater, and the duck-billed platypus.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second definition is: Continue to grow inside their mothers' pouches after they are born. Examples include kangaroos, wallabies, possums, sugar gliders, wombats, Tasmanian devils, and koalas.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third definition is: Are born prepared to continue their growth outside of their mothers' wombs. Examples include humans, elephants, dogs, and cats.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Pause the video to complete the task above.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d9ce162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d9ce162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d9ce162f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d9ce162f1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c3e6f5c48_89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c3e6f5c48_89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4"/>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4"/>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6500">
                <a:solidFill>
                  <a:srgbClr val="4B3241"/>
                </a:solidFill>
              </a:rPr>
              <a:t>What are forces?</a:t>
            </a:r>
            <a:endParaRPr sz="6500">
              <a:solidFill>
                <a:srgbClr val="4B3241"/>
              </a:solidFill>
            </a:endParaRPr>
          </a:p>
          <a:p>
            <a:pPr indent="0" lvl="0" marL="0" marR="0" rtl="0" algn="l">
              <a:lnSpc>
                <a:spcPct val="115000"/>
              </a:lnSpc>
              <a:spcBef>
                <a:spcPts val="0"/>
              </a:spcBef>
              <a:spcAft>
                <a:spcPts val="0"/>
              </a:spcAft>
              <a:buNone/>
            </a:pPr>
            <a:r>
              <a:rPr lang="en-GB" sz="6500">
                <a:solidFill>
                  <a:srgbClr val="4B3241"/>
                </a:solidFill>
              </a:rPr>
              <a:t>Worksheet</a:t>
            </a:r>
            <a:endParaRPr sz="6500">
              <a:solidFill>
                <a:srgbClr val="4B3241"/>
              </a:solidFill>
            </a:endParaRPr>
          </a:p>
          <a:p>
            <a:pPr indent="0" lvl="0" marL="0" marR="0" rtl="0" algn="l">
              <a:lnSpc>
                <a:spcPct val="115000"/>
              </a:lnSpc>
              <a:spcBef>
                <a:spcPts val="0"/>
              </a:spcBef>
              <a:spcAft>
                <a:spcPts val="0"/>
              </a:spcAft>
              <a:buNone/>
            </a:pPr>
            <a:r>
              <a:t/>
            </a:r>
            <a:endParaRPr sz="6500">
              <a:solidFill>
                <a:srgbClr val="4B3241"/>
              </a:solidFill>
            </a:endParaRPr>
          </a:p>
        </p:txBody>
      </p:sp>
      <p:sp>
        <p:nvSpPr>
          <p:cNvPr id="90" name="Google Shape;90;p15"/>
          <p:cNvSpPr txBox="1"/>
          <p:nvPr>
            <p:ph idx="1" type="body"/>
          </p:nvPr>
        </p:nvSpPr>
        <p:spPr>
          <a:xfrm>
            <a:off x="917950" y="3441550"/>
            <a:ext cx="16452000" cy="5397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4000">
                <a:solidFill>
                  <a:srgbClr val="4B3241"/>
                </a:solidFill>
              </a:rPr>
              <a:t>Science - Forces</a:t>
            </a:r>
            <a:endParaRPr sz="4000">
              <a:solidFill>
                <a:srgbClr val="4B3241"/>
              </a:solidFill>
            </a:endParaRPr>
          </a:p>
        </p:txBody>
      </p:sp>
      <p:sp>
        <p:nvSpPr>
          <p:cNvPr id="91" name="Google Shape;91;p15"/>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600">
                <a:solidFill>
                  <a:srgbClr val="4B3241"/>
                </a:solidFill>
              </a:rPr>
              <a:t>Miss Hummel</a:t>
            </a:r>
            <a:endParaRPr sz="3600">
              <a:solidFill>
                <a:srgbClr val="4B3241"/>
              </a:solidFill>
            </a:endParaRPr>
          </a:p>
        </p:txBody>
      </p:sp>
      <p:sp>
        <p:nvSpPr>
          <p:cNvPr id="92" name="Google Shape;92;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9" name="Google Shape;199;p24"/>
          <p:cNvSpPr txBox="1"/>
          <p:nvPr/>
        </p:nvSpPr>
        <p:spPr>
          <a:xfrm>
            <a:off x="362275" y="245050"/>
            <a:ext cx="14201700" cy="645000"/>
          </a:xfrm>
          <a:prstGeom prst="rect">
            <a:avLst/>
          </a:prstGeom>
          <a:solidFill>
            <a:schemeClr val="accent1"/>
          </a:solidFill>
          <a:ln>
            <a:noFill/>
          </a:ln>
        </p:spPr>
        <p:txBody>
          <a:bodyPr anchorCtr="0" anchor="t" bIns="0" lIns="0" spcFirstLastPara="1" rIns="0" wrap="square" tIns="0">
            <a:noAutofit/>
          </a:bodyPr>
          <a:lstStyle/>
          <a:p>
            <a:pPr indent="0" lvl="0" marL="0" rtl="0" algn="ctr">
              <a:spcBef>
                <a:spcPts val="0"/>
              </a:spcBef>
              <a:spcAft>
                <a:spcPts val="0"/>
              </a:spcAft>
              <a:buNone/>
            </a:pPr>
            <a:r>
              <a:rPr b="1" lang="en-GB" sz="3600">
                <a:solidFill>
                  <a:schemeClr val="lt1"/>
                </a:solidFill>
                <a:latin typeface="Montserrat"/>
                <a:ea typeface="Montserrat"/>
                <a:cs typeface="Montserrat"/>
                <a:sym typeface="Montserrat"/>
              </a:rPr>
              <a:t>Answers:</a:t>
            </a:r>
            <a:endParaRPr b="1" sz="3600">
              <a:solidFill>
                <a:schemeClr val="lt1"/>
              </a:solidFill>
              <a:latin typeface="Montserrat"/>
              <a:ea typeface="Montserrat"/>
              <a:cs typeface="Montserrat"/>
              <a:sym typeface="Montserrat"/>
            </a:endParaRPr>
          </a:p>
          <a:p>
            <a:pPr indent="0" lvl="0" marL="0" rtl="0" algn="ctr">
              <a:spcBef>
                <a:spcPts val="4000"/>
              </a:spcBef>
              <a:spcAft>
                <a:spcPts val="4000"/>
              </a:spcAft>
              <a:buNone/>
            </a:pPr>
            <a:r>
              <a:t/>
            </a:r>
            <a:endParaRPr b="1" sz="3600">
              <a:solidFill>
                <a:srgbClr val="FFFFFF"/>
              </a:solidFill>
              <a:latin typeface="Montserrat"/>
              <a:ea typeface="Montserrat"/>
              <a:cs typeface="Montserrat"/>
              <a:sym typeface="Montserrat"/>
            </a:endParaRPr>
          </a:p>
        </p:txBody>
      </p:sp>
      <p:sp>
        <p:nvSpPr>
          <p:cNvPr id="200" name="Google Shape;200;p24"/>
          <p:cNvSpPr txBox="1"/>
          <p:nvPr/>
        </p:nvSpPr>
        <p:spPr>
          <a:xfrm>
            <a:off x="2312075" y="1446800"/>
            <a:ext cx="5273100" cy="609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5000">
              <a:latin typeface="Montserrat"/>
              <a:ea typeface="Montserrat"/>
              <a:cs typeface="Montserrat"/>
              <a:sym typeface="Montserrat"/>
            </a:endParaRPr>
          </a:p>
        </p:txBody>
      </p:sp>
      <p:sp>
        <p:nvSpPr>
          <p:cNvPr id="201" name="Google Shape;201;p24"/>
          <p:cNvSpPr txBox="1"/>
          <p:nvPr/>
        </p:nvSpPr>
        <p:spPr>
          <a:xfrm>
            <a:off x="8736150" y="1446800"/>
            <a:ext cx="5273100" cy="609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5000">
              <a:latin typeface="Montserrat"/>
              <a:ea typeface="Montserrat"/>
              <a:cs typeface="Montserrat"/>
              <a:sym typeface="Montserrat"/>
            </a:endParaRPr>
          </a:p>
        </p:txBody>
      </p:sp>
      <p:sp>
        <p:nvSpPr>
          <p:cNvPr id="202" name="Google Shape;202;p24"/>
          <p:cNvSpPr txBox="1"/>
          <p:nvPr/>
        </p:nvSpPr>
        <p:spPr>
          <a:xfrm>
            <a:off x="917950" y="89259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600">
                <a:solidFill>
                  <a:schemeClr val="dk2"/>
                </a:solidFill>
                <a:latin typeface="Montserrat"/>
                <a:ea typeface="Montserrat"/>
                <a:cs typeface="Montserrat"/>
                <a:sym typeface="Montserrat"/>
              </a:rPr>
              <a:t>Dog by Виталий Плут from the Noun Project</a:t>
            </a:r>
            <a:endParaRPr sz="1600">
              <a:solidFill>
                <a:schemeClr val="dk2"/>
              </a:solidFill>
              <a:latin typeface="Montserrat"/>
              <a:ea typeface="Montserrat"/>
              <a:cs typeface="Montserrat"/>
              <a:sym typeface="Montserrat"/>
            </a:endParaRPr>
          </a:p>
        </p:txBody>
      </p:sp>
      <p:pic>
        <p:nvPicPr>
          <p:cNvPr id="203" name="Google Shape;203;p24"/>
          <p:cNvPicPr preferRelativeResize="0"/>
          <p:nvPr/>
        </p:nvPicPr>
        <p:blipFill>
          <a:blip r:embed="rId3">
            <a:alphaModFix/>
          </a:blip>
          <a:stretch>
            <a:fillRect/>
          </a:stretch>
        </p:blipFill>
        <p:spPr>
          <a:xfrm>
            <a:off x="2575209" y="3428445"/>
            <a:ext cx="4746874" cy="3037684"/>
          </a:xfrm>
          <a:prstGeom prst="rect">
            <a:avLst/>
          </a:prstGeom>
          <a:noFill/>
          <a:ln>
            <a:noFill/>
          </a:ln>
        </p:spPr>
      </p:pic>
      <p:sp>
        <p:nvSpPr>
          <p:cNvPr id="204" name="Google Shape;204;p24"/>
          <p:cNvSpPr/>
          <p:nvPr/>
        </p:nvSpPr>
        <p:spPr>
          <a:xfrm>
            <a:off x="4912750" y="6041300"/>
            <a:ext cx="1676100" cy="6450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a:off x="5238525" y="3143175"/>
            <a:ext cx="1676100" cy="6450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 name="Google Shape;206;p24"/>
          <p:cNvPicPr preferRelativeResize="0"/>
          <p:nvPr/>
        </p:nvPicPr>
        <p:blipFill>
          <a:blip r:embed="rId4">
            <a:alphaModFix/>
          </a:blip>
          <a:stretch>
            <a:fillRect/>
          </a:stretch>
        </p:blipFill>
        <p:spPr>
          <a:xfrm>
            <a:off x="9249314" y="2458350"/>
            <a:ext cx="3973961" cy="4485284"/>
          </a:xfrm>
          <a:prstGeom prst="rect">
            <a:avLst/>
          </a:prstGeom>
          <a:noFill/>
          <a:ln>
            <a:noFill/>
          </a:ln>
        </p:spPr>
      </p:pic>
      <p:sp>
        <p:nvSpPr>
          <p:cNvPr id="207" name="Google Shape;207;p24"/>
          <p:cNvSpPr txBox="1"/>
          <p:nvPr/>
        </p:nvSpPr>
        <p:spPr>
          <a:xfrm>
            <a:off x="917950" y="93069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600">
                <a:solidFill>
                  <a:schemeClr val="dk2"/>
                </a:solidFill>
                <a:latin typeface="Montserrat"/>
                <a:ea typeface="Montserrat"/>
                <a:cs typeface="Montserrat"/>
                <a:sym typeface="Montserrat"/>
              </a:rPr>
              <a:t>Public Domain Vectors</a:t>
            </a:r>
            <a:endParaRPr sz="1600">
              <a:solidFill>
                <a:schemeClr val="dk2"/>
              </a:solidFill>
              <a:latin typeface="Montserrat"/>
              <a:ea typeface="Montserrat"/>
              <a:cs typeface="Montserrat"/>
              <a:sym typeface="Montserrat"/>
            </a:endParaRPr>
          </a:p>
        </p:txBody>
      </p:sp>
      <p:sp>
        <p:nvSpPr>
          <p:cNvPr id="208" name="Google Shape;208;p24"/>
          <p:cNvSpPr txBox="1"/>
          <p:nvPr/>
        </p:nvSpPr>
        <p:spPr>
          <a:xfrm>
            <a:off x="2579075" y="7632200"/>
            <a:ext cx="4739100" cy="9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500">
                <a:latin typeface="Montserrat"/>
                <a:ea typeface="Montserrat"/>
                <a:cs typeface="Montserrat"/>
                <a:sym typeface="Montserrat"/>
              </a:rPr>
              <a:t>Air resistance</a:t>
            </a:r>
            <a:endParaRPr sz="3500">
              <a:latin typeface="Montserrat"/>
              <a:ea typeface="Montserrat"/>
              <a:cs typeface="Montserrat"/>
              <a:sym typeface="Montserrat"/>
            </a:endParaRPr>
          </a:p>
        </p:txBody>
      </p:sp>
      <p:sp>
        <p:nvSpPr>
          <p:cNvPr id="209" name="Google Shape;209;p24"/>
          <p:cNvSpPr txBox="1"/>
          <p:nvPr/>
        </p:nvSpPr>
        <p:spPr>
          <a:xfrm>
            <a:off x="9003150" y="7632200"/>
            <a:ext cx="4739100" cy="9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500">
                <a:latin typeface="Montserrat"/>
                <a:ea typeface="Montserrat"/>
                <a:cs typeface="Montserrat"/>
                <a:sym typeface="Montserrat"/>
              </a:rPr>
              <a:t>Magnetic force</a:t>
            </a:r>
            <a:endParaRPr sz="35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5" name="Google Shape;215;p25"/>
          <p:cNvSpPr txBox="1"/>
          <p:nvPr/>
        </p:nvSpPr>
        <p:spPr>
          <a:xfrm>
            <a:off x="362275" y="92650"/>
            <a:ext cx="14201700" cy="645000"/>
          </a:xfrm>
          <a:prstGeom prst="rect">
            <a:avLst/>
          </a:prstGeom>
          <a:solidFill>
            <a:schemeClr val="accent1"/>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Write down which force you think is acting in each case below and say why:</a:t>
            </a:r>
            <a:endParaRPr b="1" sz="3600">
              <a:solidFill>
                <a:srgbClr val="FFFFFF"/>
              </a:solidFill>
              <a:latin typeface="Montserrat"/>
              <a:ea typeface="Montserrat"/>
              <a:cs typeface="Montserrat"/>
              <a:sym typeface="Montserrat"/>
            </a:endParaRPr>
          </a:p>
        </p:txBody>
      </p:sp>
      <p:graphicFrame>
        <p:nvGraphicFramePr>
          <p:cNvPr id="216" name="Google Shape;216;p25"/>
          <p:cNvGraphicFramePr/>
          <p:nvPr/>
        </p:nvGraphicFramePr>
        <p:xfrm>
          <a:off x="362275" y="857250"/>
          <a:ext cx="3000000" cy="3000000"/>
        </p:xfrm>
        <a:graphic>
          <a:graphicData uri="http://schemas.openxmlformats.org/drawingml/2006/table">
            <a:tbl>
              <a:tblPr>
                <a:noFill/>
                <a:tableStyleId>{E66BD7EE-ABFB-4B53-A12E-8852A66D07B8}</a:tableStyleId>
              </a:tblPr>
              <a:tblGrid>
                <a:gridCol w="8457725"/>
                <a:gridCol w="2822950"/>
                <a:gridCol w="5727000"/>
              </a:tblGrid>
              <a:tr h="794375">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What has happened</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Which force?</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Why do think it was that force?</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224675">
                <a:tc>
                  <a:txBody>
                    <a:bodyPr/>
                    <a:lstStyle/>
                    <a:p>
                      <a:pPr indent="0" lvl="0" marL="0" marR="76200" rtl="0" algn="l">
                        <a:lnSpc>
                          <a:spcPct val="115000"/>
                        </a:lnSpc>
                        <a:spcBef>
                          <a:spcPts val="1200"/>
                        </a:spcBef>
                        <a:spcAft>
                          <a:spcPts val="0"/>
                        </a:spcAft>
                        <a:buNone/>
                      </a:pPr>
                      <a:r>
                        <a:rPr lang="en-GB" sz="2600">
                          <a:latin typeface="Montserrat"/>
                          <a:ea typeface="Montserrat"/>
                          <a:cs typeface="Montserrat"/>
                          <a:sym typeface="Montserrat"/>
                        </a:rPr>
                        <a:t>Jenna fell over and scraped the skin on her knee. Which force acted on her skin?</a:t>
                      </a:r>
                      <a:endParaRPr b="1" i="1" sz="2600">
                        <a:solidFill>
                          <a:srgbClr val="FF0000"/>
                        </a:solidFill>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i="1" lang="en-GB" sz="2600">
                          <a:latin typeface="Montserrat"/>
                          <a:ea typeface="Montserrat"/>
                          <a:cs typeface="Montserrat"/>
                          <a:sym typeface="Montserrat"/>
                        </a:rPr>
                        <a:t>“Friction has acted”</a:t>
                      </a:r>
                      <a:endParaRPr b="1" i="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00000"/>
                        </a:lnSpc>
                        <a:spcBef>
                          <a:spcPts val="1200"/>
                        </a:spcBef>
                        <a:spcAft>
                          <a:spcPts val="0"/>
                        </a:spcAft>
                        <a:buNone/>
                      </a:pPr>
                      <a:r>
                        <a:rPr b="1" lang="en-GB" sz="2600">
                          <a:latin typeface="Montserrat"/>
                          <a:ea typeface="Montserrat"/>
                          <a:cs typeface="Montserrat"/>
                          <a:sym typeface="Montserrat"/>
                        </a:rPr>
                        <a:t>“</a:t>
                      </a:r>
                      <a:r>
                        <a:rPr b="1" i="1" lang="en-GB" sz="2600">
                          <a:latin typeface="Montserrat"/>
                          <a:ea typeface="Montserrat"/>
                          <a:cs typeface="Montserrat"/>
                          <a:sym typeface="Montserrat"/>
                        </a:rPr>
                        <a:t>Because the force was caused by the floor and her knee rubbing against each other”</a:t>
                      </a:r>
                      <a:endParaRPr b="1" i="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375625">
                <a:tc>
                  <a:txBody>
                    <a:bodyPr/>
                    <a:lstStyle/>
                    <a:p>
                      <a:pPr indent="0" lvl="0" marL="0" marR="76200" rtl="0" algn="l">
                        <a:lnSpc>
                          <a:spcPct val="115000"/>
                        </a:lnSpc>
                        <a:spcBef>
                          <a:spcPts val="1200"/>
                        </a:spcBef>
                        <a:spcAft>
                          <a:spcPts val="0"/>
                        </a:spcAft>
                        <a:buNone/>
                      </a:pPr>
                      <a:r>
                        <a:rPr lang="en-GB" sz="2600">
                          <a:latin typeface="Montserrat"/>
                          <a:ea typeface="Montserrat"/>
                          <a:cs typeface="Montserrat"/>
                          <a:sym typeface="Montserrat"/>
                        </a:rPr>
                        <a:t>When Julia’s ball fell into a pond she noticed it did not sink. Which force pushes upwards from the water?</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666250">
                <a:tc>
                  <a:txBody>
                    <a:bodyPr/>
                    <a:lstStyle/>
                    <a:p>
                      <a:pPr indent="0" lvl="0" marL="0" marR="76200" rtl="0" algn="l">
                        <a:lnSpc>
                          <a:spcPct val="115000"/>
                        </a:lnSpc>
                        <a:spcBef>
                          <a:spcPts val="1200"/>
                        </a:spcBef>
                        <a:spcAft>
                          <a:spcPts val="0"/>
                        </a:spcAft>
                        <a:buNone/>
                      </a:pPr>
                      <a:r>
                        <a:rPr lang="en-GB" sz="2600">
                          <a:latin typeface="Montserrat"/>
                          <a:ea typeface="Montserrat"/>
                          <a:cs typeface="Montserrat"/>
                          <a:sym typeface="Montserrat"/>
                        </a:rPr>
                        <a:t>Maryam placed a new fridge magnet onto the side of the fridge and it stayed stuck to the side. Which force keeps it sticking to the fridge?</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2247500">
                <a:tc>
                  <a:txBody>
                    <a:bodyPr/>
                    <a:lstStyle/>
                    <a:p>
                      <a:pPr indent="0" lvl="0" marL="0" marR="76200" rtl="0" algn="l">
                        <a:lnSpc>
                          <a:spcPct val="100000"/>
                        </a:lnSpc>
                        <a:spcBef>
                          <a:spcPts val="1200"/>
                        </a:spcBef>
                        <a:spcAft>
                          <a:spcPts val="0"/>
                        </a:spcAft>
                        <a:buNone/>
                      </a:pPr>
                      <a:r>
                        <a:rPr lang="en-GB" sz="2600">
                          <a:latin typeface="Montserrat"/>
                          <a:ea typeface="Montserrat"/>
                          <a:cs typeface="Montserrat"/>
                          <a:sym typeface="Montserrat"/>
                        </a:rPr>
                        <a:t>Thomas has toy soldiers and he noticed that the one with a parachute falls slowly to the ground when he drops them from the top of the stairs when the others fall quickly. Which force slows it down?</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2" name="Google Shape;222;p26"/>
          <p:cNvSpPr txBox="1"/>
          <p:nvPr/>
        </p:nvSpPr>
        <p:spPr>
          <a:xfrm>
            <a:off x="362275" y="92650"/>
            <a:ext cx="14201700" cy="645000"/>
          </a:xfrm>
          <a:prstGeom prst="rect">
            <a:avLst/>
          </a:prstGeom>
          <a:solidFill>
            <a:schemeClr val="accent1"/>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Answers:</a:t>
            </a:r>
            <a:endParaRPr b="1" sz="3600">
              <a:solidFill>
                <a:srgbClr val="FFFFFF"/>
              </a:solidFill>
              <a:latin typeface="Montserrat"/>
              <a:ea typeface="Montserrat"/>
              <a:cs typeface="Montserrat"/>
              <a:sym typeface="Montserrat"/>
            </a:endParaRPr>
          </a:p>
        </p:txBody>
      </p:sp>
      <p:graphicFrame>
        <p:nvGraphicFramePr>
          <p:cNvPr id="223" name="Google Shape;223;p26"/>
          <p:cNvGraphicFramePr/>
          <p:nvPr/>
        </p:nvGraphicFramePr>
        <p:xfrm>
          <a:off x="362275" y="857250"/>
          <a:ext cx="3000000" cy="3000000"/>
        </p:xfrm>
        <a:graphic>
          <a:graphicData uri="http://schemas.openxmlformats.org/drawingml/2006/table">
            <a:tbl>
              <a:tblPr>
                <a:noFill/>
                <a:tableStyleId>{E66BD7EE-ABFB-4B53-A12E-8852A66D07B8}</a:tableStyleId>
              </a:tblPr>
              <a:tblGrid>
                <a:gridCol w="8660000"/>
                <a:gridCol w="2620675"/>
                <a:gridCol w="5727000"/>
              </a:tblGrid>
              <a:tr h="794375">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What has happened</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Which force?</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Why do think it was that force?</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224675">
                <a:tc>
                  <a:txBody>
                    <a:bodyPr/>
                    <a:lstStyle/>
                    <a:p>
                      <a:pPr indent="0" lvl="0" marL="0" marR="76200" rtl="0" algn="l">
                        <a:lnSpc>
                          <a:spcPct val="115000"/>
                        </a:lnSpc>
                        <a:spcBef>
                          <a:spcPts val="1200"/>
                        </a:spcBef>
                        <a:spcAft>
                          <a:spcPts val="0"/>
                        </a:spcAft>
                        <a:buNone/>
                      </a:pPr>
                      <a:r>
                        <a:rPr lang="en-GB" sz="2600">
                          <a:latin typeface="Montserrat"/>
                          <a:ea typeface="Montserrat"/>
                          <a:cs typeface="Montserrat"/>
                          <a:sym typeface="Montserrat"/>
                        </a:rPr>
                        <a:t>Jenna fell over and scraped the skin on her knee. Which force acted on her skin?</a:t>
                      </a:r>
                      <a:endParaRPr b="1" i="1" sz="2600">
                        <a:solidFill>
                          <a:srgbClr val="FF0000"/>
                        </a:solidFill>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i="1" lang="en-GB" sz="2600">
                          <a:latin typeface="Montserrat"/>
                          <a:ea typeface="Montserrat"/>
                          <a:cs typeface="Montserrat"/>
                          <a:sym typeface="Montserrat"/>
                        </a:rPr>
                        <a:t>“Friction has acted”</a:t>
                      </a:r>
                      <a:endParaRPr b="1" i="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00000"/>
                        </a:lnSpc>
                        <a:spcBef>
                          <a:spcPts val="1200"/>
                        </a:spcBef>
                        <a:spcAft>
                          <a:spcPts val="0"/>
                        </a:spcAft>
                        <a:buNone/>
                      </a:pPr>
                      <a:r>
                        <a:rPr b="1" lang="en-GB" sz="2600">
                          <a:latin typeface="Montserrat"/>
                          <a:ea typeface="Montserrat"/>
                          <a:cs typeface="Montserrat"/>
                          <a:sym typeface="Montserrat"/>
                        </a:rPr>
                        <a:t>“</a:t>
                      </a:r>
                      <a:r>
                        <a:rPr b="1" i="1" lang="en-GB" sz="2600">
                          <a:latin typeface="Montserrat"/>
                          <a:ea typeface="Montserrat"/>
                          <a:cs typeface="Montserrat"/>
                          <a:sym typeface="Montserrat"/>
                        </a:rPr>
                        <a:t>Because the force was caused by the floor and her knee rubbing against each other”</a:t>
                      </a:r>
                      <a:endParaRPr b="1" i="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375625">
                <a:tc>
                  <a:txBody>
                    <a:bodyPr/>
                    <a:lstStyle/>
                    <a:p>
                      <a:pPr indent="0" lvl="0" marL="0" marR="76200" rtl="0" algn="l">
                        <a:lnSpc>
                          <a:spcPct val="115000"/>
                        </a:lnSpc>
                        <a:spcBef>
                          <a:spcPts val="1200"/>
                        </a:spcBef>
                        <a:spcAft>
                          <a:spcPts val="0"/>
                        </a:spcAft>
                        <a:buNone/>
                      </a:pPr>
                      <a:r>
                        <a:rPr lang="en-GB" sz="2600">
                          <a:latin typeface="Montserrat"/>
                          <a:ea typeface="Montserrat"/>
                          <a:cs typeface="Montserrat"/>
                          <a:sym typeface="Montserrat"/>
                        </a:rPr>
                        <a:t>When Julia’s ball fell into a pond she noticed it did not sink. Which force pushes upwards from the water?</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solidFill>
                            <a:schemeClr val="accent1"/>
                          </a:solidFill>
                          <a:latin typeface="Montserrat"/>
                          <a:ea typeface="Montserrat"/>
                          <a:cs typeface="Montserrat"/>
                          <a:sym typeface="Montserrat"/>
                        </a:rPr>
                        <a:t>Upthrust</a:t>
                      </a:r>
                      <a:endParaRPr b="1" sz="2600">
                        <a:solidFill>
                          <a:schemeClr val="accent1"/>
                        </a:solidFill>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666250">
                <a:tc>
                  <a:txBody>
                    <a:bodyPr/>
                    <a:lstStyle/>
                    <a:p>
                      <a:pPr indent="0" lvl="0" marL="0" marR="76200" rtl="0" algn="l">
                        <a:lnSpc>
                          <a:spcPct val="115000"/>
                        </a:lnSpc>
                        <a:spcBef>
                          <a:spcPts val="1200"/>
                        </a:spcBef>
                        <a:spcAft>
                          <a:spcPts val="0"/>
                        </a:spcAft>
                        <a:buNone/>
                      </a:pPr>
                      <a:r>
                        <a:rPr lang="en-GB" sz="2600">
                          <a:latin typeface="Montserrat"/>
                          <a:ea typeface="Montserrat"/>
                          <a:cs typeface="Montserrat"/>
                          <a:sym typeface="Montserrat"/>
                        </a:rPr>
                        <a:t>Maryam placed a new fridge magnet onto the side of the fridge and it stayed stuck to the side. Which force keeps it sticking to the fridge?</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solidFill>
                            <a:schemeClr val="accent1"/>
                          </a:solidFill>
                          <a:latin typeface="Montserrat"/>
                          <a:ea typeface="Montserrat"/>
                          <a:cs typeface="Montserrat"/>
                          <a:sym typeface="Montserrat"/>
                        </a:rPr>
                        <a:t>Magnetic force</a:t>
                      </a:r>
                      <a:endParaRPr b="1" sz="2600">
                        <a:solidFill>
                          <a:schemeClr val="accent1"/>
                        </a:solidFill>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2247500">
                <a:tc>
                  <a:txBody>
                    <a:bodyPr/>
                    <a:lstStyle/>
                    <a:p>
                      <a:pPr indent="0" lvl="0" marL="0" marR="76200" rtl="0" algn="l">
                        <a:lnSpc>
                          <a:spcPct val="100000"/>
                        </a:lnSpc>
                        <a:spcBef>
                          <a:spcPts val="1200"/>
                        </a:spcBef>
                        <a:spcAft>
                          <a:spcPts val="0"/>
                        </a:spcAft>
                        <a:buNone/>
                      </a:pPr>
                      <a:r>
                        <a:rPr lang="en-GB" sz="2600">
                          <a:latin typeface="Montserrat"/>
                          <a:ea typeface="Montserrat"/>
                          <a:cs typeface="Montserrat"/>
                          <a:sym typeface="Montserrat"/>
                        </a:rPr>
                        <a:t>Thomas has toy soldiers and he noticed that the one with a parachute falls slowly to the ground when he drops them from the top of the stairs </a:t>
                      </a:r>
                      <a:r>
                        <a:rPr lang="en-GB" sz="2600">
                          <a:latin typeface="Montserrat"/>
                          <a:ea typeface="Montserrat"/>
                          <a:cs typeface="Montserrat"/>
                          <a:sym typeface="Montserrat"/>
                        </a:rPr>
                        <a:t>when </a:t>
                      </a:r>
                      <a:r>
                        <a:rPr lang="en-GB" sz="2600">
                          <a:latin typeface="Montserrat"/>
                          <a:ea typeface="Montserrat"/>
                          <a:cs typeface="Montserrat"/>
                          <a:sym typeface="Montserrat"/>
                        </a:rPr>
                        <a:t>the others fall quickly. Which force slows it down?</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solidFill>
                            <a:schemeClr val="accent1"/>
                          </a:solidFill>
                          <a:latin typeface="Montserrat"/>
                          <a:ea typeface="Montserrat"/>
                          <a:cs typeface="Montserrat"/>
                          <a:sym typeface="Montserrat"/>
                        </a:rPr>
                        <a:t>Air resistance</a:t>
                      </a:r>
                      <a:endParaRPr b="1" sz="2600">
                        <a:solidFill>
                          <a:schemeClr val="accent1"/>
                        </a:solidFill>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76200" rtl="0" algn="l">
                        <a:lnSpc>
                          <a:spcPct val="115000"/>
                        </a:lnSpc>
                        <a:spcBef>
                          <a:spcPts val="1200"/>
                        </a:spcBef>
                        <a:spcAft>
                          <a:spcPts val="0"/>
                        </a:spcAft>
                        <a:buNone/>
                      </a:pPr>
                      <a:r>
                        <a:rPr b="1" lang="en-GB" sz="2600">
                          <a:latin typeface="Montserrat"/>
                          <a:ea typeface="Montserrat"/>
                          <a:cs typeface="Montserrat"/>
                          <a:sym typeface="Montserrat"/>
                        </a:rPr>
                        <a:t> </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27"/>
          <p:cNvSpPr/>
          <p:nvPr/>
        </p:nvSpPr>
        <p:spPr>
          <a:xfrm>
            <a:off x="3357258" y="2508098"/>
            <a:ext cx="9144000" cy="1046400"/>
          </a:xfrm>
          <a:prstGeom prst="rect">
            <a:avLst/>
          </a:prstGeom>
          <a:solidFill>
            <a:schemeClr val="dk1"/>
          </a:solidFill>
          <a:ln cap="flat" cmpd="sng" w="9525">
            <a:solidFill>
              <a:schemeClr val="dk2"/>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4500">
                <a:solidFill>
                  <a:schemeClr val="dk2"/>
                </a:solidFill>
                <a:latin typeface="Montserrat"/>
                <a:ea typeface="Montserrat"/>
                <a:cs typeface="Montserrat"/>
                <a:sym typeface="Montserrat"/>
              </a:rPr>
              <a:t>Answer this question:</a:t>
            </a:r>
            <a:endParaRPr b="0" i="0" sz="4500" u="none" cap="none" strike="noStrike">
              <a:solidFill>
                <a:schemeClr val="dk2"/>
              </a:solidFill>
              <a:latin typeface="Arial"/>
              <a:ea typeface="Arial"/>
              <a:cs typeface="Arial"/>
              <a:sym typeface="Arial"/>
            </a:endParaRPr>
          </a:p>
        </p:txBody>
      </p:sp>
      <p:sp>
        <p:nvSpPr>
          <p:cNvPr id="229" name="Google Shape;229;p27"/>
          <p:cNvSpPr/>
          <p:nvPr/>
        </p:nvSpPr>
        <p:spPr>
          <a:xfrm>
            <a:off x="3357250" y="3679200"/>
            <a:ext cx="9144000" cy="4147500"/>
          </a:xfrm>
          <a:prstGeom prst="rect">
            <a:avLst/>
          </a:prstGeom>
          <a:noFill/>
          <a:ln cap="flat" cmpd="sng" w="9525">
            <a:solidFill>
              <a:schemeClr val="dk2"/>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t/>
            </a:r>
            <a:endParaRPr b="1" sz="4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4500">
                <a:solidFill>
                  <a:schemeClr val="dk2"/>
                </a:solidFill>
                <a:latin typeface="Montserrat"/>
                <a:ea typeface="Montserrat"/>
                <a:cs typeface="Montserrat"/>
                <a:sym typeface="Montserrat"/>
              </a:rPr>
              <a:t>What are all the forces acting on a boat when it is moving forward in water?</a:t>
            </a:r>
            <a:endParaRPr b="1" sz="4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4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4500">
              <a:solidFill>
                <a:schemeClr val="dk2"/>
              </a:solidFill>
              <a:latin typeface="Montserrat"/>
              <a:ea typeface="Montserrat"/>
              <a:cs typeface="Montserrat"/>
              <a:sym typeface="Montserrat"/>
            </a:endParaRPr>
          </a:p>
        </p:txBody>
      </p:sp>
      <p:sp>
        <p:nvSpPr>
          <p:cNvPr id="230" name="Google Shape;230;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6"/>
          <p:cNvSpPr/>
          <p:nvPr/>
        </p:nvSpPr>
        <p:spPr>
          <a:xfrm>
            <a:off x="3357258" y="2508098"/>
            <a:ext cx="9144000" cy="1046400"/>
          </a:xfrm>
          <a:prstGeom prst="rect">
            <a:avLst/>
          </a:prstGeom>
          <a:solidFill>
            <a:schemeClr val="dk1"/>
          </a:solidFill>
          <a:ln cap="flat" cmpd="sng" w="9525">
            <a:solidFill>
              <a:schemeClr val="dk2"/>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4500">
                <a:solidFill>
                  <a:schemeClr val="dk2"/>
                </a:solidFill>
                <a:latin typeface="Montserrat"/>
                <a:ea typeface="Montserrat"/>
                <a:cs typeface="Montserrat"/>
                <a:sym typeface="Montserrat"/>
              </a:rPr>
              <a:t>Note-taking </a:t>
            </a:r>
            <a:r>
              <a:rPr b="1" lang="en-GB" sz="4500">
                <a:solidFill>
                  <a:schemeClr val="dk2"/>
                </a:solidFill>
                <a:latin typeface="Montserrat"/>
                <a:ea typeface="Montserrat"/>
                <a:cs typeface="Montserrat"/>
                <a:sym typeface="Montserrat"/>
              </a:rPr>
              <a:t>task:</a:t>
            </a:r>
            <a:endParaRPr b="0" i="0" sz="4500" u="none" cap="none" strike="noStrike">
              <a:solidFill>
                <a:schemeClr val="dk2"/>
              </a:solidFill>
              <a:latin typeface="Arial"/>
              <a:ea typeface="Arial"/>
              <a:cs typeface="Arial"/>
              <a:sym typeface="Arial"/>
            </a:endParaRPr>
          </a:p>
        </p:txBody>
      </p:sp>
      <p:sp>
        <p:nvSpPr>
          <p:cNvPr id="98" name="Google Shape;98;p16"/>
          <p:cNvSpPr/>
          <p:nvPr/>
        </p:nvSpPr>
        <p:spPr>
          <a:xfrm>
            <a:off x="3357250" y="3679200"/>
            <a:ext cx="9144000" cy="4147500"/>
          </a:xfrm>
          <a:prstGeom prst="rect">
            <a:avLst/>
          </a:prstGeom>
          <a:noFill/>
          <a:ln cap="flat" cmpd="sng" w="9525">
            <a:solidFill>
              <a:schemeClr val="dk2"/>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t/>
            </a:r>
            <a:endParaRPr b="1" sz="4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4500">
                <a:solidFill>
                  <a:schemeClr val="dk2"/>
                </a:solidFill>
                <a:latin typeface="Montserrat"/>
                <a:ea typeface="Montserrat"/>
                <a:cs typeface="Montserrat"/>
                <a:sym typeface="Montserrat"/>
              </a:rPr>
              <a:t>Write down the definition of a force and write the three things it can do to an object. </a:t>
            </a:r>
            <a:endParaRPr b="1" sz="4500">
              <a:solidFill>
                <a:schemeClr val="dk2"/>
              </a:solidFill>
              <a:latin typeface="Montserrat"/>
              <a:ea typeface="Montserrat"/>
              <a:cs typeface="Montserrat"/>
              <a:sym typeface="Montserrat"/>
            </a:endParaRPr>
          </a:p>
        </p:txBody>
      </p:sp>
      <p:sp>
        <p:nvSpPr>
          <p:cNvPr id="99" name="Google Shape;9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7"/>
          <p:cNvSpPr/>
          <p:nvPr/>
        </p:nvSpPr>
        <p:spPr>
          <a:xfrm>
            <a:off x="3357258" y="2508098"/>
            <a:ext cx="9144000" cy="1046400"/>
          </a:xfrm>
          <a:prstGeom prst="rect">
            <a:avLst/>
          </a:prstGeom>
          <a:solidFill>
            <a:schemeClr val="dk1"/>
          </a:solidFill>
          <a:ln cap="flat" cmpd="sng" w="9525">
            <a:solidFill>
              <a:schemeClr val="dk2"/>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4500">
                <a:solidFill>
                  <a:schemeClr val="dk2"/>
                </a:solidFill>
                <a:latin typeface="Montserrat"/>
                <a:ea typeface="Montserrat"/>
                <a:cs typeface="Montserrat"/>
                <a:sym typeface="Montserrat"/>
              </a:rPr>
              <a:t>Answer this question:</a:t>
            </a:r>
            <a:endParaRPr b="0" i="0" sz="4500" u="none" cap="none" strike="noStrike">
              <a:solidFill>
                <a:schemeClr val="dk2"/>
              </a:solidFill>
              <a:latin typeface="Arial"/>
              <a:ea typeface="Arial"/>
              <a:cs typeface="Arial"/>
              <a:sym typeface="Arial"/>
            </a:endParaRPr>
          </a:p>
        </p:txBody>
      </p:sp>
      <p:sp>
        <p:nvSpPr>
          <p:cNvPr id="105" name="Google Shape;105;p17"/>
          <p:cNvSpPr/>
          <p:nvPr/>
        </p:nvSpPr>
        <p:spPr>
          <a:xfrm>
            <a:off x="3357250" y="3679200"/>
            <a:ext cx="9144000" cy="4147500"/>
          </a:xfrm>
          <a:prstGeom prst="rect">
            <a:avLst/>
          </a:prstGeom>
          <a:noFill/>
          <a:ln cap="flat" cmpd="sng" w="9525">
            <a:solidFill>
              <a:schemeClr val="dk2"/>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t/>
            </a:r>
            <a:endParaRPr b="1" sz="4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4500">
                <a:solidFill>
                  <a:schemeClr val="dk2"/>
                </a:solidFill>
                <a:latin typeface="Montserrat"/>
                <a:ea typeface="Montserrat"/>
                <a:cs typeface="Montserrat"/>
                <a:sym typeface="Montserrat"/>
              </a:rPr>
              <a:t>What were the four examples of contact forces? </a:t>
            </a:r>
            <a:endParaRPr b="1" sz="4500">
              <a:solidFill>
                <a:schemeClr val="dk2"/>
              </a:solidFill>
              <a:latin typeface="Montserrat"/>
              <a:ea typeface="Montserrat"/>
              <a:cs typeface="Montserrat"/>
              <a:sym typeface="Montserrat"/>
            </a:endParaRPr>
          </a:p>
        </p:txBody>
      </p:sp>
      <p:sp>
        <p:nvSpPr>
          <p:cNvPr id="106" name="Google Shape;106;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18"/>
          <p:cNvSpPr/>
          <p:nvPr/>
        </p:nvSpPr>
        <p:spPr>
          <a:xfrm>
            <a:off x="3357258" y="2508098"/>
            <a:ext cx="9144000" cy="1046400"/>
          </a:xfrm>
          <a:prstGeom prst="rect">
            <a:avLst/>
          </a:prstGeom>
          <a:solidFill>
            <a:schemeClr val="dk1"/>
          </a:solidFill>
          <a:ln cap="flat" cmpd="sng" w="9525">
            <a:solidFill>
              <a:schemeClr val="dk2"/>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4500">
                <a:solidFill>
                  <a:schemeClr val="dk2"/>
                </a:solidFill>
                <a:latin typeface="Montserrat"/>
                <a:ea typeface="Montserrat"/>
                <a:cs typeface="Montserrat"/>
                <a:sym typeface="Montserrat"/>
              </a:rPr>
              <a:t>Answer this question:</a:t>
            </a:r>
            <a:endParaRPr b="0" i="0" sz="4500" u="none" cap="none" strike="noStrike">
              <a:solidFill>
                <a:schemeClr val="dk2"/>
              </a:solidFill>
              <a:latin typeface="Arial"/>
              <a:ea typeface="Arial"/>
              <a:cs typeface="Arial"/>
              <a:sym typeface="Arial"/>
            </a:endParaRPr>
          </a:p>
        </p:txBody>
      </p:sp>
      <p:sp>
        <p:nvSpPr>
          <p:cNvPr id="112" name="Google Shape;112;p18"/>
          <p:cNvSpPr/>
          <p:nvPr/>
        </p:nvSpPr>
        <p:spPr>
          <a:xfrm>
            <a:off x="3357250" y="3679200"/>
            <a:ext cx="9144000" cy="4147500"/>
          </a:xfrm>
          <a:prstGeom prst="rect">
            <a:avLst/>
          </a:prstGeom>
          <a:noFill/>
          <a:ln cap="flat" cmpd="sng" w="9525">
            <a:solidFill>
              <a:schemeClr val="dk2"/>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t/>
            </a:r>
            <a:endParaRPr b="1" sz="4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4500">
                <a:solidFill>
                  <a:schemeClr val="dk2"/>
                </a:solidFill>
                <a:latin typeface="Montserrat"/>
                <a:ea typeface="Montserrat"/>
                <a:cs typeface="Montserrat"/>
                <a:sym typeface="Montserrat"/>
              </a:rPr>
              <a:t>What are two examples of non-contact forces?</a:t>
            </a:r>
            <a:endParaRPr b="1" sz="4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4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4500">
              <a:solidFill>
                <a:schemeClr val="dk2"/>
              </a:solidFill>
              <a:latin typeface="Montserrat"/>
              <a:ea typeface="Montserrat"/>
              <a:cs typeface="Montserrat"/>
              <a:sym typeface="Montserrat"/>
            </a:endParaRPr>
          </a:p>
        </p:txBody>
      </p:sp>
      <p:sp>
        <p:nvSpPr>
          <p:cNvPr id="113" name="Google Shape;113;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19" name="Google Shape;119;p19"/>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0" name="Google Shape;120;p19"/>
          <p:cNvSpPr txBox="1"/>
          <p:nvPr/>
        </p:nvSpPr>
        <p:spPr>
          <a:xfrm>
            <a:off x="362275" y="245050"/>
            <a:ext cx="5827200" cy="645000"/>
          </a:xfrm>
          <a:prstGeom prst="rect">
            <a:avLst/>
          </a:prstGeom>
          <a:solidFill>
            <a:schemeClr val="accent1"/>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Match the words</a:t>
            </a:r>
            <a:endParaRPr b="1" sz="3600">
              <a:solidFill>
                <a:srgbClr val="FFFFFF"/>
              </a:solidFill>
              <a:latin typeface="Montserrat"/>
              <a:ea typeface="Montserrat"/>
              <a:cs typeface="Montserrat"/>
              <a:sym typeface="Montserrat"/>
            </a:endParaRPr>
          </a:p>
        </p:txBody>
      </p:sp>
      <p:sp>
        <p:nvSpPr>
          <p:cNvPr id="121" name="Google Shape;121;p19"/>
          <p:cNvSpPr txBox="1"/>
          <p:nvPr/>
        </p:nvSpPr>
        <p:spPr>
          <a:xfrm>
            <a:off x="838375" y="1157850"/>
            <a:ext cx="5634600" cy="7397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Air resistance</a:t>
            </a:r>
            <a:endParaRPr b="1" sz="4000">
              <a:latin typeface="Montserrat"/>
              <a:ea typeface="Montserrat"/>
              <a:cs typeface="Montserrat"/>
              <a:sym typeface="Montserrat"/>
            </a:endParaRPr>
          </a:p>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Gravitational force </a:t>
            </a:r>
            <a:endParaRPr b="1" sz="4000">
              <a:latin typeface="Montserrat"/>
              <a:ea typeface="Montserrat"/>
              <a:cs typeface="Montserrat"/>
              <a:sym typeface="Montserrat"/>
            </a:endParaRPr>
          </a:p>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Friction</a:t>
            </a:r>
            <a:endParaRPr b="1" sz="4000">
              <a:latin typeface="Montserrat"/>
              <a:ea typeface="Montserrat"/>
              <a:cs typeface="Montserrat"/>
              <a:sym typeface="Montserrat"/>
            </a:endParaRPr>
          </a:p>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Magnetic force</a:t>
            </a:r>
            <a:endParaRPr b="1" sz="4000">
              <a:latin typeface="Montserrat"/>
              <a:ea typeface="Montserrat"/>
              <a:cs typeface="Montserrat"/>
              <a:sym typeface="Montserrat"/>
            </a:endParaRPr>
          </a:p>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Upthrust</a:t>
            </a:r>
            <a:endParaRPr b="1" sz="4000">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000">
              <a:latin typeface="Montserrat"/>
              <a:ea typeface="Montserrat"/>
              <a:cs typeface="Montserrat"/>
              <a:sym typeface="Montserrat"/>
            </a:endParaRPr>
          </a:p>
        </p:txBody>
      </p:sp>
      <p:sp>
        <p:nvSpPr>
          <p:cNvPr id="122" name="Google Shape;122;p19"/>
          <p:cNvSpPr txBox="1"/>
          <p:nvPr/>
        </p:nvSpPr>
        <p:spPr>
          <a:xfrm>
            <a:off x="7691400" y="1081650"/>
            <a:ext cx="10368000" cy="7397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3700">
                <a:latin typeface="Montserrat"/>
                <a:ea typeface="Montserrat"/>
                <a:cs typeface="Montserrat"/>
                <a:sym typeface="Montserrat"/>
              </a:rPr>
              <a:t>- pushes objects upwards on objects that are in water.</a:t>
            </a:r>
            <a:endParaRPr sz="3700">
              <a:latin typeface="Montserrat"/>
              <a:ea typeface="Montserrat"/>
              <a:cs typeface="Montserrat"/>
              <a:sym typeface="Montserrat"/>
            </a:endParaRPr>
          </a:p>
          <a:p>
            <a:pPr indent="0" lvl="0" marL="0" rtl="0" algn="l">
              <a:lnSpc>
                <a:spcPct val="115000"/>
              </a:lnSpc>
              <a:spcBef>
                <a:spcPts val="1200"/>
              </a:spcBef>
              <a:spcAft>
                <a:spcPts val="0"/>
              </a:spcAft>
              <a:buNone/>
            </a:pPr>
            <a:r>
              <a:rPr lang="en-GB" sz="3700">
                <a:latin typeface="Montserrat"/>
                <a:ea typeface="Montserrat"/>
                <a:cs typeface="Montserrat"/>
                <a:sym typeface="Montserrat"/>
              </a:rPr>
              <a:t>- pulls everything downwards towards the earth.</a:t>
            </a:r>
            <a:endParaRPr sz="3700">
              <a:latin typeface="Montserrat"/>
              <a:ea typeface="Montserrat"/>
              <a:cs typeface="Montserrat"/>
              <a:sym typeface="Montserrat"/>
            </a:endParaRPr>
          </a:p>
          <a:p>
            <a:pPr indent="0" lvl="0" marL="0" rtl="0" algn="l">
              <a:lnSpc>
                <a:spcPct val="115000"/>
              </a:lnSpc>
              <a:spcBef>
                <a:spcPts val="1200"/>
              </a:spcBef>
              <a:spcAft>
                <a:spcPts val="0"/>
              </a:spcAft>
              <a:buNone/>
            </a:pPr>
            <a:r>
              <a:rPr lang="en-GB" sz="3700">
                <a:latin typeface="Montserrat"/>
                <a:ea typeface="Montserrat"/>
                <a:cs typeface="Montserrat"/>
                <a:sym typeface="Montserrat"/>
              </a:rPr>
              <a:t>-</a:t>
            </a:r>
            <a:r>
              <a:rPr b="1" lang="en-GB" sz="3700">
                <a:latin typeface="Montserrat"/>
                <a:ea typeface="Montserrat"/>
                <a:cs typeface="Montserrat"/>
                <a:sym typeface="Montserrat"/>
              </a:rPr>
              <a:t> </a:t>
            </a:r>
            <a:r>
              <a:rPr lang="en-GB" sz="3700">
                <a:latin typeface="Montserrat"/>
                <a:ea typeface="Montserrat"/>
                <a:cs typeface="Montserrat"/>
                <a:sym typeface="Montserrat"/>
              </a:rPr>
              <a:t>acts when something tries to move quickly through air.</a:t>
            </a:r>
            <a:endParaRPr sz="3700">
              <a:latin typeface="Montserrat"/>
              <a:ea typeface="Montserrat"/>
              <a:cs typeface="Montserrat"/>
              <a:sym typeface="Montserrat"/>
            </a:endParaRPr>
          </a:p>
          <a:p>
            <a:pPr indent="0" lvl="0" marL="0" rtl="0" algn="l">
              <a:lnSpc>
                <a:spcPct val="115000"/>
              </a:lnSpc>
              <a:spcBef>
                <a:spcPts val="1200"/>
              </a:spcBef>
              <a:spcAft>
                <a:spcPts val="0"/>
              </a:spcAft>
              <a:buNone/>
            </a:pPr>
            <a:r>
              <a:rPr lang="en-GB" sz="3700">
                <a:latin typeface="Montserrat"/>
                <a:ea typeface="Montserrat"/>
                <a:cs typeface="Montserrat"/>
                <a:sym typeface="Montserrat"/>
              </a:rPr>
              <a:t>-</a:t>
            </a:r>
            <a:r>
              <a:rPr b="1" lang="en-GB" sz="3700">
                <a:latin typeface="Montserrat"/>
                <a:ea typeface="Montserrat"/>
                <a:cs typeface="Montserrat"/>
                <a:sym typeface="Montserrat"/>
              </a:rPr>
              <a:t> </a:t>
            </a:r>
            <a:r>
              <a:rPr lang="en-GB" sz="3700">
                <a:latin typeface="Montserrat"/>
                <a:ea typeface="Montserrat"/>
                <a:cs typeface="Montserrat"/>
                <a:sym typeface="Montserrat"/>
              </a:rPr>
              <a:t>acts between two surfaces that are sliding, or trying to slide, across each other.</a:t>
            </a:r>
            <a:endParaRPr sz="3700">
              <a:latin typeface="Montserrat"/>
              <a:ea typeface="Montserrat"/>
              <a:cs typeface="Montserrat"/>
              <a:sym typeface="Montserrat"/>
            </a:endParaRPr>
          </a:p>
          <a:p>
            <a:pPr indent="0" lvl="0" marL="0" marR="76200" rtl="0" algn="l">
              <a:lnSpc>
                <a:spcPct val="115000"/>
              </a:lnSpc>
              <a:spcBef>
                <a:spcPts val="1200"/>
              </a:spcBef>
              <a:spcAft>
                <a:spcPts val="0"/>
              </a:spcAft>
              <a:buNone/>
            </a:pPr>
            <a:r>
              <a:rPr lang="en-GB" sz="3700">
                <a:latin typeface="Montserrat"/>
                <a:ea typeface="Montserrat"/>
                <a:cs typeface="Montserrat"/>
                <a:sym typeface="Montserrat"/>
              </a:rPr>
              <a:t>-</a:t>
            </a:r>
            <a:r>
              <a:rPr b="1" lang="en-GB" sz="3700">
                <a:latin typeface="Montserrat"/>
                <a:ea typeface="Montserrat"/>
                <a:cs typeface="Montserrat"/>
                <a:sym typeface="Montserrat"/>
              </a:rPr>
              <a:t> </a:t>
            </a:r>
            <a:r>
              <a:rPr lang="en-GB" sz="3700">
                <a:latin typeface="Montserrat"/>
                <a:ea typeface="Montserrat"/>
                <a:cs typeface="Montserrat"/>
                <a:sym typeface="Montserrat"/>
              </a:rPr>
              <a:t>makes magnetic objects attract or repel each other.</a:t>
            </a:r>
            <a:endParaRPr sz="3700">
              <a:latin typeface="Montserrat"/>
              <a:ea typeface="Montserrat"/>
              <a:cs typeface="Montserrat"/>
              <a:sym typeface="Montserrat"/>
            </a:endParaRPr>
          </a:p>
          <a:p>
            <a:pPr indent="0" lvl="0" marL="0" rtl="0" algn="l">
              <a:spcBef>
                <a:spcPts val="0"/>
              </a:spcBef>
              <a:spcAft>
                <a:spcPts val="0"/>
              </a:spcAft>
              <a:buNone/>
            </a:pPr>
            <a:r>
              <a:t/>
            </a:r>
            <a:endParaRPr sz="37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8" name="Google Shape;128;p20"/>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9" name="Google Shape;129;p20"/>
          <p:cNvSpPr txBox="1"/>
          <p:nvPr/>
        </p:nvSpPr>
        <p:spPr>
          <a:xfrm>
            <a:off x="362275" y="245050"/>
            <a:ext cx="5827200" cy="645000"/>
          </a:xfrm>
          <a:prstGeom prst="rect">
            <a:avLst/>
          </a:prstGeom>
          <a:solidFill>
            <a:schemeClr val="accent1"/>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Answers</a:t>
            </a:r>
            <a:endParaRPr b="1" sz="3600">
              <a:solidFill>
                <a:srgbClr val="FFFFFF"/>
              </a:solidFill>
              <a:latin typeface="Montserrat"/>
              <a:ea typeface="Montserrat"/>
              <a:cs typeface="Montserrat"/>
              <a:sym typeface="Montserrat"/>
            </a:endParaRPr>
          </a:p>
        </p:txBody>
      </p:sp>
      <p:sp>
        <p:nvSpPr>
          <p:cNvPr id="130" name="Google Shape;130;p20"/>
          <p:cNvSpPr txBox="1"/>
          <p:nvPr/>
        </p:nvSpPr>
        <p:spPr>
          <a:xfrm>
            <a:off x="838375" y="1157850"/>
            <a:ext cx="5634600" cy="7397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Air resistance</a:t>
            </a:r>
            <a:endParaRPr b="1" sz="4000">
              <a:latin typeface="Montserrat"/>
              <a:ea typeface="Montserrat"/>
              <a:cs typeface="Montserrat"/>
              <a:sym typeface="Montserrat"/>
            </a:endParaRPr>
          </a:p>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Gravitational force </a:t>
            </a:r>
            <a:endParaRPr b="1" sz="4000">
              <a:latin typeface="Montserrat"/>
              <a:ea typeface="Montserrat"/>
              <a:cs typeface="Montserrat"/>
              <a:sym typeface="Montserrat"/>
            </a:endParaRPr>
          </a:p>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Friction</a:t>
            </a:r>
            <a:endParaRPr b="1" sz="4000">
              <a:latin typeface="Montserrat"/>
              <a:ea typeface="Montserrat"/>
              <a:cs typeface="Montserrat"/>
              <a:sym typeface="Montserrat"/>
            </a:endParaRPr>
          </a:p>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Magnetic force</a:t>
            </a:r>
            <a:endParaRPr b="1" sz="4000">
              <a:latin typeface="Montserrat"/>
              <a:ea typeface="Montserrat"/>
              <a:cs typeface="Montserrat"/>
              <a:sym typeface="Montserrat"/>
            </a:endParaRPr>
          </a:p>
          <a:p>
            <a:pPr indent="0" lvl="0" marL="0" marR="76200" rtl="0" algn="l">
              <a:lnSpc>
                <a:spcPct val="200000"/>
              </a:lnSpc>
              <a:spcBef>
                <a:spcPts val="1200"/>
              </a:spcBef>
              <a:spcAft>
                <a:spcPts val="0"/>
              </a:spcAft>
              <a:buNone/>
            </a:pPr>
            <a:r>
              <a:rPr b="1" lang="en-GB" sz="4000">
                <a:latin typeface="Montserrat"/>
                <a:ea typeface="Montserrat"/>
                <a:cs typeface="Montserrat"/>
                <a:sym typeface="Montserrat"/>
              </a:rPr>
              <a:t>Upthrust</a:t>
            </a:r>
            <a:endParaRPr b="1" sz="4000">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000">
              <a:latin typeface="Montserrat"/>
              <a:ea typeface="Montserrat"/>
              <a:cs typeface="Montserrat"/>
              <a:sym typeface="Montserrat"/>
            </a:endParaRPr>
          </a:p>
        </p:txBody>
      </p:sp>
      <p:sp>
        <p:nvSpPr>
          <p:cNvPr id="131" name="Google Shape;131;p20"/>
          <p:cNvSpPr txBox="1"/>
          <p:nvPr/>
        </p:nvSpPr>
        <p:spPr>
          <a:xfrm>
            <a:off x="7691400" y="1081650"/>
            <a:ext cx="10368000" cy="7397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3700">
                <a:latin typeface="Montserrat"/>
                <a:ea typeface="Montserrat"/>
                <a:cs typeface="Montserrat"/>
                <a:sym typeface="Montserrat"/>
              </a:rPr>
              <a:t>- pushes objects upwards on objects that are in water.</a:t>
            </a:r>
            <a:endParaRPr sz="3700">
              <a:latin typeface="Montserrat"/>
              <a:ea typeface="Montserrat"/>
              <a:cs typeface="Montserrat"/>
              <a:sym typeface="Montserrat"/>
            </a:endParaRPr>
          </a:p>
          <a:p>
            <a:pPr indent="0" lvl="0" marL="0" rtl="0" algn="l">
              <a:lnSpc>
                <a:spcPct val="115000"/>
              </a:lnSpc>
              <a:spcBef>
                <a:spcPts val="1200"/>
              </a:spcBef>
              <a:spcAft>
                <a:spcPts val="0"/>
              </a:spcAft>
              <a:buNone/>
            </a:pPr>
            <a:r>
              <a:rPr lang="en-GB" sz="3700">
                <a:latin typeface="Montserrat"/>
                <a:ea typeface="Montserrat"/>
                <a:cs typeface="Montserrat"/>
                <a:sym typeface="Montserrat"/>
              </a:rPr>
              <a:t>- pulls everything downwards towards the earth.</a:t>
            </a:r>
            <a:endParaRPr sz="3700">
              <a:latin typeface="Montserrat"/>
              <a:ea typeface="Montserrat"/>
              <a:cs typeface="Montserrat"/>
              <a:sym typeface="Montserrat"/>
            </a:endParaRPr>
          </a:p>
          <a:p>
            <a:pPr indent="0" lvl="0" marL="0" rtl="0" algn="l">
              <a:lnSpc>
                <a:spcPct val="115000"/>
              </a:lnSpc>
              <a:spcBef>
                <a:spcPts val="1200"/>
              </a:spcBef>
              <a:spcAft>
                <a:spcPts val="0"/>
              </a:spcAft>
              <a:buNone/>
            </a:pPr>
            <a:r>
              <a:rPr lang="en-GB" sz="3700">
                <a:latin typeface="Montserrat"/>
                <a:ea typeface="Montserrat"/>
                <a:cs typeface="Montserrat"/>
                <a:sym typeface="Montserrat"/>
              </a:rPr>
              <a:t>-</a:t>
            </a:r>
            <a:r>
              <a:rPr b="1" lang="en-GB" sz="3700">
                <a:latin typeface="Montserrat"/>
                <a:ea typeface="Montserrat"/>
                <a:cs typeface="Montserrat"/>
                <a:sym typeface="Montserrat"/>
              </a:rPr>
              <a:t> </a:t>
            </a:r>
            <a:r>
              <a:rPr lang="en-GB" sz="3700">
                <a:latin typeface="Montserrat"/>
                <a:ea typeface="Montserrat"/>
                <a:cs typeface="Montserrat"/>
                <a:sym typeface="Montserrat"/>
              </a:rPr>
              <a:t>acts when something tries to move quickly through air.</a:t>
            </a:r>
            <a:endParaRPr sz="3700">
              <a:latin typeface="Montserrat"/>
              <a:ea typeface="Montserrat"/>
              <a:cs typeface="Montserrat"/>
              <a:sym typeface="Montserrat"/>
            </a:endParaRPr>
          </a:p>
          <a:p>
            <a:pPr indent="0" lvl="0" marL="0" rtl="0" algn="l">
              <a:lnSpc>
                <a:spcPct val="115000"/>
              </a:lnSpc>
              <a:spcBef>
                <a:spcPts val="1200"/>
              </a:spcBef>
              <a:spcAft>
                <a:spcPts val="0"/>
              </a:spcAft>
              <a:buNone/>
            </a:pPr>
            <a:r>
              <a:rPr lang="en-GB" sz="3700">
                <a:latin typeface="Montserrat"/>
                <a:ea typeface="Montserrat"/>
                <a:cs typeface="Montserrat"/>
                <a:sym typeface="Montserrat"/>
              </a:rPr>
              <a:t>-</a:t>
            </a:r>
            <a:r>
              <a:rPr b="1" lang="en-GB" sz="3700">
                <a:latin typeface="Montserrat"/>
                <a:ea typeface="Montserrat"/>
                <a:cs typeface="Montserrat"/>
                <a:sym typeface="Montserrat"/>
              </a:rPr>
              <a:t> </a:t>
            </a:r>
            <a:r>
              <a:rPr lang="en-GB" sz="3700">
                <a:latin typeface="Montserrat"/>
                <a:ea typeface="Montserrat"/>
                <a:cs typeface="Montserrat"/>
                <a:sym typeface="Montserrat"/>
              </a:rPr>
              <a:t>acts between two surfaces that are sliding, or trying to slide, across each other.</a:t>
            </a:r>
            <a:endParaRPr sz="3700">
              <a:latin typeface="Montserrat"/>
              <a:ea typeface="Montserrat"/>
              <a:cs typeface="Montserrat"/>
              <a:sym typeface="Montserrat"/>
            </a:endParaRPr>
          </a:p>
          <a:p>
            <a:pPr indent="0" lvl="0" marL="0" marR="76200" rtl="0" algn="l">
              <a:lnSpc>
                <a:spcPct val="115000"/>
              </a:lnSpc>
              <a:spcBef>
                <a:spcPts val="1200"/>
              </a:spcBef>
              <a:spcAft>
                <a:spcPts val="0"/>
              </a:spcAft>
              <a:buNone/>
            </a:pPr>
            <a:r>
              <a:rPr lang="en-GB" sz="3700">
                <a:latin typeface="Montserrat"/>
                <a:ea typeface="Montserrat"/>
                <a:cs typeface="Montserrat"/>
                <a:sym typeface="Montserrat"/>
              </a:rPr>
              <a:t>- makes magnetic objects attract or repel each other.</a:t>
            </a:r>
            <a:endParaRPr sz="3700">
              <a:latin typeface="Montserrat"/>
              <a:ea typeface="Montserrat"/>
              <a:cs typeface="Montserrat"/>
              <a:sym typeface="Montserrat"/>
            </a:endParaRPr>
          </a:p>
          <a:p>
            <a:pPr indent="0" lvl="0" marL="0" rtl="0" algn="l">
              <a:spcBef>
                <a:spcPts val="0"/>
              </a:spcBef>
              <a:spcAft>
                <a:spcPts val="0"/>
              </a:spcAft>
              <a:buNone/>
            </a:pPr>
            <a:r>
              <a:t/>
            </a:r>
            <a:endParaRPr sz="3700">
              <a:latin typeface="Montserrat"/>
              <a:ea typeface="Montserrat"/>
              <a:cs typeface="Montserrat"/>
              <a:sym typeface="Montserrat"/>
            </a:endParaRPr>
          </a:p>
        </p:txBody>
      </p:sp>
      <p:cxnSp>
        <p:nvCxnSpPr>
          <p:cNvPr id="132" name="Google Shape;132;p20"/>
          <p:cNvCxnSpPr>
            <a:endCxn id="131" idx="1"/>
          </p:cNvCxnSpPr>
          <p:nvPr/>
        </p:nvCxnSpPr>
        <p:spPr>
          <a:xfrm>
            <a:off x="6415200" y="1678050"/>
            <a:ext cx="1276200" cy="3102300"/>
          </a:xfrm>
          <a:prstGeom prst="straightConnector1">
            <a:avLst/>
          </a:prstGeom>
          <a:noFill/>
          <a:ln cap="flat" cmpd="sng" w="76200">
            <a:solidFill>
              <a:schemeClr val="dk2"/>
            </a:solidFill>
            <a:prstDash val="solid"/>
            <a:round/>
            <a:headEnd len="med" w="med" type="none"/>
            <a:tailEnd len="med" w="med" type="none"/>
          </a:ln>
        </p:spPr>
      </p:cxnSp>
      <p:cxnSp>
        <p:nvCxnSpPr>
          <p:cNvPr id="133" name="Google Shape;133;p20"/>
          <p:cNvCxnSpPr/>
          <p:nvPr/>
        </p:nvCxnSpPr>
        <p:spPr>
          <a:xfrm>
            <a:off x="6507300" y="4461600"/>
            <a:ext cx="1179600" cy="1781700"/>
          </a:xfrm>
          <a:prstGeom prst="straightConnector1">
            <a:avLst/>
          </a:prstGeom>
          <a:noFill/>
          <a:ln cap="flat" cmpd="sng" w="76200">
            <a:solidFill>
              <a:schemeClr val="dk2"/>
            </a:solidFill>
            <a:prstDash val="solid"/>
            <a:round/>
            <a:headEnd len="med" w="med" type="none"/>
            <a:tailEnd len="med" w="med" type="none"/>
          </a:ln>
        </p:spPr>
      </p:cxnSp>
      <p:cxnSp>
        <p:nvCxnSpPr>
          <p:cNvPr id="134" name="Google Shape;134;p20"/>
          <p:cNvCxnSpPr/>
          <p:nvPr/>
        </p:nvCxnSpPr>
        <p:spPr>
          <a:xfrm flipH="1" rot="10800000">
            <a:off x="6415325" y="3093975"/>
            <a:ext cx="1329300" cy="28800"/>
          </a:xfrm>
          <a:prstGeom prst="straightConnector1">
            <a:avLst/>
          </a:prstGeom>
          <a:noFill/>
          <a:ln cap="flat" cmpd="sng" w="76200">
            <a:solidFill>
              <a:schemeClr val="dk2"/>
            </a:solidFill>
            <a:prstDash val="solid"/>
            <a:round/>
            <a:headEnd len="med" w="med" type="none"/>
            <a:tailEnd len="med" w="med" type="none"/>
          </a:ln>
        </p:spPr>
      </p:cxnSp>
      <p:cxnSp>
        <p:nvCxnSpPr>
          <p:cNvPr id="135" name="Google Shape;135;p20"/>
          <p:cNvCxnSpPr/>
          <p:nvPr/>
        </p:nvCxnSpPr>
        <p:spPr>
          <a:xfrm>
            <a:off x="6487825" y="5728000"/>
            <a:ext cx="1198800" cy="1931400"/>
          </a:xfrm>
          <a:prstGeom prst="straightConnector1">
            <a:avLst/>
          </a:prstGeom>
          <a:noFill/>
          <a:ln cap="flat" cmpd="sng" w="76200">
            <a:solidFill>
              <a:schemeClr val="dk2"/>
            </a:solidFill>
            <a:prstDash val="solid"/>
            <a:round/>
            <a:headEnd len="med" w="med" type="none"/>
            <a:tailEnd len="med" w="med" type="none"/>
          </a:ln>
        </p:spPr>
      </p:cxnSp>
      <p:cxnSp>
        <p:nvCxnSpPr>
          <p:cNvPr id="136" name="Google Shape;136;p20"/>
          <p:cNvCxnSpPr/>
          <p:nvPr/>
        </p:nvCxnSpPr>
        <p:spPr>
          <a:xfrm flipH="1" rot="10800000">
            <a:off x="6473125" y="1620025"/>
            <a:ext cx="1184700" cy="5634900"/>
          </a:xfrm>
          <a:prstGeom prst="straightConnector1">
            <a:avLst/>
          </a:prstGeom>
          <a:noFill/>
          <a:ln cap="flat" cmpd="sng" w="76200">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2" name="Google Shape;142;p21"/>
          <p:cNvSpPr txBox="1"/>
          <p:nvPr/>
        </p:nvSpPr>
        <p:spPr>
          <a:xfrm>
            <a:off x="362275" y="245050"/>
            <a:ext cx="14201700" cy="645000"/>
          </a:xfrm>
          <a:prstGeom prst="rect">
            <a:avLst/>
          </a:prstGeom>
          <a:solidFill>
            <a:schemeClr val="accent1"/>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Which force is shown in each of the diagrams below: </a:t>
            </a:r>
            <a:endParaRPr b="1" sz="3600">
              <a:solidFill>
                <a:srgbClr val="FFFFFF"/>
              </a:solidFill>
              <a:latin typeface="Montserrat"/>
              <a:ea typeface="Montserrat"/>
              <a:cs typeface="Montserrat"/>
              <a:sym typeface="Montserrat"/>
            </a:endParaRPr>
          </a:p>
        </p:txBody>
      </p:sp>
      <p:sp>
        <p:nvSpPr>
          <p:cNvPr id="143" name="Google Shape;143;p21"/>
          <p:cNvSpPr txBox="1"/>
          <p:nvPr/>
        </p:nvSpPr>
        <p:spPr>
          <a:xfrm>
            <a:off x="838375" y="1446800"/>
            <a:ext cx="4941300" cy="595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0000">
              <a:latin typeface="Montserrat"/>
              <a:ea typeface="Montserrat"/>
              <a:cs typeface="Montserrat"/>
              <a:sym typeface="Montserrat"/>
            </a:endParaRPr>
          </a:p>
          <a:p>
            <a:pPr indent="0" lvl="0" marL="0" rtl="0" algn="l">
              <a:spcBef>
                <a:spcPts val="0"/>
              </a:spcBef>
              <a:spcAft>
                <a:spcPts val="0"/>
              </a:spcAft>
              <a:buNone/>
            </a:pPr>
            <a:r>
              <a:t/>
            </a:r>
            <a:endParaRPr sz="10000">
              <a:latin typeface="Montserrat"/>
              <a:ea typeface="Montserrat"/>
              <a:cs typeface="Montserrat"/>
              <a:sym typeface="Montserrat"/>
            </a:endParaRPr>
          </a:p>
          <a:p>
            <a:pPr indent="0" lvl="0" marL="0" rtl="0" algn="l">
              <a:spcBef>
                <a:spcPts val="0"/>
              </a:spcBef>
              <a:spcAft>
                <a:spcPts val="0"/>
              </a:spcAft>
              <a:buNone/>
            </a:pPr>
            <a:r>
              <a:rPr lang="en-GB" sz="10000">
                <a:latin typeface="Montserrat"/>
                <a:ea typeface="Montserrat"/>
                <a:cs typeface="Montserrat"/>
                <a:sym typeface="Montserrat"/>
              </a:rPr>
              <a:t>   </a:t>
            </a:r>
            <a:r>
              <a:rPr lang="en-GB" sz="15000">
                <a:latin typeface="Montserrat"/>
                <a:ea typeface="Montserrat"/>
                <a:cs typeface="Montserrat"/>
                <a:sym typeface="Montserrat"/>
              </a:rPr>
              <a:t>🧔</a:t>
            </a:r>
            <a:endParaRPr sz="15000">
              <a:latin typeface="Montserrat"/>
              <a:ea typeface="Montserrat"/>
              <a:cs typeface="Montserrat"/>
              <a:sym typeface="Montserrat"/>
            </a:endParaRPr>
          </a:p>
        </p:txBody>
      </p:sp>
      <p:sp>
        <p:nvSpPr>
          <p:cNvPr id="144" name="Google Shape;144;p21"/>
          <p:cNvSpPr/>
          <p:nvPr/>
        </p:nvSpPr>
        <p:spPr>
          <a:xfrm>
            <a:off x="2869025" y="3296150"/>
            <a:ext cx="549000" cy="98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p:nvPr/>
        </p:nvSpPr>
        <p:spPr>
          <a:xfrm>
            <a:off x="2183225" y="2991350"/>
            <a:ext cx="549000" cy="98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a:off x="3478625" y="2991350"/>
            <a:ext cx="549000" cy="98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txBox="1"/>
          <p:nvPr/>
        </p:nvSpPr>
        <p:spPr>
          <a:xfrm>
            <a:off x="6705775" y="1446800"/>
            <a:ext cx="4941300" cy="595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5000">
              <a:latin typeface="Montserrat"/>
              <a:ea typeface="Montserrat"/>
              <a:cs typeface="Montserrat"/>
              <a:sym typeface="Montserrat"/>
            </a:endParaRPr>
          </a:p>
        </p:txBody>
      </p:sp>
      <p:grpSp>
        <p:nvGrpSpPr>
          <p:cNvPr id="148" name="Google Shape;148;p21"/>
          <p:cNvGrpSpPr/>
          <p:nvPr/>
        </p:nvGrpSpPr>
        <p:grpSpPr>
          <a:xfrm>
            <a:off x="6944175" y="2282088"/>
            <a:ext cx="4399651" cy="4282025"/>
            <a:chOff x="6944175" y="2282088"/>
            <a:chExt cx="4399651" cy="4282025"/>
          </a:xfrm>
        </p:grpSpPr>
        <p:pic>
          <p:nvPicPr>
            <p:cNvPr id="149" name="Google Shape;149;p21"/>
            <p:cNvPicPr preferRelativeResize="0"/>
            <p:nvPr/>
          </p:nvPicPr>
          <p:blipFill rotWithShape="1">
            <a:blip r:embed="rId3">
              <a:alphaModFix/>
            </a:blip>
            <a:srcRect b="0" l="42203" r="0" t="0"/>
            <a:stretch/>
          </p:blipFill>
          <p:spPr>
            <a:xfrm>
              <a:off x="6944175" y="2282088"/>
              <a:ext cx="4399651" cy="4282025"/>
            </a:xfrm>
            <a:prstGeom prst="rect">
              <a:avLst/>
            </a:prstGeom>
            <a:noFill/>
            <a:ln>
              <a:noFill/>
            </a:ln>
          </p:spPr>
        </p:pic>
        <p:sp>
          <p:nvSpPr>
            <p:cNvPr id="150" name="Google Shape;150;p21"/>
            <p:cNvSpPr/>
            <p:nvPr/>
          </p:nvSpPr>
          <p:spPr>
            <a:xfrm rot="3356192">
              <a:off x="9337605" y="4861092"/>
              <a:ext cx="548998" cy="982503"/>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rot="-7344814">
              <a:off x="7378180" y="3690348"/>
              <a:ext cx="549040" cy="98232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21"/>
          <p:cNvSpPr txBox="1"/>
          <p:nvPr/>
        </p:nvSpPr>
        <p:spPr>
          <a:xfrm>
            <a:off x="917950" y="89259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600">
                <a:solidFill>
                  <a:schemeClr val="dk2"/>
                </a:solidFill>
                <a:latin typeface="Montserrat"/>
                <a:ea typeface="Montserrat"/>
                <a:cs typeface="Montserrat"/>
                <a:sym typeface="Montserrat"/>
              </a:rPr>
              <a:t>Pixabay</a:t>
            </a:r>
            <a:endParaRPr sz="1600">
              <a:solidFill>
                <a:schemeClr val="dk2"/>
              </a:solidFill>
              <a:latin typeface="Montserrat"/>
              <a:ea typeface="Montserrat"/>
              <a:cs typeface="Montserrat"/>
              <a:sym typeface="Montserrat"/>
            </a:endParaRPr>
          </a:p>
        </p:txBody>
      </p:sp>
      <p:sp>
        <p:nvSpPr>
          <p:cNvPr id="153" name="Google Shape;153;p21"/>
          <p:cNvSpPr txBox="1"/>
          <p:nvPr/>
        </p:nvSpPr>
        <p:spPr>
          <a:xfrm>
            <a:off x="12573175" y="1446800"/>
            <a:ext cx="4941300" cy="595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5000">
              <a:latin typeface="Montserrat"/>
              <a:ea typeface="Montserrat"/>
              <a:cs typeface="Montserrat"/>
              <a:sym typeface="Montserrat"/>
            </a:endParaRPr>
          </a:p>
        </p:txBody>
      </p:sp>
      <p:pic>
        <p:nvPicPr>
          <p:cNvPr id="154" name="Google Shape;154;p21"/>
          <p:cNvPicPr preferRelativeResize="0"/>
          <p:nvPr/>
        </p:nvPicPr>
        <p:blipFill>
          <a:blip r:embed="rId4">
            <a:alphaModFix/>
          </a:blip>
          <a:stretch>
            <a:fillRect/>
          </a:stretch>
        </p:blipFill>
        <p:spPr>
          <a:xfrm>
            <a:off x="12725575" y="2042100"/>
            <a:ext cx="4568174" cy="4083950"/>
          </a:xfrm>
          <a:prstGeom prst="rect">
            <a:avLst/>
          </a:prstGeom>
          <a:noFill/>
          <a:ln>
            <a:noFill/>
          </a:ln>
        </p:spPr>
      </p:pic>
      <p:sp>
        <p:nvSpPr>
          <p:cNvPr id="155" name="Google Shape;155;p21"/>
          <p:cNvSpPr/>
          <p:nvPr/>
        </p:nvSpPr>
        <p:spPr>
          <a:xfrm rot="5099049">
            <a:off x="13009889" y="4861317"/>
            <a:ext cx="549002" cy="982354"/>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txBox="1"/>
          <p:nvPr/>
        </p:nvSpPr>
        <p:spPr>
          <a:xfrm>
            <a:off x="917950" y="93069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600">
                <a:solidFill>
                  <a:schemeClr val="dk2"/>
                </a:solidFill>
                <a:latin typeface="Montserrat"/>
                <a:ea typeface="Montserrat"/>
                <a:cs typeface="Montserrat"/>
                <a:sym typeface="Montserrat"/>
              </a:rPr>
              <a:t>Public Domain Vectors</a:t>
            </a:r>
            <a:endParaRPr sz="16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2" name="Google Shape;162;p22"/>
          <p:cNvSpPr txBox="1"/>
          <p:nvPr/>
        </p:nvSpPr>
        <p:spPr>
          <a:xfrm>
            <a:off x="362275" y="245050"/>
            <a:ext cx="14201700" cy="645000"/>
          </a:xfrm>
          <a:prstGeom prst="rect">
            <a:avLst/>
          </a:prstGeom>
          <a:solidFill>
            <a:schemeClr val="accent1"/>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Answers:</a:t>
            </a:r>
            <a:endParaRPr b="1" sz="3600">
              <a:solidFill>
                <a:srgbClr val="FFFFFF"/>
              </a:solidFill>
              <a:latin typeface="Montserrat"/>
              <a:ea typeface="Montserrat"/>
              <a:cs typeface="Montserrat"/>
              <a:sym typeface="Montserrat"/>
            </a:endParaRPr>
          </a:p>
        </p:txBody>
      </p:sp>
      <p:sp>
        <p:nvSpPr>
          <p:cNvPr id="163" name="Google Shape;163;p22"/>
          <p:cNvSpPr txBox="1"/>
          <p:nvPr/>
        </p:nvSpPr>
        <p:spPr>
          <a:xfrm>
            <a:off x="838375" y="1446800"/>
            <a:ext cx="4941300" cy="595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0000">
              <a:latin typeface="Montserrat"/>
              <a:ea typeface="Montserrat"/>
              <a:cs typeface="Montserrat"/>
              <a:sym typeface="Montserrat"/>
            </a:endParaRPr>
          </a:p>
          <a:p>
            <a:pPr indent="0" lvl="0" marL="0" rtl="0" algn="l">
              <a:spcBef>
                <a:spcPts val="0"/>
              </a:spcBef>
              <a:spcAft>
                <a:spcPts val="0"/>
              </a:spcAft>
              <a:buNone/>
            </a:pPr>
            <a:r>
              <a:t/>
            </a:r>
            <a:endParaRPr sz="10000">
              <a:latin typeface="Montserrat"/>
              <a:ea typeface="Montserrat"/>
              <a:cs typeface="Montserrat"/>
              <a:sym typeface="Montserrat"/>
            </a:endParaRPr>
          </a:p>
          <a:p>
            <a:pPr indent="0" lvl="0" marL="0" rtl="0" algn="l">
              <a:spcBef>
                <a:spcPts val="0"/>
              </a:spcBef>
              <a:spcAft>
                <a:spcPts val="0"/>
              </a:spcAft>
              <a:buNone/>
            </a:pPr>
            <a:r>
              <a:rPr lang="en-GB" sz="10000">
                <a:latin typeface="Montserrat"/>
                <a:ea typeface="Montserrat"/>
                <a:cs typeface="Montserrat"/>
                <a:sym typeface="Montserrat"/>
              </a:rPr>
              <a:t>   </a:t>
            </a:r>
            <a:r>
              <a:rPr lang="en-GB" sz="15000">
                <a:latin typeface="Montserrat"/>
                <a:ea typeface="Montserrat"/>
                <a:cs typeface="Montserrat"/>
                <a:sym typeface="Montserrat"/>
              </a:rPr>
              <a:t>🧔</a:t>
            </a:r>
            <a:endParaRPr sz="15000">
              <a:latin typeface="Montserrat"/>
              <a:ea typeface="Montserrat"/>
              <a:cs typeface="Montserrat"/>
              <a:sym typeface="Montserrat"/>
            </a:endParaRPr>
          </a:p>
        </p:txBody>
      </p:sp>
      <p:sp>
        <p:nvSpPr>
          <p:cNvPr id="164" name="Google Shape;164;p22"/>
          <p:cNvSpPr/>
          <p:nvPr/>
        </p:nvSpPr>
        <p:spPr>
          <a:xfrm>
            <a:off x="2869025" y="3296150"/>
            <a:ext cx="549000" cy="98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a:off x="2183225" y="2991350"/>
            <a:ext cx="549000" cy="98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a:off x="3478625" y="2991350"/>
            <a:ext cx="549000" cy="98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txBox="1"/>
          <p:nvPr/>
        </p:nvSpPr>
        <p:spPr>
          <a:xfrm>
            <a:off x="6705775" y="1446800"/>
            <a:ext cx="4941300" cy="595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5000">
              <a:latin typeface="Montserrat"/>
              <a:ea typeface="Montserrat"/>
              <a:cs typeface="Montserrat"/>
              <a:sym typeface="Montserrat"/>
            </a:endParaRPr>
          </a:p>
        </p:txBody>
      </p:sp>
      <p:sp>
        <p:nvSpPr>
          <p:cNvPr id="168" name="Google Shape;168;p22"/>
          <p:cNvSpPr txBox="1"/>
          <p:nvPr/>
        </p:nvSpPr>
        <p:spPr>
          <a:xfrm>
            <a:off x="917950" y="89259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600">
                <a:solidFill>
                  <a:schemeClr val="dk2"/>
                </a:solidFill>
                <a:latin typeface="Montserrat"/>
                <a:ea typeface="Montserrat"/>
                <a:cs typeface="Montserrat"/>
                <a:sym typeface="Montserrat"/>
              </a:rPr>
              <a:t>Pixabay</a:t>
            </a:r>
            <a:endParaRPr sz="1600">
              <a:solidFill>
                <a:schemeClr val="dk2"/>
              </a:solidFill>
              <a:latin typeface="Montserrat"/>
              <a:ea typeface="Montserrat"/>
              <a:cs typeface="Montserrat"/>
              <a:sym typeface="Montserrat"/>
            </a:endParaRPr>
          </a:p>
        </p:txBody>
      </p:sp>
      <p:sp>
        <p:nvSpPr>
          <p:cNvPr id="169" name="Google Shape;169;p22"/>
          <p:cNvSpPr txBox="1"/>
          <p:nvPr/>
        </p:nvSpPr>
        <p:spPr>
          <a:xfrm>
            <a:off x="12573175" y="1446800"/>
            <a:ext cx="4941300" cy="595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5000">
              <a:latin typeface="Montserrat"/>
              <a:ea typeface="Montserrat"/>
              <a:cs typeface="Montserrat"/>
              <a:sym typeface="Montserrat"/>
            </a:endParaRPr>
          </a:p>
        </p:txBody>
      </p:sp>
      <p:pic>
        <p:nvPicPr>
          <p:cNvPr id="170" name="Google Shape;170;p22"/>
          <p:cNvPicPr preferRelativeResize="0"/>
          <p:nvPr/>
        </p:nvPicPr>
        <p:blipFill>
          <a:blip r:embed="rId3">
            <a:alphaModFix/>
          </a:blip>
          <a:stretch>
            <a:fillRect/>
          </a:stretch>
        </p:blipFill>
        <p:spPr>
          <a:xfrm>
            <a:off x="12725575" y="2042100"/>
            <a:ext cx="4568174" cy="4083950"/>
          </a:xfrm>
          <a:prstGeom prst="rect">
            <a:avLst/>
          </a:prstGeom>
          <a:noFill/>
          <a:ln>
            <a:noFill/>
          </a:ln>
        </p:spPr>
      </p:pic>
      <p:sp>
        <p:nvSpPr>
          <p:cNvPr id="171" name="Google Shape;171;p22"/>
          <p:cNvSpPr txBox="1"/>
          <p:nvPr/>
        </p:nvSpPr>
        <p:spPr>
          <a:xfrm>
            <a:off x="1040650" y="7688350"/>
            <a:ext cx="4739100" cy="98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Gravitational force</a:t>
            </a:r>
            <a:endParaRPr sz="3500">
              <a:latin typeface="Montserrat"/>
              <a:ea typeface="Montserrat"/>
              <a:cs typeface="Montserrat"/>
              <a:sym typeface="Montserrat"/>
            </a:endParaRPr>
          </a:p>
        </p:txBody>
      </p:sp>
      <p:sp>
        <p:nvSpPr>
          <p:cNvPr id="172" name="Google Shape;172;p22"/>
          <p:cNvSpPr txBox="1"/>
          <p:nvPr/>
        </p:nvSpPr>
        <p:spPr>
          <a:xfrm>
            <a:off x="6774450" y="7688375"/>
            <a:ext cx="4739100" cy="17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500">
                <a:latin typeface="Montserrat"/>
                <a:ea typeface="Montserrat"/>
                <a:cs typeface="Montserrat"/>
                <a:sym typeface="Montserrat"/>
              </a:rPr>
              <a:t>Friction</a:t>
            </a:r>
            <a:endParaRPr sz="3500">
              <a:latin typeface="Montserrat"/>
              <a:ea typeface="Montserrat"/>
              <a:cs typeface="Montserrat"/>
              <a:sym typeface="Montserrat"/>
            </a:endParaRPr>
          </a:p>
        </p:txBody>
      </p:sp>
      <p:sp>
        <p:nvSpPr>
          <p:cNvPr id="173" name="Google Shape;173;p22"/>
          <p:cNvSpPr txBox="1"/>
          <p:nvPr/>
        </p:nvSpPr>
        <p:spPr>
          <a:xfrm>
            <a:off x="12851650" y="7688350"/>
            <a:ext cx="4739100" cy="17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Water resistance</a:t>
            </a:r>
            <a:endParaRPr sz="3500">
              <a:latin typeface="Montserrat"/>
              <a:ea typeface="Montserrat"/>
              <a:cs typeface="Montserrat"/>
              <a:sym typeface="Montserrat"/>
            </a:endParaRPr>
          </a:p>
        </p:txBody>
      </p:sp>
      <p:sp>
        <p:nvSpPr>
          <p:cNvPr id="174" name="Google Shape;174;p22"/>
          <p:cNvSpPr txBox="1"/>
          <p:nvPr/>
        </p:nvSpPr>
        <p:spPr>
          <a:xfrm>
            <a:off x="917950" y="93069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600">
                <a:solidFill>
                  <a:schemeClr val="dk2"/>
                </a:solidFill>
                <a:latin typeface="Montserrat"/>
                <a:ea typeface="Montserrat"/>
                <a:cs typeface="Montserrat"/>
                <a:sym typeface="Montserrat"/>
              </a:rPr>
              <a:t>Public Domain Vectors</a:t>
            </a:r>
            <a:endParaRPr sz="1600">
              <a:solidFill>
                <a:schemeClr val="dk2"/>
              </a:solidFill>
              <a:latin typeface="Montserrat"/>
              <a:ea typeface="Montserrat"/>
              <a:cs typeface="Montserrat"/>
              <a:sym typeface="Montserrat"/>
            </a:endParaRPr>
          </a:p>
        </p:txBody>
      </p:sp>
      <p:sp>
        <p:nvSpPr>
          <p:cNvPr id="175" name="Google Shape;175;p22"/>
          <p:cNvSpPr/>
          <p:nvPr/>
        </p:nvSpPr>
        <p:spPr>
          <a:xfrm rot="5099049">
            <a:off x="13009889" y="4861317"/>
            <a:ext cx="549002" cy="982354"/>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22"/>
          <p:cNvGrpSpPr/>
          <p:nvPr/>
        </p:nvGrpSpPr>
        <p:grpSpPr>
          <a:xfrm>
            <a:off x="6944175" y="2282088"/>
            <a:ext cx="4399651" cy="4282025"/>
            <a:chOff x="6944175" y="2282088"/>
            <a:chExt cx="4399651" cy="4282025"/>
          </a:xfrm>
        </p:grpSpPr>
        <p:pic>
          <p:nvPicPr>
            <p:cNvPr id="177" name="Google Shape;177;p22"/>
            <p:cNvPicPr preferRelativeResize="0"/>
            <p:nvPr/>
          </p:nvPicPr>
          <p:blipFill rotWithShape="1">
            <a:blip r:embed="rId4">
              <a:alphaModFix/>
            </a:blip>
            <a:srcRect b="0" l="42203" r="0" t="0"/>
            <a:stretch/>
          </p:blipFill>
          <p:spPr>
            <a:xfrm>
              <a:off x="6944175" y="2282088"/>
              <a:ext cx="4399651" cy="4282025"/>
            </a:xfrm>
            <a:prstGeom prst="rect">
              <a:avLst/>
            </a:prstGeom>
            <a:noFill/>
            <a:ln>
              <a:noFill/>
            </a:ln>
          </p:spPr>
        </p:pic>
        <p:sp>
          <p:nvSpPr>
            <p:cNvPr id="178" name="Google Shape;178;p22"/>
            <p:cNvSpPr/>
            <p:nvPr/>
          </p:nvSpPr>
          <p:spPr>
            <a:xfrm rot="3356192">
              <a:off x="9337605" y="4861092"/>
              <a:ext cx="548998" cy="982503"/>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rot="-7344814">
              <a:off x="7378180" y="3690348"/>
              <a:ext cx="549040" cy="98232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5" name="Google Shape;185;p23"/>
          <p:cNvSpPr txBox="1"/>
          <p:nvPr/>
        </p:nvSpPr>
        <p:spPr>
          <a:xfrm>
            <a:off x="362275" y="245050"/>
            <a:ext cx="14201700" cy="645000"/>
          </a:xfrm>
          <a:prstGeom prst="rect">
            <a:avLst/>
          </a:prstGeom>
          <a:solidFill>
            <a:schemeClr val="accent1"/>
          </a:solidFill>
          <a:ln>
            <a:noFill/>
          </a:ln>
        </p:spPr>
        <p:txBody>
          <a:bodyPr anchorCtr="0" anchor="t" bIns="0" lIns="0" spcFirstLastPara="1" rIns="0" wrap="square" tIns="0">
            <a:noAutofit/>
          </a:bodyPr>
          <a:lstStyle/>
          <a:p>
            <a:pPr indent="0" lvl="0" marL="0" rtl="0" algn="ctr">
              <a:spcBef>
                <a:spcPts val="0"/>
              </a:spcBef>
              <a:spcAft>
                <a:spcPts val="0"/>
              </a:spcAft>
              <a:buNone/>
            </a:pPr>
            <a:r>
              <a:rPr b="1" lang="en-GB" sz="3600">
                <a:solidFill>
                  <a:schemeClr val="lt1"/>
                </a:solidFill>
                <a:latin typeface="Montserrat"/>
                <a:ea typeface="Montserrat"/>
                <a:cs typeface="Montserrat"/>
                <a:sym typeface="Montserrat"/>
              </a:rPr>
              <a:t>Which force is shown in each of the diagrams below: </a:t>
            </a:r>
            <a:endParaRPr b="1" sz="3600">
              <a:solidFill>
                <a:schemeClr val="lt1"/>
              </a:solidFill>
              <a:latin typeface="Montserrat"/>
              <a:ea typeface="Montserrat"/>
              <a:cs typeface="Montserrat"/>
              <a:sym typeface="Montserrat"/>
            </a:endParaRPr>
          </a:p>
          <a:p>
            <a:pPr indent="0" lvl="0" marL="0" rtl="0" algn="ctr">
              <a:spcBef>
                <a:spcPts val="4000"/>
              </a:spcBef>
              <a:spcAft>
                <a:spcPts val="4000"/>
              </a:spcAft>
              <a:buNone/>
            </a:pPr>
            <a:r>
              <a:t/>
            </a:r>
            <a:endParaRPr b="1" sz="3600">
              <a:solidFill>
                <a:srgbClr val="FFFFFF"/>
              </a:solidFill>
              <a:latin typeface="Montserrat"/>
              <a:ea typeface="Montserrat"/>
              <a:cs typeface="Montserrat"/>
              <a:sym typeface="Montserrat"/>
            </a:endParaRPr>
          </a:p>
        </p:txBody>
      </p:sp>
      <p:sp>
        <p:nvSpPr>
          <p:cNvPr id="186" name="Google Shape;186;p23"/>
          <p:cNvSpPr txBox="1"/>
          <p:nvPr/>
        </p:nvSpPr>
        <p:spPr>
          <a:xfrm>
            <a:off x="2312075" y="1446800"/>
            <a:ext cx="5273100" cy="605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5000">
              <a:latin typeface="Montserrat"/>
              <a:ea typeface="Montserrat"/>
              <a:cs typeface="Montserrat"/>
              <a:sym typeface="Montserrat"/>
            </a:endParaRPr>
          </a:p>
        </p:txBody>
      </p:sp>
      <p:sp>
        <p:nvSpPr>
          <p:cNvPr id="187" name="Google Shape;187;p23"/>
          <p:cNvSpPr txBox="1"/>
          <p:nvPr/>
        </p:nvSpPr>
        <p:spPr>
          <a:xfrm>
            <a:off x="8736150" y="1446800"/>
            <a:ext cx="5273100" cy="605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0">
                <a:latin typeface="Montserrat"/>
                <a:ea typeface="Montserrat"/>
                <a:cs typeface="Montserrat"/>
                <a:sym typeface="Montserrat"/>
              </a:rPr>
              <a:t>    </a:t>
            </a:r>
            <a:endParaRPr sz="15000">
              <a:latin typeface="Montserrat"/>
              <a:ea typeface="Montserrat"/>
              <a:cs typeface="Montserrat"/>
              <a:sym typeface="Montserrat"/>
            </a:endParaRPr>
          </a:p>
        </p:txBody>
      </p:sp>
      <p:sp>
        <p:nvSpPr>
          <p:cNvPr id="188" name="Google Shape;188;p23"/>
          <p:cNvSpPr txBox="1"/>
          <p:nvPr/>
        </p:nvSpPr>
        <p:spPr>
          <a:xfrm>
            <a:off x="917950" y="89259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600">
                <a:solidFill>
                  <a:schemeClr val="dk2"/>
                </a:solidFill>
                <a:latin typeface="Montserrat"/>
                <a:ea typeface="Montserrat"/>
                <a:cs typeface="Montserrat"/>
                <a:sym typeface="Montserrat"/>
              </a:rPr>
              <a:t>Dog by Виталий Плут from the Noun Project</a:t>
            </a:r>
            <a:endParaRPr sz="1600">
              <a:solidFill>
                <a:schemeClr val="dk2"/>
              </a:solidFill>
              <a:latin typeface="Montserrat"/>
              <a:ea typeface="Montserrat"/>
              <a:cs typeface="Montserrat"/>
              <a:sym typeface="Montserrat"/>
            </a:endParaRPr>
          </a:p>
        </p:txBody>
      </p:sp>
      <p:pic>
        <p:nvPicPr>
          <p:cNvPr id="189" name="Google Shape;189;p23"/>
          <p:cNvPicPr preferRelativeResize="0"/>
          <p:nvPr/>
        </p:nvPicPr>
        <p:blipFill>
          <a:blip r:embed="rId3">
            <a:alphaModFix/>
          </a:blip>
          <a:stretch>
            <a:fillRect/>
          </a:stretch>
        </p:blipFill>
        <p:spPr>
          <a:xfrm>
            <a:off x="2575209" y="3428445"/>
            <a:ext cx="4746874" cy="3037684"/>
          </a:xfrm>
          <a:prstGeom prst="rect">
            <a:avLst/>
          </a:prstGeom>
          <a:noFill/>
          <a:ln>
            <a:noFill/>
          </a:ln>
        </p:spPr>
      </p:pic>
      <p:sp>
        <p:nvSpPr>
          <p:cNvPr id="190" name="Google Shape;190;p23"/>
          <p:cNvSpPr/>
          <p:nvPr/>
        </p:nvSpPr>
        <p:spPr>
          <a:xfrm>
            <a:off x="4912750" y="6041300"/>
            <a:ext cx="1676100" cy="6450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a:off x="5238525" y="3143175"/>
            <a:ext cx="1676100" cy="6450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23"/>
          <p:cNvPicPr preferRelativeResize="0"/>
          <p:nvPr/>
        </p:nvPicPr>
        <p:blipFill>
          <a:blip r:embed="rId4">
            <a:alphaModFix/>
          </a:blip>
          <a:stretch>
            <a:fillRect/>
          </a:stretch>
        </p:blipFill>
        <p:spPr>
          <a:xfrm>
            <a:off x="9249314" y="2458350"/>
            <a:ext cx="3973961" cy="4485284"/>
          </a:xfrm>
          <a:prstGeom prst="rect">
            <a:avLst/>
          </a:prstGeom>
          <a:noFill/>
          <a:ln>
            <a:noFill/>
          </a:ln>
        </p:spPr>
      </p:pic>
      <p:sp>
        <p:nvSpPr>
          <p:cNvPr id="193" name="Google Shape;193;p23"/>
          <p:cNvSpPr txBox="1"/>
          <p:nvPr/>
        </p:nvSpPr>
        <p:spPr>
          <a:xfrm>
            <a:off x="917950" y="93069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600">
                <a:solidFill>
                  <a:schemeClr val="dk2"/>
                </a:solidFill>
                <a:latin typeface="Montserrat"/>
                <a:ea typeface="Montserrat"/>
                <a:cs typeface="Montserrat"/>
                <a:sym typeface="Montserrat"/>
              </a:rPr>
              <a:t>Public Domain Vectors</a:t>
            </a:r>
            <a:endParaRPr sz="16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