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78" r:id="rId4"/>
    <p:sldMasterId id="214748367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</p:sldIdLst>
  <p:sldSz cy="5143500" cx="9144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Century Gothic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43530F01-DEBE-4EE2-95C9-7B5D03CD4A18}">
  <a:tblStyle styleId="{43530F01-DEBE-4EE2-95C9-7B5D03CD4A1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font" Target="fonts/CenturyGothic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CenturyGothic-italic.fntdata"/><Relationship Id="rId27" Type="http://schemas.openxmlformats.org/officeDocument/2006/relationships/font" Target="fonts/CenturyGothic-bold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font" Target="fonts/CenturyGothic-boldItalic.fntdata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867a9403c6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867a9403c6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be5b38b38_0_0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6" name="Google Shape;186;g8be5b38b3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5" name="Google Shape;195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8be5b38b38_0_107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9" name="Google Shape;209;g8be5b38b38_0_10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8d5da3828d_0_71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8" name="Google Shape;228;g8d5da3828d_0_7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866e5d625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2" name="Google Shape;242;g866e5d625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8be5b38b38_0_98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4" name="Google Shape;254;g8be5b38b38_0_9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4.pn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 column text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2" name="Google Shape;12;p2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Setting tasks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4" name="Google Shape;64;p11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5" name="Google Shape;65;p11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6" name="Google Shape;66;p11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1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8" name="Google Shape;68;p11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9" name="Google Shape;69;p11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Multiple choice options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4" name="Google Shape;74;p12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5" name="Google Shape;75;p12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0" name="Google Shape;80;p12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81" name="Google Shape;81;p12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82" name="Google Shape;82;p1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 point">
    <p:bg>
      <p:bgPr>
        <a:solidFill>
          <a:schemeClr val="accent2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85" name="Google Shape;85;p13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86" name="Google Shape;86;p1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4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3" name="Google Shape;93;p16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1750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3pPr>
            <a:lvl4pPr indent="-3175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4pPr>
            <a:lvl5pPr indent="-3175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 1">
  <p:cSld name="MAIN_POINT">
    <p:bg>
      <p:bgPr>
        <a:solidFill>
          <a:schemeClr val="accent2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7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96" name="Google Shape;96;p17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 rt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pic>
        <p:nvPicPr>
          <p:cNvPr id="97" name="Google Shape;97;p17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9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05" name="Google Shape;105;p19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4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08" name="Google Shape;108;p2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9" name="Google Shape;109;p20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12" name="Google Shape;112;p21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 1">
  <p:cSld name="TITLE_ONLY_1_1_1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8" name="Google Shape;18;p3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1" name="Google Shape;21;p3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2" name="Google Shape;22;p3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23" name="Google Shape;23;p3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4" name="Google Shape;24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Montserrat SemiBold"/>
              <a:buNone/>
              <a:defRPr b="0" sz="3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None/>
              <a:defRPr sz="52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6" name="Google Shape;116;p2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 sz="1800">
                <a:solidFill>
                  <a:srgbClr val="000000"/>
                </a:solidFill>
              </a:defRPr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17" name="Google Shape;117;p2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rgbClr val="000000"/>
                </a:solidFill>
              </a:defRPr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>
                <a:solidFill>
                  <a:srgbClr val="000000"/>
                </a:solidFill>
              </a:defRPr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000000"/>
                </a:solidFill>
              </a:defRPr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>
                <a:solidFill>
                  <a:srgbClr val="000000"/>
                </a:solidFill>
              </a:defRPr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>
                <a:solidFill>
                  <a:srgbClr val="000000"/>
                </a:solidFill>
              </a:defRPr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>
                <a:solidFill>
                  <a:srgbClr val="000000"/>
                </a:solidFill>
              </a:defRPr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18" name="Google Shape;118;p2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49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2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3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2" name="Google Shape;122;p2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3" name="Google Shape;123;p23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25" name="Google Shape;125;p23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4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28" name="Google Shape;128;p2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31" name="Google Shape;131;p2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2" name="Google Shape;132;p25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33" name="Google Shape;133;p25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4" name="Google Shape;134;p25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35" name="Google Shape;135;p25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6" name="Google Shape;136;p25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137" name="Google Shape;137;p25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38" name="Google Shape;138;p25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6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41" name="Google Shape;141;p26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42" name="Google Shape;142;p26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43" name="Google Shape;143;p26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4" name="Google Shape;144;p26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45" name="Google Shape;145;p26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46" name="Google Shape;146;p26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47" name="Google Shape;147;p26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48" name="Google Shape;148;p2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51" name="Google Shape;151;p27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52" name="Google Shape;152;p27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3" name="Google Shape;153;p27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54" name="Google Shape;154;p27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5" name="Google Shape;155;p27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56" name="Google Shape;156;p27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7" name="Google Shape;157;p27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158" name="Google Shape;158;p27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59" name="Google Shape;159;p2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8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162" name="Google Shape;162;p28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rtl="0" algn="l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63" name="Google Shape;163;p28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9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showMasterSp="0" type="obj">
  <p:cSld name="OBJECT"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31"/>
          <p:cNvSpPr txBox="1"/>
          <p:nvPr>
            <p:ph type="title"/>
          </p:nvPr>
        </p:nvSpPr>
        <p:spPr>
          <a:xfrm>
            <a:off x="628650" y="33230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0" name="Google Shape;170;p31"/>
          <p:cNvSpPr txBox="1"/>
          <p:nvPr>
            <p:ph idx="1" type="body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>
            <a:lvl1pPr indent="-317500" lvl="0" marL="457200" rtl="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1F3864"/>
              </a:buClr>
              <a:buSzPts val="1400"/>
              <a:buChar char="●"/>
              <a:defRPr/>
            </a:lvl1pPr>
            <a:lvl2pPr indent="-323850" lvl="1" marL="914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500"/>
              <a:buChar char="–"/>
              <a:defRPr sz="1500"/>
            </a:lvl2pPr>
            <a:lvl3pPr indent="-317500" lvl="2" marL="1371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400"/>
              <a:buChar char="–"/>
              <a:defRPr sz="1400"/>
            </a:lvl3pPr>
            <a:lvl4pPr indent="-304800" lvl="3" marL="18288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–"/>
              <a:defRPr sz="1200"/>
            </a:lvl4pPr>
            <a:lvl5pPr indent="-304800" lvl="4" marL="22860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1F3864"/>
              </a:buClr>
              <a:buSzPts val="1200"/>
              <a:buChar char="–"/>
              <a:defRPr sz="1200"/>
            </a:lvl5pPr>
            <a:lvl6pPr indent="-317500" lvl="5" marL="27432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6pPr>
            <a:lvl7pPr indent="-317500" lvl="6" marL="32004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7pPr>
            <a:lvl8pPr indent="-317500" lvl="7" marL="365760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/>
            </a:lvl8pPr>
            <a:lvl9pPr indent="-317500" lvl="8" marL="4114800" rtl="0" algn="l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dk1"/>
              </a:buClr>
              <a:buSzPts val="14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8" name="Google Shape;28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_1"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32"/>
          <p:cNvSpPr txBox="1"/>
          <p:nvPr>
            <p:ph type="ctrTitle"/>
          </p:nvPr>
        </p:nvSpPr>
        <p:spPr>
          <a:xfrm>
            <a:off x="685800" y="841772"/>
            <a:ext cx="7772400" cy="17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 sz="6000"/>
            </a:lvl1pPr>
            <a:lvl2pPr lvl="1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73" name="Google Shape;173;p32"/>
          <p:cNvSpPr txBox="1"/>
          <p:nvPr>
            <p:ph idx="1" type="subTitle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rtl="0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rtl="0" algn="ctr">
              <a:lnSpc>
                <a:spcPct val="90000"/>
              </a:lnSpc>
              <a:spcBef>
                <a:spcPts val="500"/>
              </a:spcBef>
              <a:spcAft>
                <a:spcPts val="20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74" name="Google Shape;174;p32"/>
          <p:cNvSpPr txBox="1"/>
          <p:nvPr>
            <p:ph idx="10" type="dt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5" name="Google Shape;175;p32"/>
          <p:cNvSpPr txBox="1"/>
          <p:nvPr>
            <p:ph idx="11" type="ftr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6" name="Google Shape;176;p32"/>
          <p:cNvSpPr txBox="1"/>
          <p:nvPr>
            <p:ph idx="12" type="sldNum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36" name="Google Shape;36;p6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38" name="Google Shape;38;p6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8" name="Google Shape;48;p8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1" name="Google Shape;51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Comparison slide with three elements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0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4" name="Google Shape;54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5" name="Google Shape;55;p10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6" name="Google Shape;56;p10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7" name="Google Shape;57;p10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58" name="Google Shape;58;p10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59" name="Google Shape;59;p10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60" name="Google Shape;60;p10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lv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/>
            </a:lvl9pPr>
          </a:lstStyle>
          <a:p/>
        </p:txBody>
      </p:sp>
      <p:sp>
        <p:nvSpPr>
          <p:cNvPr id="61" name="Google Shape;61;p10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noFill/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algn="l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18" Type="http://schemas.openxmlformats.org/officeDocument/2006/relationships/theme" Target="../theme/theme3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27.xml"/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29.xml"/><Relationship Id="rId16" Type="http://schemas.openxmlformats.org/officeDocument/2006/relationships/theme" Target="../theme/theme1.xml"/><Relationship Id="rId5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458975" y="4450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Montserrat"/>
              <a:buNone/>
              <a:defRPr b="1" i="0" sz="2200" u="none" cap="none" strike="noStrike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rgbClr val="000000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100" name="Google Shape;100;p18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01" name="Google Shape;101;p1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02" name="Google Shape;102;p18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3"/>
          <p:cNvSpPr txBox="1"/>
          <p:nvPr>
            <p:ph idx="4294967295" type="ctrTitle"/>
          </p:nvPr>
        </p:nvSpPr>
        <p:spPr>
          <a:xfrm>
            <a:off x="230375" y="1285750"/>
            <a:ext cx="87852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900">
                <a:solidFill>
                  <a:schemeClr val="dk2"/>
                </a:solidFill>
              </a:rPr>
              <a:t>Describing school facilities [3 / 3] Worksheet</a:t>
            </a:r>
            <a:endParaRPr sz="29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en-GB" sz="2800">
                <a:solidFill>
                  <a:schemeClr val="dk2"/>
                </a:solidFill>
              </a:rPr>
              <a:t>Using the imperfect tense to describe what your primary school used to be like</a:t>
            </a:r>
            <a:endParaRPr sz="2800">
              <a:solidFill>
                <a:schemeClr val="dk2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-GB" sz="2800"/>
              <a:t> </a:t>
            </a:r>
            <a:endParaRPr i="1" sz="2500"/>
          </a:p>
        </p:txBody>
      </p:sp>
      <p:sp>
        <p:nvSpPr>
          <p:cNvPr id="182" name="Google Shape;182;p33"/>
          <p:cNvSpPr txBox="1"/>
          <p:nvPr>
            <p:ph idx="4294967295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Spanish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83" name="Google Shape;183;p33"/>
          <p:cNvSpPr txBox="1"/>
          <p:nvPr>
            <p:ph idx="4294967295" type="subTitle"/>
          </p:nvPr>
        </p:nvSpPr>
        <p:spPr>
          <a:xfrm>
            <a:off x="319275" y="4240912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Señor Fernández 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descr="rectangle" id="188" name="Google Shape;188;p34"/>
          <p:cNvSpPr/>
          <p:nvPr/>
        </p:nvSpPr>
        <p:spPr>
          <a:xfrm>
            <a:off x="1041613" y="1492816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descr="rectangle" id="189" name="Google Shape;189;p34"/>
          <p:cNvSpPr/>
          <p:nvPr/>
        </p:nvSpPr>
        <p:spPr>
          <a:xfrm>
            <a:off x="5209119" y="1492821"/>
            <a:ext cx="3146700" cy="2601600"/>
          </a:xfrm>
          <a:prstGeom prst="roundRect">
            <a:avLst>
              <a:gd fmla="val 16667" name="adj"/>
            </a:avLst>
          </a:prstGeom>
          <a:noFill/>
          <a:ln cap="flat" cmpd="sng" w="22225">
            <a:solidFill>
              <a:srgbClr val="42719B"/>
            </a:solidFill>
            <a:prstDash val="solid"/>
            <a:miter lim="800000"/>
            <a:headEnd len="sm" w="sm" type="none"/>
            <a:tailEnd len="sm" w="sm" type="none"/>
          </a:ln>
          <a:effectLst>
            <a:outerShdw blurRad="50800" rotWithShape="0" algn="t" dir="5400000" dist="38100">
              <a:srgbClr val="000000">
                <a:alpha val="4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90" name="Google Shape;190;p34"/>
          <p:cNvSpPr txBox="1"/>
          <p:nvPr/>
        </p:nvSpPr>
        <p:spPr>
          <a:xfrm flipH="1">
            <a:off x="1220730" y="3203323"/>
            <a:ext cx="27885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entana</a:t>
            </a:r>
            <a:endParaRPr i="0" sz="4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1" name="Google Shape;191;p34"/>
          <p:cNvSpPr txBox="1"/>
          <p:nvPr/>
        </p:nvSpPr>
        <p:spPr>
          <a:xfrm flipH="1">
            <a:off x="6055500" y="3203325"/>
            <a:ext cx="15699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GB" sz="4000">
                <a:latin typeface="Montserrat"/>
                <a:ea typeface="Montserrat"/>
                <a:cs typeface="Montserrat"/>
                <a:sym typeface="Montserrat"/>
              </a:rPr>
              <a:t>bota</a:t>
            </a:r>
            <a:endParaRPr i="0" sz="4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2" name="Google Shape;192;p34"/>
          <p:cNvSpPr txBox="1"/>
          <p:nvPr/>
        </p:nvSpPr>
        <p:spPr>
          <a:xfrm>
            <a:off x="1041625" y="444500"/>
            <a:ext cx="19239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rPr b="1" i="0" lang="en-GB" sz="2200" u="none" cap="none" strike="noStrike">
                <a:latin typeface="Montserrat"/>
                <a:ea typeface="Montserrat"/>
                <a:cs typeface="Montserrat"/>
                <a:sym typeface="Montserrat"/>
              </a:rPr>
              <a:t>La fonética</a:t>
            </a:r>
            <a:br>
              <a:rPr b="1" i="0" lang="en-GB" sz="2200" u="none" cap="none" strike="noStrike">
                <a:latin typeface="Montserrat"/>
                <a:ea typeface="Montserrat"/>
                <a:cs typeface="Montserrat"/>
                <a:sym typeface="Montserrat"/>
              </a:rPr>
            </a:br>
            <a:r>
              <a:rPr b="1" i="0" lang="en-GB" sz="2200" u="none" cap="none" strike="noStrike">
                <a:latin typeface="Montserrat"/>
                <a:ea typeface="Montserrat"/>
                <a:cs typeface="Montserrat"/>
                <a:sym typeface="Montserrat"/>
              </a:rPr>
              <a:t>[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v</a:t>
            </a:r>
            <a:r>
              <a:rPr b="1" i="0" lang="en-GB" sz="2200" u="none" cap="none" strike="noStrike">
                <a:latin typeface="Montserrat"/>
                <a:ea typeface="Montserrat"/>
                <a:cs typeface="Montserrat"/>
                <a:sym typeface="Montserrat"/>
              </a:rPr>
              <a:t>] y </a:t>
            </a:r>
            <a:r>
              <a:rPr b="1" lang="en-GB" sz="2200">
                <a:latin typeface="Montserrat"/>
                <a:ea typeface="Montserrat"/>
                <a:cs typeface="Montserrat"/>
                <a:sym typeface="Montserrat"/>
              </a:rPr>
              <a:t>[b]</a:t>
            </a:r>
            <a:endParaRPr b="1" i="0" sz="22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5"/>
          <p:cNvSpPr txBox="1"/>
          <p:nvPr>
            <p:ph idx="1" type="subTitle"/>
          </p:nvPr>
        </p:nvSpPr>
        <p:spPr>
          <a:xfrm>
            <a:off x="306575" y="1057150"/>
            <a:ext cx="3128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>
                <a:solidFill>
                  <a:srgbClr val="000000"/>
                </a:solidFill>
              </a:rPr>
              <a:t>Opción 1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98" name="Google Shape;198;p35"/>
          <p:cNvSpPr txBox="1"/>
          <p:nvPr>
            <p:ph idx="2" type="body"/>
          </p:nvPr>
        </p:nvSpPr>
        <p:spPr>
          <a:xfrm>
            <a:off x="306575" y="1689075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>
                <a:solidFill>
                  <a:srgbClr val="000000"/>
                </a:solidFill>
              </a:rPr>
              <a:t>.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99" name="Google Shape;199;p35"/>
          <p:cNvSpPr txBox="1"/>
          <p:nvPr>
            <p:ph idx="3" type="subTitle"/>
          </p:nvPr>
        </p:nvSpPr>
        <p:spPr>
          <a:xfrm>
            <a:off x="4429200" y="1057150"/>
            <a:ext cx="3128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>
                <a:solidFill>
                  <a:srgbClr val="000000"/>
                </a:solidFill>
              </a:rPr>
              <a:t>Opción 2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00" name="Google Shape;200;p35"/>
          <p:cNvSpPr txBox="1"/>
          <p:nvPr>
            <p:ph idx="4" type="body"/>
          </p:nvPr>
        </p:nvSpPr>
        <p:spPr>
          <a:xfrm>
            <a:off x="4429200" y="1689075"/>
            <a:ext cx="42864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GB" sz="1800">
                <a:solidFill>
                  <a:srgbClr val="000000"/>
                </a:solidFill>
              </a:rPr>
              <a:t>La </a:t>
            </a:r>
            <a:r>
              <a:rPr b="1" lang="en-GB" sz="1800">
                <a:solidFill>
                  <a:srgbClr val="000000"/>
                </a:solidFill>
              </a:rPr>
              <a:t>b</a:t>
            </a:r>
            <a:r>
              <a:rPr lang="en-GB" sz="1800">
                <a:solidFill>
                  <a:srgbClr val="000000"/>
                </a:solidFill>
              </a:rPr>
              <a:t>ota de </a:t>
            </a:r>
            <a:r>
              <a:rPr b="1" lang="en-GB" sz="1800">
                <a:solidFill>
                  <a:srgbClr val="000000"/>
                </a:solidFill>
              </a:rPr>
              <a:t>v</a:t>
            </a:r>
            <a:r>
              <a:rPr lang="en-GB" sz="1800">
                <a:solidFill>
                  <a:srgbClr val="000000"/>
                </a:solidFill>
              </a:rPr>
              <a:t>ino no contiene </a:t>
            </a:r>
            <a:r>
              <a:rPr b="1" lang="en-GB" sz="1800">
                <a:solidFill>
                  <a:srgbClr val="000000"/>
                </a:solidFill>
              </a:rPr>
              <a:t>v</a:t>
            </a:r>
            <a:r>
              <a:rPr lang="en-GB" sz="1800">
                <a:solidFill>
                  <a:srgbClr val="000000"/>
                </a:solidFill>
              </a:rPr>
              <a:t>ino sino </a:t>
            </a:r>
            <a:r>
              <a:rPr b="1" lang="en-GB" sz="1800">
                <a:solidFill>
                  <a:srgbClr val="000000"/>
                </a:solidFill>
              </a:rPr>
              <a:t>v</a:t>
            </a:r>
            <a:r>
              <a:rPr lang="en-GB" sz="1800">
                <a:solidFill>
                  <a:srgbClr val="000000"/>
                </a:solidFill>
              </a:rPr>
              <a:t>inagre.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01" name="Google Shape;201;p35"/>
          <p:cNvSpPr txBox="1"/>
          <p:nvPr>
            <p:ph idx="6" type="body"/>
          </p:nvPr>
        </p:nvSpPr>
        <p:spPr>
          <a:xfrm>
            <a:off x="306575" y="3203300"/>
            <a:ext cx="40782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>
                <a:solidFill>
                  <a:srgbClr val="000000"/>
                </a:solidFill>
              </a:rPr>
              <a:t>Ga</a:t>
            </a:r>
            <a:r>
              <a:rPr b="1" lang="en-GB" sz="1800">
                <a:solidFill>
                  <a:srgbClr val="000000"/>
                </a:solidFill>
              </a:rPr>
              <a:t>b</a:t>
            </a:r>
            <a:r>
              <a:rPr lang="en-GB" sz="1800">
                <a:solidFill>
                  <a:srgbClr val="000000"/>
                </a:solidFill>
              </a:rPr>
              <a:t>o </a:t>
            </a:r>
            <a:r>
              <a:rPr b="1" lang="en-GB" sz="1800">
                <a:solidFill>
                  <a:srgbClr val="000000"/>
                </a:solidFill>
              </a:rPr>
              <a:t>V</a:t>
            </a:r>
            <a:r>
              <a:rPr lang="en-GB" sz="1800">
                <a:solidFill>
                  <a:srgbClr val="000000"/>
                </a:solidFill>
              </a:rPr>
              <a:t>ega </a:t>
            </a:r>
            <a:r>
              <a:rPr b="1" lang="en-GB" sz="1800">
                <a:solidFill>
                  <a:srgbClr val="000000"/>
                </a:solidFill>
              </a:rPr>
              <a:t>v</a:t>
            </a:r>
            <a:r>
              <a:rPr lang="en-GB" sz="1800">
                <a:solidFill>
                  <a:srgbClr val="000000"/>
                </a:solidFill>
              </a:rPr>
              <a:t>aga</a:t>
            </a:r>
            <a:r>
              <a:rPr b="1" lang="en-GB" sz="1800">
                <a:solidFill>
                  <a:srgbClr val="000000"/>
                </a:solidFill>
              </a:rPr>
              <a:t>b</a:t>
            </a:r>
            <a:r>
              <a:rPr lang="en-GB" sz="1800">
                <a:solidFill>
                  <a:srgbClr val="000000"/>
                </a:solidFill>
              </a:rPr>
              <a:t>undea dando </a:t>
            </a:r>
            <a:r>
              <a:rPr b="1" lang="en-GB" sz="1800">
                <a:solidFill>
                  <a:srgbClr val="000000"/>
                </a:solidFill>
              </a:rPr>
              <a:t>b</a:t>
            </a:r>
            <a:r>
              <a:rPr lang="en-GB" sz="1800">
                <a:solidFill>
                  <a:srgbClr val="000000"/>
                </a:solidFill>
              </a:rPr>
              <a:t>andazos en </a:t>
            </a:r>
            <a:r>
              <a:rPr b="1" lang="en-GB" sz="1800">
                <a:solidFill>
                  <a:srgbClr val="000000"/>
                </a:solidFill>
              </a:rPr>
              <a:t>B</a:t>
            </a:r>
            <a:r>
              <a:rPr lang="en-GB" sz="1800">
                <a:solidFill>
                  <a:srgbClr val="000000"/>
                </a:solidFill>
              </a:rPr>
              <a:t>arcelona.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02" name="Google Shape;202;p35"/>
          <p:cNvSpPr txBox="1"/>
          <p:nvPr>
            <p:ph idx="8" type="body"/>
          </p:nvPr>
        </p:nvSpPr>
        <p:spPr>
          <a:xfrm>
            <a:off x="4409975" y="3203300"/>
            <a:ext cx="4762800" cy="10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>
                <a:solidFill>
                  <a:srgbClr val="000000"/>
                </a:solidFill>
                <a:highlight>
                  <a:srgbClr val="FFFFFF"/>
                </a:highlight>
              </a:rPr>
              <a:t>Un a</a:t>
            </a:r>
            <a:r>
              <a:rPr b="1" lang="en-GB" sz="1800">
                <a:solidFill>
                  <a:srgbClr val="000000"/>
                </a:solidFill>
                <a:highlight>
                  <a:srgbClr val="FFFFFF"/>
                </a:highlight>
              </a:rPr>
              <a:t>b</a:t>
            </a:r>
            <a:r>
              <a:rPr lang="en-GB" sz="1800">
                <a:solidFill>
                  <a:srgbClr val="000000"/>
                </a:solidFill>
                <a:highlight>
                  <a:srgbClr val="FFFFFF"/>
                </a:highlight>
              </a:rPr>
              <a:t>uelo </a:t>
            </a:r>
            <a:r>
              <a:rPr b="1" lang="en-GB" sz="1800">
                <a:solidFill>
                  <a:srgbClr val="000000"/>
                </a:solidFill>
                <a:highlight>
                  <a:srgbClr val="FFFFFF"/>
                </a:highlight>
              </a:rPr>
              <a:t>b</a:t>
            </a:r>
            <a:r>
              <a:rPr lang="en-GB" sz="1800">
                <a:solidFill>
                  <a:srgbClr val="000000"/>
                </a:solidFill>
                <a:highlight>
                  <a:srgbClr val="FFFFFF"/>
                </a:highlight>
              </a:rPr>
              <a:t>izcorneto </a:t>
            </a:r>
            <a:r>
              <a:rPr b="1" lang="en-GB" sz="1800">
                <a:solidFill>
                  <a:srgbClr val="000000"/>
                </a:solidFill>
                <a:highlight>
                  <a:srgbClr val="FFFFFF"/>
                </a:highlight>
              </a:rPr>
              <a:t>v</a:t>
            </a:r>
            <a:r>
              <a:rPr lang="en-GB" sz="1800">
                <a:solidFill>
                  <a:srgbClr val="000000"/>
                </a:solidFill>
                <a:highlight>
                  <a:srgbClr val="FFFFFF"/>
                </a:highlight>
              </a:rPr>
              <a:t>uela a</a:t>
            </a:r>
            <a:r>
              <a:rPr b="1" lang="en-GB" sz="1800">
                <a:solidFill>
                  <a:srgbClr val="000000"/>
                </a:solidFill>
                <a:highlight>
                  <a:srgbClr val="FFFFFF"/>
                </a:highlight>
              </a:rPr>
              <a:t>v</a:t>
            </a:r>
            <a:r>
              <a:rPr lang="en-GB" sz="1800">
                <a:solidFill>
                  <a:srgbClr val="000000"/>
                </a:solidFill>
                <a:highlight>
                  <a:srgbClr val="FFFFFF"/>
                </a:highlight>
              </a:rPr>
              <a:t>iones sobre las </a:t>
            </a:r>
            <a:r>
              <a:rPr b="1" lang="en-GB" sz="1800">
                <a:solidFill>
                  <a:srgbClr val="000000"/>
                </a:solidFill>
                <a:highlight>
                  <a:srgbClr val="FFFFFF"/>
                </a:highlight>
              </a:rPr>
              <a:t>v</a:t>
            </a:r>
            <a:r>
              <a:rPr lang="en-GB" sz="1800">
                <a:solidFill>
                  <a:srgbClr val="000000"/>
                </a:solidFill>
                <a:highlight>
                  <a:srgbClr val="FFFFFF"/>
                </a:highlight>
              </a:rPr>
              <a:t>ioletas en </a:t>
            </a:r>
            <a:r>
              <a:rPr b="1" lang="en-GB" sz="1800">
                <a:solidFill>
                  <a:srgbClr val="000000"/>
                </a:solidFill>
                <a:highlight>
                  <a:srgbClr val="FFFFFF"/>
                </a:highlight>
              </a:rPr>
              <a:t>v</a:t>
            </a:r>
            <a:r>
              <a:rPr lang="en-GB" sz="1800">
                <a:solidFill>
                  <a:srgbClr val="000000"/>
                </a:solidFill>
                <a:highlight>
                  <a:srgbClr val="FFFFFF"/>
                </a:highlight>
              </a:rPr>
              <a:t>ientos </a:t>
            </a:r>
            <a:r>
              <a:rPr b="1" lang="en-GB" sz="1800">
                <a:solidFill>
                  <a:srgbClr val="000000"/>
                </a:solidFill>
                <a:highlight>
                  <a:srgbClr val="FFFFFF"/>
                </a:highlight>
              </a:rPr>
              <a:t>v</a:t>
            </a:r>
            <a:r>
              <a:rPr lang="en-GB" sz="1800">
                <a:solidFill>
                  <a:srgbClr val="000000"/>
                </a:solidFill>
                <a:highlight>
                  <a:srgbClr val="FFFFFF"/>
                </a:highlight>
              </a:rPr>
              <a:t>olátiles, en </a:t>
            </a:r>
            <a:r>
              <a:rPr b="1" lang="en-GB" sz="1800">
                <a:solidFill>
                  <a:srgbClr val="000000"/>
                </a:solidFill>
                <a:highlight>
                  <a:srgbClr val="FFFFFF"/>
                </a:highlight>
              </a:rPr>
              <a:t>v</a:t>
            </a:r>
            <a:r>
              <a:rPr lang="en-GB" sz="1800">
                <a:solidFill>
                  <a:srgbClr val="000000"/>
                </a:solidFill>
                <a:highlight>
                  <a:srgbClr val="FFFFFF"/>
                </a:highlight>
              </a:rPr>
              <a:t>ientos </a:t>
            </a:r>
            <a:r>
              <a:rPr b="1" lang="en-GB" sz="1800">
                <a:solidFill>
                  <a:srgbClr val="000000"/>
                </a:solidFill>
                <a:highlight>
                  <a:srgbClr val="FFFFFF"/>
                </a:highlight>
              </a:rPr>
              <a:t>v</a:t>
            </a:r>
            <a:r>
              <a:rPr lang="en-GB" sz="1800">
                <a:solidFill>
                  <a:srgbClr val="000000"/>
                </a:solidFill>
                <a:highlight>
                  <a:srgbClr val="FFFFFF"/>
                </a:highlight>
              </a:rPr>
              <a:t>olátiles </a:t>
            </a:r>
            <a:r>
              <a:rPr b="1" lang="en-GB" sz="1800">
                <a:solidFill>
                  <a:srgbClr val="000000"/>
                </a:solidFill>
                <a:highlight>
                  <a:srgbClr val="FFFFFF"/>
                </a:highlight>
              </a:rPr>
              <a:t>v</a:t>
            </a:r>
            <a:r>
              <a:rPr lang="en-GB" sz="1800">
                <a:solidFill>
                  <a:srgbClr val="000000"/>
                </a:solidFill>
                <a:highlight>
                  <a:srgbClr val="FFFFFF"/>
                </a:highlight>
              </a:rPr>
              <a:t>uela a</a:t>
            </a:r>
            <a:r>
              <a:rPr b="1" lang="en-GB" sz="1800">
                <a:solidFill>
                  <a:srgbClr val="000000"/>
                </a:solidFill>
                <a:highlight>
                  <a:srgbClr val="FFFFFF"/>
                </a:highlight>
              </a:rPr>
              <a:t>v</a:t>
            </a:r>
            <a:r>
              <a:rPr lang="en-GB" sz="1800">
                <a:solidFill>
                  <a:srgbClr val="000000"/>
                </a:solidFill>
                <a:highlight>
                  <a:srgbClr val="FFFFFF"/>
                </a:highlight>
              </a:rPr>
              <a:t>iones el abuelo.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03" name="Google Shape;203;p35"/>
          <p:cNvSpPr txBox="1"/>
          <p:nvPr>
            <p:ph type="title"/>
          </p:nvPr>
        </p:nvSpPr>
        <p:spPr>
          <a:xfrm>
            <a:off x="881175" y="292625"/>
            <a:ext cx="66006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000000"/>
                </a:solidFill>
              </a:rPr>
              <a:t>¿Cómo se pronuncian?</a:t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204" name="Google Shape;204;p35"/>
          <p:cNvSpPr txBox="1"/>
          <p:nvPr>
            <p:ph idx="4" type="body"/>
          </p:nvPr>
        </p:nvSpPr>
        <p:spPr>
          <a:xfrm>
            <a:off x="306575" y="1649263"/>
            <a:ext cx="3951000" cy="630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b="1" lang="en-GB" sz="1800">
                <a:solidFill>
                  <a:srgbClr val="000000"/>
                </a:solidFill>
              </a:rPr>
              <a:t>V</a:t>
            </a:r>
            <a:r>
              <a:rPr lang="en-GB" sz="1800">
                <a:solidFill>
                  <a:srgbClr val="000000"/>
                </a:solidFill>
              </a:rPr>
              <a:t>ictor </a:t>
            </a:r>
            <a:r>
              <a:rPr b="1" lang="en-GB" sz="1800">
                <a:solidFill>
                  <a:srgbClr val="000000"/>
                </a:solidFill>
              </a:rPr>
              <a:t>v</a:t>
            </a:r>
            <a:r>
              <a:rPr lang="en-GB" sz="1800">
                <a:solidFill>
                  <a:srgbClr val="000000"/>
                </a:solidFill>
              </a:rPr>
              <a:t>a </a:t>
            </a:r>
            <a:r>
              <a:rPr b="1" lang="en-GB" sz="1800">
                <a:solidFill>
                  <a:srgbClr val="000000"/>
                </a:solidFill>
              </a:rPr>
              <a:t>v</a:t>
            </a:r>
            <a:r>
              <a:rPr lang="en-GB" sz="1800">
                <a:solidFill>
                  <a:srgbClr val="000000"/>
                </a:solidFill>
              </a:rPr>
              <a:t>acilando.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05" name="Google Shape;205;p35"/>
          <p:cNvSpPr txBox="1"/>
          <p:nvPr>
            <p:ph idx="5" type="subTitle"/>
          </p:nvPr>
        </p:nvSpPr>
        <p:spPr>
          <a:xfrm>
            <a:off x="306575" y="2571375"/>
            <a:ext cx="3128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>
                <a:solidFill>
                  <a:srgbClr val="000000"/>
                </a:solidFill>
              </a:rPr>
              <a:t>Opción 3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206" name="Google Shape;206;p35"/>
          <p:cNvSpPr txBox="1"/>
          <p:nvPr>
            <p:ph idx="7" type="subTitle"/>
          </p:nvPr>
        </p:nvSpPr>
        <p:spPr>
          <a:xfrm>
            <a:off x="4429200" y="2571375"/>
            <a:ext cx="3128400" cy="4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000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 sz="1800">
                <a:solidFill>
                  <a:srgbClr val="000000"/>
                </a:solidFill>
              </a:rPr>
              <a:t>Opción 4</a:t>
            </a:r>
            <a:endParaRPr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1" name="Google Shape;211;p36"/>
          <p:cNvGrpSpPr/>
          <p:nvPr/>
        </p:nvGrpSpPr>
        <p:grpSpPr>
          <a:xfrm>
            <a:off x="5171340" y="542455"/>
            <a:ext cx="2565114" cy="4227791"/>
            <a:chOff x="3758774" y="981429"/>
            <a:chExt cx="2043915" cy="5066256"/>
          </a:xfrm>
        </p:grpSpPr>
        <p:grpSp>
          <p:nvGrpSpPr>
            <p:cNvPr id="212" name="Google Shape;212;p36"/>
            <p:cNvGrpSpPr/>
            <p:nvPr/>
          </p:nvGrpSpPr>
          <p:grpSpPr>
            <a:xfrm>
              <a:off x="3758774" y="981429"/>
              <a:ext cx="2006701" cy="4227617"/>
              <a:chOff x="2634335" y="1842309"/>
              <a:chExt cx="2006701" cy="4227617"/>
            </a:xfrm>
          </p:grpSpPr>
          <p:sp>
            <p:nvSpPr>
              <p:cNvPr id="213" name="Google Shape;213;p36"/>
              <p:cNvSpPr/>
              <p:nvPr/>
            </p:nvSpPr>
            <p:spPr>
              <a:xfrm>
                <a:off x="2634335" y="1842309"/>
                <a:ext cx="2006700" cy="337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4" name="Google Shape;214;p36"/>
              <p:cNvSpPr/>
              <p:nvPr/>
            </p:nvSpPr>
            <p:spPr>
              <a:xfrm>
                <a:off x="2634336" y="2278847"/>
                <a:ext cx="2006700" cy="3492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5" name="Google Shape;215;p36"/>
              <p:cNvSpPr/>
              <p:nvPr/>
            </p:nvSpPr>
            <p:spPr>
              <a:xfrm>
                <a:off x="2634336" y="2697126"/>
                <a:ext cx="2006700" cy="341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6" name="Google Shape;216;p36"/>
              <p:cNvSpPr/>
              <p:nvPr/>
            </p:nvSpPr>
            <p:spPr>
              <a:xfrm>
                <a:off x="2634336" y="3158394"/>
                <a:ext cx="2006700" cy="307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7" name="Google Shape;217;p36"/>
              <p:cNvSpPr/>
              <p:nvPr/>
            </p:nvSpPr>
            <p:spPr>
              <a:xfrm>
                <a:off x="2634336" y="3574870"/>
                <a:ext cx="2006700" cy="3390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8" name="Google Shape;218;p36"/>
              <p:cNvSpPr/>
              <p:nvPr/>
            </p:nvSpPr>
            <p:spPr>
              <a:xfrm>
                <a:off x="2634336" y="3983084"/>
                <a:ext cx="2006700" cy="3558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19" name="Google Shape;219;p36"/>
              <p:cNvSpPr/>
              <p:nvPr/>
            </p:nvSpPr>
            <p:spPr>
              <a:xfrm>
                <a:off x="2634336" y="4422814"/>
                <a:ext cx="2006700" cy="3573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0" name="Google Shape;220;p36"/>
              <p:cNvSpPr/>
              <p:nvPr/>
            </p:nvSpPr>
            <p:spPr>
              <a:xfrm>
                <a:off x="2634335" y="4857372"/>
                <a:ext cx="2006700" cy="3624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1" name="Google Shape;221;p36"/>
              <p:cNvSpPr/>
              <p:nvPr/>
            </p:nvSpPr>
            <p:spPr>
              <a:xfrm>
                <a:off x="2634336" y="5288951"/>
                <a:ext cx="2006700" cy="3561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  <p:sp>
            <p:nvSpPr>
              <p:cNvPr id="222" name="Google Shape;222;p36"/>
              <p:cNvSpPr/>
              <p:nvPr/>
            </p:nvSpPr>
            <p:spPr>
              <a:xfrm>
                <a:off x="2634335" y="5738426"/>
                <a:ext cx="2006700" cy="331500"/>
              </a:xfrm>
              <a:prstGeom prst="rect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1050"/>
                  <a:buFont typeface="Arial"/>
                  <a:buNone/>
                </a:pPr>
                <a:r>
                  <a:t/>
                </a:r>
                <a:endParaRPr b="0" i="0" sz="1050" u="none" cap="none" strike="noStrike">
                  <a:latin typeface="Century Gothic"/>
                  <a:ea typeface="Century Gothic"/>
                  <a:cs typeface="Century Gothic"/>
                  <a:sym typeface="Century Gothic"/>
                </a:endParaRPr>
              </a:p>
            </p:txBody>
          </p:sp>
        </p:grpSp>
        <p:sp>
          <p:nvSpPr>
            <p:cNvPr id="223" name="Google Shape;223;p36"/>
            <p:cNvSpPr/>
            <p:nvPr/>
          </p:nvSpPr>
          <p:spPr>
            <a:xfrm>
              <a:off x="3795989" y="5276484"/>
              <a:ext cx="2006700" cy="33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  <p:sp>
          <p:nvSpPr>
            <p:cNvPr id="224" name="Google Shape;224;p36"/>
            <p:cNvSpPr/>
            <p:nvPr/>
          </p:nvSpPr>
          <p:spPr>
            <a:xfrm>
              <a:off x="3758774" y="5716185"/>
              <a:ext cx="2006700" cy="33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050"/>
                <a:buFont typeface="Arial"/>
                <a:buNone/>
              </a:pPr>
              <a:r>
                <a:t/>
              </a:r>
              <a:endParaRPr b="0" i="0" sz="1050" u="none" cap="none" strike="noStrike">
                <a:latin typeface="Century Gothic"/>
                <a:ea typeface="Century Gothic"/>
                <a:cs typeface="Century Gothic"/>
                <a:sym typeface="Century Gothic"/>
              </a:endParaRPr>
            </a:p>
          </p:txBody>
        </p:sp>
      </p:grpSp>
      <p:graphicFrame>
        <p:nvGraphicFramePr>
          <p:cNvPr id="225" name="Google Shape;225;p36"/>
          <p:cNvGraphicFramePr/>
          <p:nvPr/>
        </p:nvGraphicFramePr>
        <p:xfrm>
          <a:off x="328950" y="2926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{43530F01-DEBE-4EE2-95C9-7B5D03CD4A18}</a:tableStyleId>
              </a:tblPr>
              <a:tblGrid>
                <a:gridCol w="766900"/>
                <a:gridCol w="3392475"/>
                <a:gridCol w="3681775"/>
              </a:tblGrid>
              <a:tr h="5461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ESO (Educación Secundaria Obligatoria)</a:t>
                      </a:r>
                      <a:endParaRPr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secondary education</a:t>
                      </a:r>
                      <a:endParaRPr i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7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2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Bachillerato</a:t>
                      </a:r>
                      <a:endParaRPr/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A-levels</a:t>
                      </a:r>
                      <a:endParaRPr i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/>
                </a:tc>
              </a:tr>
              <a:tr h="37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3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antes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before</a:t>
                      </a:r>
                      <a:endParaRPr i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7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4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una obra de teatro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 play</a:t>
                      </a:r>
                      <a:endParaRPr i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7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5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aprender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different </a:t>
                      </a:r>
                      <a:endParaRPr i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7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6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cursar 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to study</a:t>
                      </a:r>
                      <a:endParaRPr i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7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7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ahora 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now</a:t>
                      </a:r>
                      <a:endParaRPr i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</a:tcPr>
                </a:tc>
              </a:tr>
              <a:tr h="37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8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enorme 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huge</a:t>
                      </a:r>
                      <a:endParaRPr sz="1600" u="none" cap="none" strike="noStrike"/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B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9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solo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only</a:t>
                      </a:r>
                      <a:endParaRPr i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4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 sz="1400" u="none" cap="none" strike="noStrike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10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el compañero de clase</a:t>
                      </a:r>
                      <a:endParaRPr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i="1" lang="en-GB">
                          <a:latin typeface="Montserrat"/>
                          <a:ea typeface="Montserrat"/>
                          <a:cs typeface="Montserrat"/>
                          <a:sym typeface="Montserrat"/>
                        </a:rPr>
                        <a:t>classmate</a:t>
                      </a:r>
                      <a:endParaRPr i="1" sz="1400" u="none" cap="none" strike="noStrike">
                        <a:latin typeface="Montserra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T="91425" marB="91425" marR="91425" marL="91425">
                    <a:lnL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115076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37"/>
          <p:cNvSpPr txBox="1"/>
          <p:nvPr/>
        </p:nvSpPr>
        <p:spPr>
          <a:xfrm>
            <a:off x="204975" y="290130"/>
            <a:ext cx="85629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We use the imperfect tense to talk about things that 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used to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happen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 in the past. </a:t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t/>
            </a:r>
            <a:endParaRPr sz="21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t/>
            </a:r>
            <a:endParaRPr i="1" sz="21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37"/>
          <p:cNvSpPr txBox="1"/>
          <p:nvPr/>
        </p:nvSpPr>
        <p:spPr>
          <a:xfrm>
            <a:off x="5058775" y="2463850"/>
            <a:ext cx="31161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1F3864"/>
              </a:buClr>
              <a:buSzPts val="2100"/>
              <a:buFont typeface="Century Gothic"/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Antes, hac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ía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 deporte. </a:t>
            </a:r>
            <a:endParaRPr i="0" sz="21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37"/>
          <p:cNvSpPr txBox="1"/>
          <p:nvPr/>
        </p:nvSpPr>
        <p:spPr>
          <a:xfrm>
            <a:off x="536025" y="2471500"/>
            <a:ext cx="38463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A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ntes, estudi</a:t>
            </a:r>
            <a:r>
              <a:rPr b="1" lang="en-GB" sz="2000">
                <a:latin typeface="Montserrat"/>
                <a:ea typeface="Montserrat"/>
                <a:cs typeface="Montserrat"/>
                <a:sym typeface="Montserrat"/>
              </a:rPr>
              <a:t>aba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 español</a:t>
            </a:r>
            <a:r>
              <a:rPr i="1" lang="en-GB" sz="2000" u="none" cap="none" strike="noStrike"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i="1" sz="2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3" name="Google Shape;233;p37"/>
          <p:cNvSpPr/>
          <p:nvPr/>
        </p:nvSpPr>
        <p:spPr>
          <a:xfrm flipH="1">
            <a:off x="2058972" y="2985564"/>
            <a:ext cx="284700" cy="339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6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4" name="Google Shape;234;p37"/>
          <p:cNvSpPr txBox="1"/>
          <p:nvPr/>
        </p:nvSpPr>
        <p:spPr>
          <a:xfrm>
            <a:off x="102525" y="1119850"/>
            <a:ext cx="87678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 There are 2 different endings you will need to remember:</a:t>
            </a:r>
            <a:endParaRPr/>
          </a:p>
        </p:txBody>
      </p:sp>
      <p:sp>
        <p:nvSpPr>
          <p:cNvPr id="235" name="Google Shape;235;p37"/>
          <p:cNvSpPr txBox="1"/>
          <p:nvPr/>
        </p:nvSpPr>
        <p:spPr>
          <a:xfrm>
            <a:off x="1295400" y="1828800"/>
            <a:ext cx="23250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-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aba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 (-ar verbs) </a:t>
            </a:r>
            <a:endParaRPr/>
          </a:p>
        </p:txBody>
      </p:sp>
      <p:sp>
        <p:nvSpPr>
          <p:cNvPr id="236" name="Google Shape;236;p37"/>
          <p:cNvSpPr txBox="1"/>
          <p:nvPr/>
        </p:nvSpPr>
        <p:spPr>
          <a:xfrm>
            <a:off x="5390625" y="1825638"/>
            <a:ext cx="2325000" cy="33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-ía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 (-er/ir verbs) </a:t>
            </a:r>
            <a:endParaRPr/>
          </a:p>
        </p:txBody>
      </p:sp>
      <p:sp>
        <p:nvSpPr>
          <p:cNvPr id="237" name="Google Shape;237;p37"/>
          <p:cNvSpPr txBox="1"/>
          <p:nvPr/>
        </p:nvSpPr>
        <p:spPr>
          <a:xfrm>
            <a:off x="155025" y="3458850"/>
            <a:ext cx="43932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i="1" lang="en-GB" sz="2000">
                <a:latin typeface="Montserrat"/>
                <a:ea typeface="Montserrat"/>
                <a:cs typeface="Montserrat"/>
                <a:sym typeface="Montserrat"/>
              </a:rPr>
              <a:t>Before, I used to study Spanish.</a:t>
            </a:r>
            <a:endParaRPr i="1" sz="2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8" name="Google Shape;238;p37"/>
          <p:cNvSpPr/>
          <p:nvPr/>
        </p:nvSpPr>
        <p:spPr>
          <a:xfrm flipH="1">
            <a:off x="6410772" y="2985564"/>
            <a:ext cx="284700" cy="339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6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9" name="Google Shape;239;p37"/>
          <p:cNvSpPr txBox="1"/>
          <p:nvPr/>
        </p:nvSpPr>
        <p:spPr>
          <a:xfrm>
            <a:off x="4761300" y="3458850"/>
            <a:ext cx="43932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i="1" lang="en-GB" sz="2000">
                <a:latin typeface="Montserrat"/>
                <a:ea typeface="Montserrat"/>
                <a:cs typeface="Montserrat"/>
                <a:sym typeface="Montserrat"/>
              </a:rPr>
              <a:t>Before, I used to do sports.</a:t>
            </a:r>
            <a:endParaRPr i="1" sz="2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8"/>
          <p:cNvSpPr/>
          <p:nvPr/>
        </p:nvSpPr>
        <p:spPr>
          <a:xfrm>
            <a:off x="-1204125" y="3546805"/>
            <a:ext cx="8646900" cy="7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Very few imperfect tense verbs are irregular. </a:t>
            </a:r>
            <a:endParaRPr i="0" sz="21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5" name="Google Shape;245;p38"/>
          <p:cNvSpPr txBox="1"/>
          <p:nvPr/>
        </p:nvSpPr>
        <p:spPr>
          <a:xfrm>
            <a:off x="127650" y="144900"/>
            <a:ext cx="87678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 To talk about more than one person or thing, the ending is -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aban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/</a:t>
            </a:r>
            <a:r>
              <a:rPr b="1" lang="en-GB" sz="2100">
                <a:latin typeface="Montserrat"/>
                <a:ea typeface="Montserrat"/>
                <a:cs typeface="Montserrat"/>
                <a:sym typeface="Montserrat"/>
              </a:rPr>
              <a:t>ían</a:t>
            </a:r>
            <a:r>
              <a:rPr lang="en-GB" sz="2100">
                <a:latin typeface="Montserrat"/>
                <a:ea typeface="Montserrat"/>
                <a:cs typeface="Montserrat"/>
                <a:sym typeface="Montserrat"/>
              </a:rPr>
              <a:t>:</a:t>
            </a:r>
            <a:endParaRPr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6" name="Google Shape;246;p38"/>
          <p:cNvSpPr txBox="1"/>
          <p:nvPr/>
        </p:nvSpPr>
        <p:spPr>
          <a:xfrm>
            <a:off x="781950" y="1057425"/>
            <a:ext cx="88953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Mis compañeros de clase siempre com</a:t>
            </a:r>
            <a:r>
              <a:rPr b="1" lang="en-GB" sz="2000">
                <a:latin typeface="Montserrat"/>
                <a:ea typeface="Montserrat"/>
                <a:cs typeface="Montserrat"/>
                <a:sym typeface="Montserrat"/>
              </a:rPr>
              <a:t>ían </a:t>
            </a:r>
            <a:r>
              <a:rPr lang="en-GB" sz="2000">
                <a:latin typeface="Montserrat"/>
                <a:ea typeface="Montserrat"/>
                <a:cs typeface="Montserrat"/>
                <a:sym typeface="Montserrat"/>
              </a:rPr>
              <a:t>en el comedor.</a:t>
            </a:r>
            <a:endParaRPr i="1" sz="2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7" name="Google Shape;247;p38"/>
          <p:cNvSpPr/>
          <p:nvPr/>
        </p:nvSpPr>
        <p:spPr>
          <a:xfrm flipH="1">
            <a:off x="4369197" y="1455852"/>
            <a:ext cx="284700" cy="3399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062060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6206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48" name="Google Shape;248;p38"/>
          <p:cNvSpPr txBox="1"/>
          <p:nvPr/>
        </p:nvSpPr>
        <p:spPr>
          <a:xfrm>
            <a:off x="900350" y="1821375"/>
            <a:ext cx="7923900" cy="45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100"/>
              <a:buFont typeface="Century Gothic"/>
              <a:buNone/>
            </a:pPr>
            <a:r>
              <a:rPr i="1" lang="en-GB" sz="2000">
                <a:latin typeface="Montserrat"/>
                <a:ea typeface="Montserrat"/>
                <a:cs typeface="Montserrat"/>
                <a:sym typeface="Montserrat"/>
              </a:rPr>
              <a:t>My classmates always used to eat in the dining hall.</a:t>
            </a:r>
            <a:endParaRPr i="1" sz="2000" u="none" cap="none" strike="noStrike"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49" name="Google Shape;249;p38"/>
          <p:cNvCxnSpPr/>
          <p:nvPr/>
        </p:nvCxnSpPr>
        <p:spPr>
          <a:xfrm rot="10800000">
            <a:off x="6148975" y="3727300"/>
            <a:ext cx="434700" cy="8400"/>
          </a:xfrm>
          <a:prstGeom prst="straightConnector1">
            <a:avLst/>
          </a:prstGeom>
          <a:noFill/>
          <a:ln cap="flat" cmpd="sng" w="38100">
            <a:solidFill>
              <a:srgbClr val="434343"/>
            </a:solidFill>
            <a:prstDash val="solid"/>
            <a:round/>
            <a:headEnd len="med" w="med" type="triangle"/>
            <a:tailEnd len="med" w="med" type="none"/>
          </a:ln>
        </p:spPr>
      </p:cxnSp>
      <p:sp>
        <p:nvSpPr>
          <p:cNvPr id="250" name="Google Shape;250;p38"/>
          <p:cNvSpPr/>
          <p:nvPr/>
        </p:nvSpPr>
        <p:spPr>
          <a:xfrm>
            <a:off x="6659100" y="2992475"/>
            <a:ext cx="370200" cy="14532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38"/>
          <p:cNvSpPr txBox="1"/>
          <p:nvPr/>
        </p:nvSpPr>
        <p:spPr>
          <a:xfrm>
            <a:off x="6890250" y="2945300"/>
            <a:ext cx="2005200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era(n)</a:t>
            </a: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 = he/she/</a:t>
            </a:r>
            <a:r>
              <a:rPr i="1" lang="en-GB" sz="1600">
                <a:latin typeface="Montserrat"/>
                <a:ea typeface="Montserrat"/>
                <a:cs typeface="Montserrat"/>
                <a:sym typeface="Montserrat"/>
              </a:rPr>
              <a:t>it(they) used to be</a:t>
            </a:r>
            <a:endParaRPr i="1" sz="1600"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600">
                <a:latin typeface="Montserrat"/>
                <a:ea typeface="Montserrat"/>
                <a:cs typeface="Montserrat"/>
                <a:sym typeface="Montserrat"/>
              </a:rPr>
              <a:t>había</a:t>
            </a:r>
            <a:r>
              <a:rPr lang="en-GB" sz="1600">
                <a:latin typeface="Montserrat"/>
                <a:ea typeface="Montserrat"/>
                <a:cs typeface="Montserrat"/>
                <a:sym typeface="Montserrat"/>
              </a:rPr>
              <a:t> = </a:t>
            </a:r>
            <a:r>
              <a:rPr i="1" lang="en-GB" sz="1600">
                <a:latin typeface="Montserrat"/>
                <a:ea typeface="Montserrat"/>
                <a:cs typeface="Montserrat"/>
                <a:sym typeface="Montserrat"/>
              </a:rPr>
              <a:t>there used to be</a:t>
            </a:r>
            <a:endParaRPr i="1" sz="1600"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9"/>
          <p:cNvSpPr txBox="1"/>
          <p:nvPr>
            <p:ph type="title"/>
          </p:nvPr>
        </p:nvSpPr>
        <p:spPr>
          <a:xfrm>
            <a:off x="306575" y="323850"/>
            <a:ext cx="8769000" cy="3948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b="0" lang="en-GB" sz="2300"/>
              <a:t>The imperfect is used to describe routines in the _____.</a:t>
            </a:r>
            <a:endParaRPr b="0"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b="0" lang="en-GB" sz="2300"/>
              <a:t>To use the imperfect, we need to remember 2 main endings: _______ and ______.</a:t>
            </a:r>
            <a:endParaRPr b="0"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b="0" lang="en-GB" sz="2300"/>
              <a:t>We have learned 2 imperfect irregular verbs today: _______</a:t>
            </a:r>
            <a:r>
              <a:rPr b="0" lang="en-GB" sz="2300"/>
              <a:t> and  ______.</a:t>
            </a:r>
            <a:endParaRPr b="0" sz="2300" u="sng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b="0" lang="en-GB" sz="2300"/>
              <a:t>Antes =                  Ahora =</a:t>
            </a:r>
            <a:endParaRPr b="0" sz="2300"/>
          </a:p>
          <a:p>
            <a:pPr indent="-374650" lvl="0" marL="457200" rtl="0" algn="l">
              <a:spcBef>
                <a:spcPts val="0"/>
              </a:spcBef>
              <a:spcAft>
                <a:spcPts val="0"/>
              </a:spcAft>
              <a:buSzPts val="2300"/>
              <a:buAutoNum type="arabicPeriod"/>
            </a:pPr>
            <a:r>
              <a:rPr b="0" lang="en-GB" sz="2300"/>
              <a:t>Cuando _______ pequeño _______ clases de español.</a:t>
            </a:r>
            <a:endParaRPr b="0" sz="2300"/>
          </a:p>
        </p:txBody>
      </p:sp>
      <p:sp>
        <p:nvSpPr>
          <p:cNvPr id="257" name="Google Shape;257;p39"/>
          <p:cNvSpPr txBox="1"/>
          <p:nvPr>
            <p:ph type="title"/>
          </p:nvPr>
        </p:nvSpPr>
        <p:spPr>
          <a:xfrm>
            <a:off x="306575" y="74600"/>
            <a:ext cx="6442800" cy="1908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sz="1700"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El imperfecto</a:t>
            </a:r>
            <a:endParaRPr sz="2600"/>
          </a:p>
        </p:txBody>
      </p:sp>
      <p:sp>
        <p:nvSpPr>
          <p:cNvPr id="258" name="Google Shape;258;p39"/>
          <p:cNvSpPr txBox="1"/>
          <p:nvPr/>
        </p:nvSpPr>
        <p:spPr>
          <a:xfrm>
            <a:off x="7834900" y="1177425"/>
            <a:ext cx="85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  past </a:t>
            </a:r>
            <a:endParaRPr sz="1800"/>
          </a:p>
        </p:txBody>
      </p:sp>
      <p:sp>
        <p:nvSpPr>
          <p:cNvPr id="259" name="Google Shape;259;p39"/>
          <p:cNvSpPr txBox="1"/>
          <p:nvPr/>
        </p:nvSpPr>
        <p:spPr>
          <a:xfrm>
            <a:off x="2147075" y="1982225"/>
            <a:ext cx="85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  -aba </a:t>
            </a:r>
            <a:endParaRPr sz="1800"/>
          </a:p>
        </p:txBody>
      </p:sp>
      <p:sp>
        <p:nvSpPr>
          <p:cNvPr id="260" name="Google Shape;260;p39"/>
          <p:cNvSpPr txBox="1"/>
          <p:nvPr/>
        </p:nvSpPr>
        <p:spPr>
          <a:xfrm>
            <a:off x="3805125" y="1985975"/>
            <a:ext cx="8526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  </a:t>
            </a: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-ía</a:t>
            </a:r>
            <a:r>
              <a:rPr b="1" lang="en-GB"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/>
          </a:p>
        </p:txBody>
      </p:sp>
      <p:sp>
        <p:nvSpPr>
          <p:cNvPr id="261" name="Google Shape;261;p39"/>
          <p:cNvSpPr txBox="1"/>
          <p:nvPr/>
        </p:nvSpPr>
        <p:spPr>
          <a:xfrm>
            <a:off x="560300" y="2798875"/>
            <a:ext cx="116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  -era(n) </a:t>
            </a:r>
            <a:endParaRPr sz="1800"/>
          </a:p>
        </p:txBody>
      </p:sp>
      <p:sp>
        <p:nvSpPr>
          <p:cNvPr id="262" name="Google Shape;262;p39"/>
          <p:cNvSpPr txBox="1"/>
          <p:nvPr/>
        </p:nvSpPr>
        <p:spPr>
          <a:xfrm>
            <a:off x="2293475" y="2798875"/>
            <a:ext cx="11694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  -había </a:t>
            </a:r>
            <a:endParaRPr sz="1800"/>
          </a:p>
        </p:txBody>
      </p:sp>
      <p:sp>
        <p:nvSpPr>
          <p:cNvPr id="263" name="Google Shape;263;p39"/>
          <p:cNvSpPr txBox="1"/>
          <p:nvPr/>
        </p:nvSpPr>
        <p:spPr>
          <a:xfrm>
            <a:off x="1683875" y="3244375"/>
            <a:ext cx="135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  before </a:t>
            </a:r>
            <a:endParaRPr sz="1800"/>
          </a:p>
        </p:txBody>
      </p:sp>
      <p:sp>
        <p:nvSpPr>
          <p:cNvPr id="264" name="Google Shape;264;p39"/>
          <p:cNvSpPr txBox="1"/>
          <p:nvPr/>
        </p:nvSpPr>
        <p:spPr>
          <a:xfrm>
            <a:off x="4122150" y="3244375"/>
            <a:ext cx="135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  now </a:t>
            </a:r>
            <a:endParaRPr sz="1800"/>
          </a:p>
        </p:txBody>
      </p:sp>
      <p:sp>
        <p:nvSpPr>
          <p:cNvPr id="265" name="Google Shape;265;p39"/>
          <p:cNvSpPr txBox="1"/>
          <p:nvPr/>
        </p:nvSpPr>
        <p:spPr>
          <a:xfrm>
            <a:off x="1729700" y="3615525"/>
            <a:ext cx="135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  era </a:t>
            </a:r>
            <a:endParaRPr sz="1800"/>
          </a:p>
        </p:txBody>
      </p:sp>
      <p:sp>
        <p:nvSpPr>
          <p:cNvPr id="266" name="Google Shape;266;p39"/>
          <p:cNvSpPr txBox="1"/>
          <p:nvPr/>
        </p:nvSpPr>
        <p:spPr>
          <a:xfrm>
            <a:off x="4257675" y="3615525"/>
            <a:ext cx="1353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1800">
                <a:latin typeface="Montserrat"/>
                <a:ea typeface="Montserrat"/>
                <a:cs typeface="Montserrat"/>
                <a:sym typeface="Montserrat"/>
              </a:rPr>
              <a:t>  tenía </a:t>
            </a:r>
            <a:endParaRPr sz="18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1_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