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1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814"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5.xml"/><Relationship Id="rId22" Type="http://schemas.openxmlformats.org/officeDocument/2006/relationships/font" Target="fonts/MontserratMedium-bold.fntdata"/><Relationship Id="rId10" Type="http://schemas.openxmlformats.org/officeDocument/2006/relationships/slide" Target="slides/slide4.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6.xml"/><Relationship Id="rId23" Type="http://schemas.openxmlformats.org/officeDocument/2006/relationships/font" Target="fonts/MontserratMedium-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Master" Target="slideMasters/slideMaster2.xml"/><Relationship Id="rId19" Type="http://schemas.openxmlformats.org/officeDocument/2006/relationships/font" Target="fonts/Montserrat-italic.fntdata"/><Relationship Id="rId6" Type="http://schemas.openxmlformats.org/officeDocument/2006/relationships/notesMaster" Target="notesMasters/notesMaster1.xml"/><Relationship Id="rId18" Type="http://schemas.openxmlformats.org/officeDocument/2006/relationships/font" Target="fonts/Montserrat-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c7c60a04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c7c60a0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5 seconds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Hello everyone! My name is Mr Johnston and I am here to teach you about Charles Dickens’ amazing novel - Oliver Twist. </a:t>
            </a:r>
            <a:endParaRPr/>
          </a:p>
          <a:p>
            <a:pPr indent="0" lvl="0" marL="0" rtl="0" algn="l">
              <a:spcBef>
                <a:spcPts val="0"/>
              </a:spcBef>
              <a:spcAft>
                <a:spcPts val="0"/>
              </a:spcAft>
              <a:buNone/>
            </a:pPr>
            <a:r>
              <a:rPr lang="en-GB"/>
              <a:t>This is one of my favorite stories. This story follows a young Victorian orphan called Oliver Twist through his adventures in Victorian England. It is a tale  full of adventure, full of danger, full of crazy characters. It’s really exciting, and at, times very scary. So I hope that you learn to love this story just as much as I do! Let’s begin. In this lesson, I’m going to introduce you to the author - Charles Dickens, and the novel’s main character - Oliver Twist.</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8caf656f7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8caf656f7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Right, let’s now go through the key details of this extract.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8caf656f7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8caf656f7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Right, let’s now go through the key details of this extract.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caf656f7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caf656f7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Right, let’s now go through the key details of this extract.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c40878e34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c40878e34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Right, let’s now go through the key details of this extract.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8c40878e34_9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g8c40878e34_9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82" name="Google Shape;82;p19"/>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3" name="Google Shape;83;p19"/>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84" name="Google Shape;84;p19"/>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5" name="Google Shape;85;p19"/>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86" name="Google Shape;86;p19"/>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7" name="Google Shape;87;p19"/>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8" name="Shape 88"/>
        <p:cNvGrpSpPr/>
        <p:nvPr/>
      </p:nvGrpSpPr>
      <p:grpSpPr>
        <a:xfrm>
          <a:off x="0" y="0"/>
          <a:ext cx="0" cy="0"/>
          <a:chOff x="0" y="0"/>
          <a:chExt cx="0" cy="0"/>
        </a:xfrm>
      </p:grpSpPr>
      <p:sp>
        <p:nvSpPr>
          <p:cNvPr id="89" name="Google Shape;89;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0" name="Google Shape;90;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1" name="Google Shape;91;p20"/>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2" name="Google Shape;92;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93" name="Google Shape;93;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4" name="Google Shape;94;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95" name="Google Shape;95;p20"/>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6" name="Google Shape;96;p20"/>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7" name="Google Shape;97;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8" name="Shape 98"/>
        <p:cNvGrpSpPr/>
        <p:nvPr/>
      </p:nvGrpSpPr>
      <p:grpSpPr>
        <a:xfrm>
          <a:off x="0" y="0"/>
          <a:ext cx="0" cy="0"/>
          <a:chOff x="0" y="0"/>
          <a:chExt cx="0" cy="0"/>
        </a:xfrm>
      </p:grpSpPr>
      <p:sp>
        <p:nvSpPr>
          <p:cNvPr id="99" name="Google Shape;99;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0" name="Google Shape;100;p21"/>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1" name="Google Shape;101;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2" name="Google Shape;102;p21"/>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3" name="Google Shape;103;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4" name="Google Shape;104;p21"/>
          <p:cNvSpPr txBox="1"/>
          <p:nvPr>
            <p:ph idx="5" type="subTitle"/>
          </p:nvPr>
        </p:nvSpPr>
        <p:spPr>
          <a:xfrm>
            <a:off x="458975" y="2952375"/>
            <a:ext cx="3128400" cy="453300"/>
          </a:xfrm>
          <a:prstGeom prst="rect">
            <a:avLst/>
          </a:prstGeom>
          <a:solidFill>
            <a:schemeClr val="accent3"/>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5" name="Google Shape;105;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6" name="Google Shape;106;p21"/>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7" name="Google Shape;107;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8" name="Google Shape;108;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9" name="Shape 109"/>
        <p:cNvGrpSpPr/>
        <p:nvPr/>
      </p:nvGrpSpPr>
      <p:grpSpPr>
        <a:xfrm>
          <a:off x="0" y="0"/>
          <a:ext cx="0" cy="0"/>
          <a:chOff x="0" y="0"/>
          <a:chExt cx="0" cy="0"/>
        </a:xfrm>
      </p:grpSpPr>
      <p:sp>
        <p:nvSpPr>
          <p:cNvPr id="110" name="Google Shape;110;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1" name="Google Shape;111;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12" name="Google Shape;112;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115" name="Google Shape;115;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1000"/>
              </a:spcBef>
              <a:spcAft>
                <a:spcPts val="0"/>
              </a:spcAft>
              <a:buNone/>
              <a:defRPr/>
            </a:lvl3pPr>
            <a:lvl4pPr lvl="3" rtl="0">
              <a:spcBef>
                <a:spcPts val="1000"/>
              </a:spcBef>
              <a:spcAft>
                <a:spcPts val="0"/>
              </a:spcAft>
              <a:buNone/>
              <a:defRPr/>
            </a:lvl4pPr>
            <a:lvl5pPr lvl="4" rtl="0">
              <a:spcBef>
                <a:spcPts val="1000"/>
              </a:spcBef>
              <a:spcAft>
                <a:spcPts val="0"/>
              </a:spcAft>
              <a:buNone/>
              <a:defRPr/>
            </a:lvl5pPr>
            <a:lvl6pPr lvl="5" rtl="0">
              <a:spcBef>
                <a:spcPts val="1000"/>
              </a:spcBef>
              <a:spcAft>
                <a:spcPts val="0"/>
              </a:spcAft>
              <a:buNone/>
              <a:defRPr/>
            </a:lvl6pPr>
            <a:lvl7pPr lvl="6" rtl="0">
              <a:spcBef>
                <a:spcPts val="1000"/>
              </a:spcBef>
              <a:spcAft>
                <a:spcPts val="0"/>
              </a:spcAft>
              <a:buNone/>
              <a:defRPr/>
            </a:lvl7pPr>
            <a:lvl8pPr lvl="7" rtl="0">
              <a:spcBef>
                <a:spcPts val="1000"/>
              </a:spcBef>
              <a:spcAft>
                <a:spcPts val="0"/>
              </a:spcAft>
              <a:buNone/>
              <a:defRPr/>
            </a:lvl8pPr>
            <a:lvl9pPr lvl="8" rtl="0">
              <a:spcBef>
                <a:spcPts val="1000"/>
              </a:spcBef>
              <a:spcAft>
                <a:spcPts val="1000"/>
              </a:spcAft>
              <a:buNone/>
              <a:defRPr/>
            </a:lvl9pPr>
          </a:lstStyle>
          <a:p/>
        </p:txBody>
      </p:sp>
      <p:pic>
        <p:nvPicPr>
          <p:cNvPr id="116" name="Google Shape;116;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7" name="Shape 117"/>
        <p:cNvGrpSpPr/>
        <p:nvPr/>
      </p:nvGrpSpPr>
      <p:grpSpPr>
        <a:xfrm>
          <a:off x="0" y="0"/>
          <a:ext cx="0" cy="0"/>
          <a:chOff x="0" y="0"/>
          <a:chExt cx="0" cy="0"/>
        </a:xfrm>
      </p:grpSpPr>
      <p:sp>
        <p:nvSpPr>
          <p:cNvPr id="118" name="Google Shape;118;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9" name="Shape 119"/>
        <p:cNvGrpSpPr/>
        <p:nvPr/>
      </p:nvGrpSpPr>
      <p:grpSpPr>
        <a:xfrm>
          <a:off x="0" y="0"/>
          <a:ext cx="0" cy="0"/>
          <a:chOff x="0" y="0"/>
          <a:chExt cx="0" cy="0"/>
        </a:xfrm>
      </p:grpSpPr>
      <p:sp>
        <p:nvSpPr>
          <p:cNvPr id="120" name="Google Shape;120;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04800" lvl="4" marL="2286000" rtl="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rtl="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rtl="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rtl="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rtl="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6"/>
          <p:cNvSpPr txBox="1"/>
          <p:nvPr>
            <p:ph idx="4294967295" type="ctrTitle"/>
          </p:nvPr>
        </p:nvSpPr>
        <p:spPr>
          <a:xfrm>
            <a:off x="335425" y="1599725"/>
            <a:ext cx="6555600" cy="792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Oliver Meets Fagin</a:t>
            </a:r>
            <a:endParaRPr>
              <a:solidFill>
                <a:schemeClr val="dk2"/>
              </a:solidFill>
            </a:endParaRPr>
          </a:p>
        </p:txBody>
      </p:sp>
      <p:sp>
        <p:nvSpPr>
          <p:cNvPr id="126" name="Google Shape;126;p26"/>
          <p:cNvSpPr txBox="1"/>
          <p:nvPr>
            <p:ph idx="4294967295" type="subTitle"/>
          </p:nvPr>
        </p:nvSpPr>
        <p:spPr>
          <a:xfrm>
            <a:off x="273463" y="445025"/>
            <a:ext cx="8226000" cy="1067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English</a:t>
            </a:r>
            <a:endParaRPr>
              <a:solidFill>
                <a:schemeClr val="dk2"/>
              </a:solidFill>
            </a:endParaRPr>
          </a:p>
          <a:p>
            <a:pPr indent="0" lvl="0" marL="0" rtl="0" algn="l">
              <a:spcBef>
                <a:spcPts val="1000"/>
              </a:spcBef>
              <a:spcAft>
                <a:spcPts val="0"/>
              </a:spcAft>
              <a:buNone/>
            </a:pPr>
            <a:r>
              <a:rPr lang="en-GB">
                <a:solidFill>
                  <a:schemeClr val="dk2"/>
                </a:solidFill>
              </a:rPr>
              <a:t>Lesson 2: Oliver Heads to London</a:t>
            </a:r>
            <a:endParaRPr>
              <a:solidFill>
                <a:schemeClr val="dk2"/>
              </a:solidFill>
            </a:endParaRPr>
          </a:p>
          <a:p>
            <a:pPr indent="0" lvl="0" marL="0" rtl="0" algn="l">
              <a:spcBef>
                <a:spcPts val="1000"/>
              </a:spcBef>
              <a:spcAft>
                <a:spcPts val="1000"/>
              </a:spcAft>
              <a:buNone/>
            </a:pPr>
            <a:r>
              <a:t/>
            </a:r>
            <a:endParaRPr/>
          </a:p>
        </p:txBody>
      </p:sp>
      <p:sp>
        <p:nvSpPr>
          <p:cNvPr id="127" name="Google Shape;127;p26"/>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t>Mr Arscott</a:t>
            </a:r>
            <a:endParaRPr/>
          </a:p>
        </p:txBody>
      </p:sp>
      <p:sp>
        <p:nvSpPr>
          <p:cNvPr id="128" name="Google Shape;128;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chemeClr val="dk2"/>
                </a:solidFill>
              </a:rPr>
              <a:t>Mr Johnston</a:t>
            </a:r>
            <a:endParaRPr>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4" name="Google Shape;134;p27"/>
          <p:cNvSpPr txBox="1"/>
          <p:nvPr/>
        </p:nvSpPr>
        <p:spPr>
          <a:xfrm>
            <a:off x="351575" y="196025"/>
            <a:ext cx="8364600" cy="28848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GB">
                <a:solidFill>
                  <a:schemeClr val="dk2"/>
                </a:solidFill>
                <a:highlight>
                  <a:srgbClr val="FFFFFF"/>
                </a:highlight>
                <a:latin typeface="Montserrat"/>
                <a:ea typeface="Montserrat"/>
                <a:cs typeface="Montserrat"/>
                <a:sym typeface="Montserrat"/>
              </a:rPr>
              <a:t>He threw open the door of a back-room, and drew Oliver in after him.</a:t>
            </a:r>
            <a:endParaRPr>
              <a:solidFill>
                <a:schemeClr val="dk2"/>
              </a:solidFill>
              <a:highlight>
                <a:srgbClr val="FFFFFF"/>
              </a:highlight>
              <a:latin typeface="Montserrat"/>
              <a:ea typeface="Montserrat"/>
              <a:cs typeface="Montserrat"/>
              <a:sym typeface="Montserrat"/>
            </a:endParaRPr>
          </a:p>
          <a:p>
            <a:pPr indent="0" lvl="0" marL="0" rtl="0" algn="l">
              <a:lnSpc>
                <a:spcPct val="120000"/>
              </a:lnSpc>
              <a:spcBef>
                <a:spcPts val="0"/>
              </a:spcBef>
              <a:spcAft>
                <a:spcPts val="0"/>
              </a:spcAft>
              <a:buNone/>
            </a:pPr>
            <a:r>
              <a:t/>
            </a:r>
            <a:endParaRPr>
              <a:solidFill>
                <a:schemeClr val="dk2"/>
              </a:solidFill>
              <a:highlight>
                <a:srgbClr val="FFFFFF"/>
              </a:highlight>
              <a:latin typeface="Montserrat"/>
              <a:ea typeface="Montserrat"/>
              <a:cs typeface="Montserrat"/>
              <a:sym typeface="Montserrat"/>
            </a:endParaRPr>
          </a:p>
          <a:p>
            <a:pPr indent="0" lvl="0" marL="0" rtl="0" algn="l">
              <a:lnSpc>
                <a:spcPct val="120000"/>
              </a:lnSpc>
              <a:spcBef>
                <a:spcPts val="0"/>
              </a:spcBef>
              <a:spcAft>
                <a:spcPts val="0"/>
              </a:spcAft>
              <a:buNone/>
            </a:pPr>
            <a:r>
              <a:rPr lang="en-GB">
                <a:solidFill>
                  <a:schemeClr val="dk2"/>
                </a:solidFill>
                <a:highlight>
                  <a:srgbClr val="FFFFFF"/>
                </a:highlight>
                <a:latin typeface="Montserrat"/>
                <a:ea typeface="Montserrat"/>
                <a:cs typeface="Montserrat"/>
                <a:sym typeface="Montserrat"/>
              </a:rPr>
              <a:t>The walls and ceiling of the room were perfectly black with age and dirt. There was a deal table before the fire: upon which were a candle, stuck in a ginger-beer bottle, two or three pewter pots, a loaf and butter, and a plate. In a frying-pan, which was on the fire, and which was secured to the mantelshelf by a string, some sausages were cooking; and standing over them, with a toasting-fork in his hand, was a very old shrivelled Jew, whose villainous-looking and repulsive face was obscured by a quantity of matted red hair. He was dressed in a greasy flannel gown, with his throat bare; and seemed to be dividing his attention between the frying-pan and the clothes-horse, over which a great number of silk handkerchiefs were hanging. Several rough beds made of old sacks, were huddled side by side on the floor. Seated round the table were four or five boys, none older than the Dodger, smoking long clay pipes, and drinking spirits with the air of middle-aged men. These all crowded about their associate as he whispered a few words to the Jew; and then turned round and grinned at Oliver. So did the Jew himself, toasting-fork in hand.</a:t>
            </a:r>
            <a:endParaRPr>
              <a:solidFill>
                <a:schemeClr val="dk2"/>
              </a:solidFill>
              <a:highlight>
                <a:srgbClr val="FFFFFF"/>
              </a:highlight>
              <a:latin typeface="Montserrat"/>
              <a:ea typeface="Montserrat"/>
              <a:cs typeface="Montserrat"/>
              <a:sym typeface="Montserrat"/>
            </a:endParaRPr>
          </a:p>
          <a:p>
            <a:pPr indent="0" lvl="0" marL="0" rtl="0" algn="l">
              <a:lnSpc>
                <a:spcPct val="120000"/>
              </a:lnSpc>
              <a:spcBef>
                <a:spcPts val="0"/>
              </a:spcBef>
              <a:spcAft>
                <a:spcPts val="0"/>
              </a:spcAft>
              <a:buNone/>
            </a:pPr>
            <a:r>
              <a:t/>
            </a:r>
            <a:endParaRPr>
              <a:solidFill>
                <a:schemeClr val="dk2"/>
              </a:solidFill>
              <a:highlight>
                <a:srgbClr val="FFFFFF"/>
              </a:highlight>
              <a:latin typeface="Montserrat"/>
              <a:ea typeface="Montserrat"/>
              <a:cs typeface="Montserrat"/>
              <a:sym typeface="Montserrat"/>
            </a:endParaRPr>
          </a:p>
          <a:p>
            <a:pPr indent="0" lvl="0" marL="0" rtl="0" algn="l">
              <a:lnSpc>
                <a:spcPct val="204545"/>
              </a:lnSpc>
              <a:spcBef>
                <a:spcPts val="0"/>
              </a:spcBef>
              <a:spcAft>
                <a:spcPts val="0"/>
              </a:spcAft>
              <a:buNone/>
            </a:pPr>
            <a:r>
              <a:rPr lang="en-GB" sz="800">
                <a:solidFill>
                  <a:schemeClr val="dk2"/>
                </a:solidFill>
                <a:highlight>
                  <a:schemeClr val="lt1"/>
                </a:highlight>
                <a:latin typeface="Montserrat"/>
                <a:ea typeface="Montserrat"/>
                <a:cs typeface="Montserrat"/>
                <a:sym typeface="Montserrat"/>
              </a:rPr>
              <a:t>Credit:</a:t>
            </a:r>
            <a:r>
              <a:rPr lang="en-GB" sz="1800">
                <a:solidFill>
                  <a:schemeClr val="dk2"/>
                </a:solidFill>
                <a:highlight>
                  <a:schemeClr val="lt1"/>
                </a:highlight>
                <a:latin typeface="Montserrat"/>
                <a:ea typeface="Montserrat"/>
                <a:cs typeface="Montserrat"/>
                <a:sym typeface="Montserrat"/>
              </a:rPr>
              <a:t> </a:t>
            </a:r>
            <a:r>
              <a:rPr i="1" lang="en-GB" sz="800">
                <a:solidFill>
                  <a:schemeClr val="dk2"/>
                </a:solidFill>
                <a:highlight>
                  <a:schemeClr val="lt1"/>
                </a:highlight>
                <a:latin typeface="Montserrat"/>
                <a:ea typeface="Montserrat"/>
                <a:cs typeface="Montserrat"/>
                <a:sym typeface="Montserrat"/>
              </a:rPr>
              <a:t>Oliver Twist </a:t>
            </a:r>
            <a:r>
              <a:rPr lang="en-GB" sz="800">
                <a:solidFill>
                  <a:schemeClr val="dk2"/>
                </a:solidFill>
                <a:highlight>
                  <a:schemeClr val="lt1"/>
                </a:highlight>
                <a:latin typeface="Montserrat"/>
                <a:ea typeface="Montserrat"/>
                <a:cs typeface="Montserrat"/>
                <a:sym typeface="Montserrat"/>
              </a:rPr>
              <a:t>by Charles Dickens 1838 (Project Gutenberg)</a:t>
            </a:r>
            <a:endParaRPr>
              <a:highlight>
                <a:srgbClr val="FFFFFF"/>
              </a:highlight>
              <a:latin typeface="Montserrat"/>
              <a:ea typeface="Montserrat"/>
              <a:cs typeface="Montserrat"/>
              <a:sym typeface="Montserrat"/>
            </a:endParaRPr>
          </a:p>
          <a:p>
            <a:pPr indent="0" lvl="0" marL="0" rtl="0" algn="l">
              <a:lnSpc>
                <a:spcPct val="120000"/>
              </a:lnSpc>
              <a:spcBef>
                <a:spcPts val="1800"/>
              </a:spcBef>
              <a:spcAft>
                <a:spcPts val="0"/>
              </a:spcAft>
              <a:buNone/>
            </a:pPr>
            <a:r>
              <a:t/>
            </a:r>
            <a:endParaRPr sz="1200">
              <a:highlight>
                <a:srgbClr val="FFFFFF"/>
              </a:highlight>
              <a:latin typeface="Montserrat"/>
              <a:ea typeface="Montserrat"/>
              <a:cs typeface="Montserrat"/>
              <a:sym typeface="Montserrat"/>
            </a:endParaRPr>
          </a:p>
          <a:p>
            <a:pPr indent="0" lvl="0" marL="0" rtl="0" algn="l">
              <a:lnSpc>
                <a:spcPct val="120000"/>
              </a:lnSpc>
              <a:spcBef>
                <a:spcPts val="0"/>
              </a:spcBef>
              <a:spcAft>
                <a:spcPts val="0"/>
              </a:spcAft>
              <a:buNone/>
            </a:pPr>
            <a:r>
              <a:t/>
            </a:r>
            <a:endParaRPr sz="1200">
              <a:highlight>
                <a:srgbClr val="FFFFFF"/>
              </a:highlight>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0" name="Google Shape;140;p28"/>
          <p:cNvSpPr txBox="1"/>
          <p:nvPr/>
        </p:nvSpPr>
        <p:spPr>
          <a:xfrm>
            <a:off x="351575" y="219550"/>
            <a:ext cx="8364600" cy="28611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GB">
                <a:solidFill>
                  <a:schemeClr val="dk2"/>
                </a:solidFill>
                <a:highlight>
                  <a:schemeClr val="lt1"/>
                </a:highlight>
                <a:latin typeface="Montserrat"/>
                <a:ea typeface="Montserrat"/>
                <a:cs typeface="Montserrat"/>
                <a:sym typeface="Montserrat"/>
              </a:rPr>
              <a:t>‘This is him, Fagin,’ said Jack Dawkins;’ my friend Oliver Twist.’</a:t>
            </a:r>
            <a:endParaRPr>
              <a:solidFill>
                <a:schemeClr val="dk2"/>
              </a:solidFill>
              <a:highlight>
                <a:schemeClr val="lt1"/>
              </a:highlight>
              <a:latin typeface="Montserrat"/>
              <a:ea typeface="Montserrat"/>
              <a:cs typeface="Montserrat"/>
              <a:sym typeface="Montserrat"/>
            </a:endParaRPr>
          </a:p>
          <a:p>
            <a:pPr indent="0" lvl="0" marL="0" rtl="0" algn="l">
              <a:lnSpc>
                <a:spcPct val="120000"/>
              </a:lnSpc>
              <a:spcBef>
                <a:spcPts val="0"/>
              </a:spcBef>
              <a:spcAft>
                <a:spcPts val="0"/>
              </a:spcAft>
              <a:buNone/>
            </a:pPr>
            <a:r>
              <a:t/>
            </a:r>
            <a:endParaRPr>
              <a:solidFill>
                <a:schemeClr val="dk2"/>
              </a:solidFill>
              <a:highlight>
                <a:schemeClr val="lt1"/>
              </a:highlight>
              <a:latin typeface="Montserrat"/>
              <a:ea typeface="Montserrat"/>
              <a:cs typeface="Montserrat"/>
              <a:sym typeface="Montserrat"/>
            </a:endParaRPr>
          </a:p>
          <a:p>
            <a:pPr indent="0" lvl="0" marL="0" rtl="0" algn="l">
              <a:lnSpc>
                <a:spcPct val="120000"/>
              </a:lnSpc>
              <a:spcBef>
                <a:spcPts val="0"/>
              </a:spcBef>
              <a:spcAft>
                <a:spcPts val="0"/>
              </a:spcAft>
              <a:buNone/>
            </a:pPr>
            <a:r>
              <a:rPr lang="en-GB">
                <a:highlight>
                  <a:schemeClr val="lt1"/>
                </a:highlight>
                <a:latin typeface="Montserrat"/>
                <a:ea typeface="Montserrat"/>
                <a:cs typeface="Montserrat"/>
                <a:sym typeface="Montserrat"/>
              </a:rPr>
              <a:t>The Jew grinned; and, making a low obeisance to Oliver, took him by the hand, and hoped he should have the honour of his intimate acquaintance. Upon this, the young gentleman with the pipes came round him, and shook both his hands very hard—especially the one in which he held his little bundle. One young gentleman was very anxious to hang up his cap for him; and another was so obliging as to put his hands in his pockets, in order that, as he was very tired, he might not have the trouble of emptying them, himself, when he went to bed.</a:t>
            </a:r>
            <a:endParaRPr>
              <a:highlight>
                <a:schemeClr val="lt1"/>
              </a:highlight>
              <a:latin typeface="Montserrat"/>
              <a:ea typeface="Montserrat"/>
              <a:cs typeface="Montserrat"/>
              <a:sym typeface="Montserrat"/>
            </a:endParaRPr>
          </a:p>
          <a:p>
            <a:pPr indent="0" lvl="0" marL="0" rtl="0" algn="l">
              <a:lnSpc>
                <a:spcPct val="120000"/>
              </a:lnSpc>
              <a:spcBef>
                <a:spcPts val="0"/>
              </a:spcBef>
              <a:spcAft>
                <a:spcPts val="0"/>
              </a:spcAft>
              <a:buNone/>
            </a:pPr>
            <a:r>
              <a:t/>
            </a:r>
            <a:endParaRPr>
              <a:highlight>
                <a:schemeClr val="lt1"/>
              </a:highlight>
              <a:latin typeface="Montserrat"/>
              <a:ea typeface="Montserrat"/>
              <a:cs typeface="Montserrat"/>
              <a:sym typeface="Montserrat"/>
            </a:endParaRPr>
          </a:p>
          <a:p>
            <a:pPr indent="0" lvl="0" marL="0" rtl="0" algn="l">
              <a:lnSpc>
                <a:spcPct val="120000"/>
              </a:lnSpc>
              <a:spcBef>
                <a:spcPts val="0"/>
              </a:spcBef>
              <a:spcAft>
                <a:spcPts val="0"/>
              </a:spcAft>
              <a:buNone/>
            </a:pPr>
            <a:r>
              <a:rPr lang="en-GB">
                <a:highlight>
                  <a:srgbClr val="FFFFFF"/>
                </a:highlight>
                <a:latin typeface="Montserrat"/>
                <a:ea typeface="Montserrat"/>
                <a:cs typeface="Montserrat"/>
                <a:sym typeface="Montserrat"/>
              </a:rPr>
              <a:t>These civilities would probably be extended much farther, but for a liberal exercise of the Jew’s toasting-fork on the heads and shoulders of the affectionate youths who offered them.</a:t>
            </a:r>
            <a:endParaRPr>
              <a:highlight>
                <a:srgbClr val="FFFFFF"/>
              </a:highlight>
              <a:latin typeface="Montserrat"/>
              <a:ea typeface="Montserrat"/>
              <a:cs typeface="Montserrat"/>
              <a:sym typeface="Montserrat"/>
            </a:endParaRPr>
          </a:p>
          <a:p>
            <a:pPr indent="0" lvl="0" marL="0" rtl="0" algn="l">
              <a:lnSpc>
                <a:spcPct val="120000"/>
              </a:lnSpc>
              <a:spcBef>
                <a:spcPts val="0"/>
              </a:spcBef>
              <a:spcAft>
                <a:spcPts val="0"/>
              </a:spcAft>
              <a:buNone/>
            </a:pPr>
            <a:r>
              <a:t/>
            </a:r>
            <a:endParaRPr>
              <a:highlight>
                <a:srgbClr val="FFFFFF"/>
              </a:highlight>
              <a:latin typeface="Montserrat"/>
              <a:ea typeface="Montserrat"/>
              <a:cs typeface="Montserrat"/>
              <a:sym typeface="Montserrat"/>
            </a:endParaRPr>
          </a:p>
          <a:p>
            <a:pPr indent="0" lvl="0" marL="0" rtl="0" algn="l">
              <a:lnSpc>
                <a:spcPct val="204545"/>
              </a:lnSpc>
              <a:spcBef>
                <a:spcPts val="0"/>
              </a:spcBef>
              <a:spcAft>
                <a:spcPts val="0"/>
              </a:spcAft>
              <a:buNone/>
            </a:pPr>
            <a:r>
              <a:rPr lang="en-GB" sz="800">
                <a:solidFill>
                  <a:srgbClr val="434343"/>
                </a:solidFill>
                <a:highlight>
                  <a:srgbClr val="FFFFFF"/>
                </a:highlight>
                <a:latin typeface="Montserrat"/>
                <a:ea typeface="Montserrat"/>
                <a:cs typeface="Montserrat"/>
                <a:sym typeface="Montserrat"/>
              </a:rPr>
              <a:t>Credit:</a:t>
            </a:r>
            <a:r>
              <a:rPr lang="en-GB" sz="1800">
                <a:solidFill>
                  <a:srgbClr val="434343"/>
                </a:solidFill>
                <a:highlight>
                  <a:srgbClr val="FFFFFF"/>
                </a:highlight>
                <a:latin typeface="Montserrat"/>
                <a:ea typeface="Montserrat"/>
                <a:cs typeface="Montserrat"/>
                <a:sym typeface="Montserrat"/>
              </a:rPr>
              <a:t> </a:t>
            </a:r>
            <a:r>
              <a:rPr i="1" lang="en-GB" sz="800">
                <a:solidFill>
                  <a:srgbClr val="434343"/>
                </a:solidFill>
                <a:highlight>
                  <a:srgbClr val="FFFFFF"/>
                </a:highlight>
                <a:latin typeface="Montserrat"/>
                <a:ea typeface="Montserrat"/>
                <a:cs typeface="Montserrat"/>
                <a:sym typeface="Montserrat"/>
              </a:rPr>
              <a:t>Oliver Twist </a:t>
            </a:r>
            <a:r>
              <a:rPr lang="en-GB" sz="800">
                <a:solidFill>
                  <a:srgbClr val="434343"/>
                </a:solidFill>
                <a:highlight>
                  <a:srgbClr val="FFFFFF"/>
                </a:highlight>
                <a:latin typeface="Montserrat"/>
                <a:ea typeface="Montserrat"/>
                <a:cs typeface="Montserrat"/>
                <a:sym typeface="Montserrat"/>
              </a:rPr>
              <a:t>by Charles Dickens 1838 (Project Gutenberg)</a:t>
            </a:r>
            <a:endParaRPr>
              <a:latin typeface="Montserrat"/>
              <a:ea typeface="Montserrat"/>
              <a:cs typeface="Montserrat"/>
              <a:sym typeface="Montserrat"/>
            </a:endParaRPr>
          </a:p>
          <a:p>
            <a:pPr indent="0" lvl="0" marL="0" rtl="0" algn="l">
              <a:spcBef>
                <a:spcPts val="180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lnSpc>
                <a:spcPct val="120000"/>
              </a:lnSpc>
              <a:spcBef>
                <a:spcPts val="0"/>
              </a:spcBef>
              <a:spcAft>
                <a:spcPts val="0"/>
              </a:spcAft>
              <a:buNone/>
            </a:pPr>
            <a:r>
              <a:t/>
            </a:r>
            <a:endParaRPr sz="1350">
              <a:highlight>
                <a:srgbClr val="FFFFFF"/>
              </a:highlight>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6" name="Google Shape;146;p29"/>
          <p:cNvSpPr txBox="1"/>
          <p:nvPr/>
        </p:nvSpPr>
        <p:spPr>
          <a:xfrm>
            <a:off x="351575" y="211700"/>
            <a:ext cx="8364600" cy="28689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GB">
                <a:highlight>
                  <a:schemeClr val="lt1"/>
                </a:highlight>
                <a:latin typeface="Montserrat"/>
                <a:ea typeface="Montserrat"/>
                <a:cs typeface="Montserrat"/>
                <a:sym typeface="Montserrat"/>
              </a:rPr>
              <a:t>‘We are very glad to see you, Oliver, very,’ said the Jew. ‘Dodger, take off the sausages; and draw a tub near the fire for Oliver. Ah, you’re a-staring at the pocket-handkerchiefs! eh, my dear. There are a good many of ‘em, ain’t there? We’ve just looked ‘em out, ready for the wash; that’s all, Oliver; that’s all. Ha! ha! Ha!’</a:t>
            </a:r>
            <a:endParaRPr>
              <a:highlight>
                <a:schemeClr val="lt1"/>
              </a:highlight>
              <a:latin typeface="Montserrat"/>
              <a:ea typeface="Montserrat"/>
              <a:cs typeface="Montserrat"/>
              <a:sym typeface="Montserrat"/>
            </a:endParaRPr>
          </a:p>
          <a:p>
            <a:pPr indent="0" lvl="0" marL="0" rtl="0" algn="l">
              <a:lnSpc>
                <a:spcPct val="120000"/>
              </a:lnSpc>
              <a:spcBef>
                <a:spcPts val="0"/>
              </a:spcBef>
              <a:spcAft>
                <a:spcPts val="0"/>
              </a:spcAft>
              <a:buNone/>
            </a:pPr>
            <a:r>
              <a:t/>
            </a:r>
            <a:endParaRPr>
              <a:highlight>
                <a:schemeClr val="lt1"/>
              </a:highlight>
              <a:latin typeface="Montserrat"/>
              <a:ea typeface="Montserrat"/>
              <a:cs typeface="Montserrat"/>
              <a:sym typeface="Montserrat"/>
            </a:endParaRPr>
          </a:p>
          <a:p>
            <a:pPr indent="0" lvl="0" marL="0" rtl="0" algn="l">
              <a:lnSpc>
                <a:spcPct val="120000"/>
              </a:lnSpc>
              <a:spcBef>
                <a:spcPts val="0"/>
              </a:spcBef>
              <a:spcAft>
                <a:spcPts val="0"/>
              </a:spcAft>
              <a:buNone/>
            </a:pPr>
            <a:r>
              <a:rPr lang="en-GB">
                <a:highlight>
                  <a:srgbClr val="FFFFFF"/>
                </a:highlight>
                <a:latin typeface="Montserrat"/>
                <a:ea typeface="Montserrat"/>
                <a:cs typeface="Montserrat"/>
                <a:sym typeface="Montserrat"/>
              </a:rPr>
              <a:t>The latter part of this speech, was hailed by a boisterous shout from all the hopeful pupils of the merry old gentleman. In the midst of which they went to supper.</a:t>
            </a:r>
            <a:endParaRPr>
              <a:highlight>
                <a:srgbClr val="FFFFFF"/>
              </a:highlight>
              <a:latin typeface="Montserrat"/>
              <a:ea typeface="Montserrat"/>
              <a:cs typeface="Montserrat"/>
              <a:sym typeface="Montserrat"/>
            </a:endParaRPr>
          </a:p>
          <a:p>
            <a:pPr indent="0" lvl="0" marL="0" rtl="0" algn="l">
              <a:lnSpc>
                <a:spcPct val="120000"/>
              </a:lnSpc>
              <a:spcBef>
                <a:spcPts val="0"/>
              </a:spcBef>
              <a:spcAft>
                <a:spcPts val="0"/>
              </a:spcAft>
              <a:buNone/>
            </a:pPr>
            <a:r>
              <a:t/>
            </a:r>
            <a:endParaRPr>
              <a:highlight>
                <a:srgbClr val="FFFFFF"/>
              </a:highlight>
              <a:latin typeface="Montserrat"/>
              <a:ea typeface="Montserrat"/>
              <a:cs typeface="Montserrat"/>
              <a:sym typeface="Montserrat"/>
            </a:endParaRPr>
          </a:p>
          <a:p>
            <a:pPr indent="0" lvl="0" marL="0" rtl="0" algn="l">
              <a:lnSpc>
                <a:spcPct val="120000"/>
              </a:lnSpc>
              <a:spcBef>
                <a:spcPts val="0"/>
              </a:spcBef>
              <a:spcAft>
                <a:spcPts val="0"/>
              </a:spcAft>
              <a:buNone/>
            </a:pPr>
            <a:r>
              <a:rPr lang="en-GB">
                <a:highlight>
                  <a:srgbClr val="FFFFFF"/>
                </a:highlight>
                <a:latin typeface="Montserrat"/>
                <a:ea typeface="Montserrat"/>
                <a:cs typeface="Montserrat"/>
                <a:sym typeface="Montserrat"/>
              </a:rPr>
              <a:t>Oliver ate his share, and the Jew then mixed him a glass of hot gin-and-water: telling him he must drink it off directly, because another gentleman wanted the tumbler. Oliver did as he was desired. Immediately afterwards he felt himself gently lifted on to one of the sacks; and then he sunk into a deep sleep.</a:t>
            </a:r>
            <a:endParaRPr>
              <a:highlight>
                <a:srgbClr val="FFFFFF"/>
              </a:highlight>
              <a:latin typeface="Montserrat"/>
              <a:ea typeface="Montserrat"/>
              <a:cs typeface="Montserrat"/>
              <a:sym typeface="Montserrat"/>
            </a:endParaRPr>
          </a:p>
          <a:p>
            <a:pPr indent="0" lvl="0" marL="0" rtl="0" algn="l">
              <a:lnSpc>
                <a:spcPct val="204545"/>
              </a:lnSpc>
              <a:spcBef>
                <a:spcPts val="0"/>
              </a:spcBef>
              <a:spcAft>
                <a:spcPts val="0"/>
              </a:spcAft>
              <a:buNone/>
            </a:pPr>
            <a:r>
              <a:rPr lang="en-GB" sz="800">
                <a:solidFill>
                  <a:srgbClr val="434343"/>
                </a:solidFill>
                <a:highlight>
                  <a:srgbClr val="FFFFFF"/>
                </a:highlight>
                <a:latin typeface="Montserrat"/>
                <a:ea typeface="Montserrat"/>
                <a:cs typeface="Montserrat"/>
                <a:sym typeface="Montserrat"/>
              </a:rPr>
              <a:t>Credit:</a:t>
            </a:r>
            <a:r>
              <a:rPr lang="en-GB" sz="1800">
                <a:solidFill>
                  <a:srgbClr val="434343"/>
                </a:solidFill>
                <a:highlight>
                  <a:srgbClr val="FFFFFF"/>
                </a:highlight>
                <a:latin typeface="Montserrat"/>
                <a:ea typeface="Montserrat"/>
                <a:cs typeface="Montserrat"/>
                <a:sym typeface="Montserrat"/>
              </a:rPr>
              <a:t> </a:t>
            </a:r>
            <a:r>
              <a:rPr i="1" lang="en-GB" sz="800">
                <a:solidFill>
                  <a:srgbClr val="434343"/>
                </a:solidFill>
                <a:highlight>
                  <a:srgbClr val="FFFFFF"/>
                </a:highlight>
                <a:latin typeface="Montserrat"/>
                <a:ea typeface="Montserrat"/>
                <a:cs typeface="Montserrat"/>
                <a:sym typeface="Montserrat"/>
              </a:rPr>
              <a:t>Oliver Twist </a:t>
            </a:r>
            <a:r>
              <a:rPr lang="en-GB" sz="800">
                <a:solidFill>
                  <a:srgbClr val="434343"/>
                </a:solidFill>
                <a:highlight>
                  <a:srgbClr val="FFFFFF"/>
                </a:highlight>
                <a:latin typeface="Montserrat"/>
                <a:ea typeface="Montserrat"/>
                <a:cs typeface="Montserrat"/>
                <a:sym typeface="Montserrat"/>
              </a:rPr>
              <a:t>by Charles Dickens 1838 (Project Gutenberg)</a:t>
            </a:r>
            <a:endParaRPr>
              <a:latin typeface="Montserrat"/>
              <a:ea typeface="Montserrat"/>
              <a:cs typeface="Montserrat"/>
              <a:sym typeface="Montserrat"/>
            </a:endParaRPr>
          </a:p>
          <a:p>
            <a:pPr indent="0" lvl="0" marL="0" rtl="0" algn="l">
              <a:spcBef>
                <a:spcPts val="1800"/>
              </a:spcBef>
              <a:spcAft>
                <a:spcPts val="0"/>
              </a:spcAft>
              <a:buNone/>
            </a:pPr>
            <a:r>
              <a:t/>
            </a:r>
            <a:endParaRPr>
              <a:latin typeface="Montserrat"/>
              <a:ea typeface="Montserrat"/>
              <a:cs typeface="Montserrat"/>
              <a:sym typeface="Montserrat"/>
            </a:endParaRPr>
          </a:p>
          <a:p>
            <a:pPr indent="0" lvl="0" marL="0" rtl="0" algn="l">
              <a:spcBef>
                <a:spcPts val="0"/>
              </a:spcBef>
              <a:spcAft>
                <a:spcPts val="0"/>
              </a:spcAft>
              <a:buNone/>
            </a:pPr>
            <a:r>
              <a:t/>
            </a:r>
            <a:endParaRPr>
              <a:latin typeface="Montserrat"/>
              <a:ea typeface="Montserrat"/>
              <a:cs typeface="Montserrat"/>
              <a:sym typeface="Montserrat"/>
            </a:endParaRPr>
          </a:p>
          <a:p>
            <a:pPr indent="0" lvl="0" marL="0" rtl="0" algn="l">
              <a:lnSpc>
                <a:spcPct val="120000"/>
              </a:lnSpc>
              <a:spcBef>
                <a:spcPts val="0"/>
              </a:spcBef>
              <a:spcAft>
                <a:spcPts val="0"/>
              </a:spcAft>
              <a:buNone/>
            </a:pPr>
            <a:r>
              <a:t/>
            </a:r>
            <a:endParaRPr sz="1350">
              <a:highlight>
                <a:srgbClr val="FFFFFF"/>
              </a:highlight>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2" name="Google Shape;152;p30"/>
          <p:cNvSpPr txBox="1"/>
          <p:nvPr>
            <p:ph idx="1" type="body"/>
          </p:nvPr>
        </p:nvSpPr>
        <p:spPr>
          <a:xfrm>
            <a:off x="252700" y="1021800"/>
            <a:ext cx="8610600" cy="2765100"/>
          </a:xfrm>
          <a:prstGeom prst="rect">
            <a:avLst/>
          </a:prstGeom>
        </p:spPr>
        <p:txBody>
          <a:bodyPr anchorCtr="0" anchor="t" bIns="0" lIns="0" spcFirstLastPara="1" rIns="0" wrap="square" tIns="0">
            <a:noAutofit/>
          </a:bodyPr>
          <a:lstStyle/>
          <a:p>
            <a:pPr indent="-130175" lvl="0" marL="450000" rtl="0" algn="l">
              <a:spcBef>
                <a:spcPts val="0"/>
              </a:spcBef>
              <a:spcAft>
                <a:spcPts val="0"/>
              </a:spcAft>
              <a:buSzPts val="1900"/>
              <a:buFont typeface="Arial"/>
              <a:buAutoNum type="arabicPeriod"/>
            </a:pPr>
            <a:r>
              <a:rPr b="1" lang="en-GB" sz="1900"/>
              <a:t> </a:t>
            </a:r>
            <a:r>
              <a:rPr lang="en-GB" sz="1900"/>
              <a:t>The reader is likely to think that Fagin is an untrustworthy character </a:t>
            </a:r>
            <a:r>
              <a:rPr b="1" lang="en-GB" sz="1900"/>
              <a:t>because…</a:t>
            </a:r>
            <a:endParaRPr b="1" sz="1900"/>
          </a:p>
          <a:p>
            <a:pPr indent="-130175" lvl="0" marL="450000" rtl="0" algn="l">
              <a:spcBef>
                <a:spcPts val="0"/>
              </a:spcBef>
              <a:spcAft>
                <a:spcPts val="0"/>
              </a:spcAft>
              <a:buSzPts val="1900"/>
              <a:buAutoNum type="arabicPeriod"/>
            </a:pPr>
            <a:r>
              <a:rPr b="1" lang="en-GB" sz="1900"/>
              <a:t> </a:t>
            </a:r>
            <a:r>
              <a:rPr lang="en-GB" sz="1900"/>
              <a:t>It is significant that Fagin is described as holding a ‘toasting-fork’ </a:t>
            </a:r>
            <a:r>
              <a:rPr b="1" lang="en-GB" sz="1900"/>
              <a:t>because</a:t>
            </a:r>
            <a:r>
              <a:rPr lang="en-GB" sz="1900"/>
              <a:t>...</a:t>
            </a:r>
            <a:endParaRPr sz="1900"/>
          </a:p>
          <a:p>
            <a:pPr indent="-130175" lvl="0" marL="450000" rtl="0" algn="l">
              <a:spcBef>
                <a:spcPts val="0"/>
              </a:spcBef>
              <a:spcAft>
                <a:spcPts val="0"/>
              </a:spcAft>
              <a:buSzPts val="1900"/>
              <a:buAutoNum type="arabicPeriod"/>
            </a:pPr>
            <a:r>
              <a:rPr lang="en-GB" sz="1900"/>
              <a:t> Even though Fagin seems to be pleased to meet Oliver,...</a:t>
            </a:r>
            <a:endParaRPr sz="1900"/>
          </a:p>
          <a:p>
            <a:pPr indent="-130175" lvl="0" marL="450000" rtl="0" algn="l">
              <a:spcBef>
                <a:spcPts val="0"/>
              </a:spcBef>
              <a:spcAft>
                <a:spcPts val="0"/>
              </a:spcAft>
              <a:buSzPts val="1900"/>
              <a:buAutoNum type="arabicPeriod"/>
            </a:pPr>
            <a:r>
              <a:rPr lang="en-GB" sz="1900"/>
              <a:t> Fagin seems to fawn over Oliver </a:t>
            </a:r>
            <a:r>
              <a:rPr b="1" lang="en-GB" sz="1900"/>
              <a:t>through</a:t>
            </a:r>
            <a:r>
              <a:rPr lang="en-GB" sz="1900"/>
              <a:t>...</a:t>
            </a:r>
            <a:endParaRPr sz="1900"/>
          </a:p>
          <a:p>
            <a:pPr indent="-130175" lvl="0" marL="450000" rtl="0" algn="l">
              <a:spcBef>
                <a:spcPts val="0"/>
              </a:spcBef>
              <a:spcAft>
                <a:spcPts val="0"/>
              </a:spcAft>
              <a:buSzPts val="1900"/>
              <a:buAutoNum type="arabicPeriod"/>
            </a:pPr>
            <a:r>
              <a:rPr lang="en-GB" sz="1900"/>
              <a:t> Fagins seems to Fawn over Oliver </a:t>
            </a:r>
            <a:r>
              <a:rPr b="1" lang="en-GB" sz="1900"/>
              <a:t>in order to</a:t>
            </a:r>
            <a:r>
              <a:rPr lang="en-GB" sz="1900"/>
              <a:t>…</a:t>
            </a:r>
            <a:endParaRPr sz="1900"/>
          </a:p>
          <a:p>
            <a:pPr indent="-9525" lvl="0" marL="450000" rtl="0" algn="l">
              <a:spcBef>
                <a:spcPts val="1000"/>
              </a:spcBef>
              <a:spcAft>
                <a:spcPts val="0"/>
              </a:spcAft>
              <a:buNone/>
            </a:pPr>
            <a:r>
              <a:t/>
            </a:r>
            <a:endParaRPr sz="100"/>
          </a:p>
          <a:p>
            <a:pPr indent="0" lvl="0" marL="0" rtl="0" algn="l">
              <a:spcBef>
                <a:spcPts val="1000"/>
              </a:spcBef>
              <a:spcAft>
                <a:spcPts val="1000"/>
              </a:spcAft>
              <a:buNone/>
            </a:pPr>
            <a:r>
              <a:t/>
            </a:r>
            <a:endParaRPr sz="1400"/>
          </a:p>
        </p:txBody>
      </p:sp>
      <p:sp>
        <p:nvSpPr>
          <p:cNvPr id="153" name="Google Shape;153;p30"/>
          <p:cNvSpPr txBox="1"/>
          <p:nvPr/>
        </p:nvSpPr>
        <p:spPr>
          <a:xfrm>
            <a:off x="-123300" y="266775"/>
            <a:ext cx="4695300" cy="547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900">
                <a:solidFill>
                  <a:schemeClr val="dk2"/>
                </a:solidFill>
                <a:latin typeface="Montserrat"/>
                <a:ea typeface="Montserrat"/>
                <a:cs typeface="Montserrat"/>
                <a:sym typeface="Montserrat"/>
              </a:rPr>
              <a:t>Complete the sentences:</a:t>
            </a:r>
            <a:endParaRPr b="1" sz="1900">
              <a:solidFill>
                <a:schemeClr val="dk2"/>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0" st="0"/>
                                            </p:txEl>
                                          </p:spTgt>
                                        </p:tgtEl>
                                        <p:attrNameLst>
                                          <p:attrName>style.visibility</p:attrName>
                                        </p:attrNameLst>
                                      </p:cBhvr>
                                      <p:to>
                                        <p:strVal val="visible"/>
                                      </p:to>
                                    </p:set>
                                    <p:animEffect filter="fade" transition="in">
                                      <p:cBhvr>
                                        <p:cTn dur="1"/>
                                        <p:tgtEl>
                                          <p:spTgt spid="15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1" st="1"/>
                                            </p:txEl>
                                          </p:spTgt>
                                        </p:tgtEl>
                                        <p:attrNameLst>
                                          <p:attrName>style.visibility</p:attrName>
                                        </p:attrNameLst>
                                      </p:cBhvr>
                                      <p:to>
                                        <p:strVal val="visible"/>
                                      </p:to>
                                    </p:set>
                                    <p:animEffect filter="fade" transition="in">
                                      <p:cBhvr>
                                        <p:cTn dur="1"/>
                                        <p:tgtEl>
                                          <p:spTgt spid="15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2" st="2"/>
                                            </p:txEl>
                                          </p:spTgt>
                                        </p:tgtEl>
                                        <p:attrNameLst>
                                          <p:attrName>style.visibility</p:attrName>
                                        </p:attrNameLst>
                                      </p:cBhvr>
                                      <p:to>
                                        <p:strVal val="visible"/>
                                      </p:to>
                                    </p:set>
                                    <p:animEffect filter="fade" transition="in">
                                      <p:cBhvr>
                                        <p:cTn dur="1"/>
                                        <p:tgtEl>
                                          <p:spTgt spid="15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3" st="3"/>
                                            </p:txEl>
                                          </p:spTgt>
                                        </p:tgtEl>
                                        <p:attrNameLst>
                                          <p:attrName>style.visibility</p:attrName>
                                        </p:attrNameLst>
                                      </p:cBhvr>
                                      <p:to>
                                        <p:strVal val="visible"/>
                                      </p:to>
                                    </p:set>
                                    <p:animEffect filter="fade" transition="in">
                                      <p:cBhvr>
                                        <p:cTn dur="1"/>
                                        <p:tgtEl>
                                          <p:spTgt spid="15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4" st="4"/>
                                            </p:txEl>
                                          </p:spTgt>
                                        </p:tgtEl>
                                        <p:attrNameLst>
                                          <p:attrName>style.visibility</p:attrName>
                                        </p:attrNameLst>
                                      </p:cBhvr>
                                      <p:to>
                                        <p:strVal val="visible"/>
                                      </p:to>
                                    </p:set>
                                    <p:animEffect filter="fade" transition="in">
                                      <p:cBhvr>
                                        <p:cTn dur="1"/>
                                        <p:tgtEl>
                                          <p:spTgt spid="15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5" st="5"/>
                                            </p:txEl>
                                          </p:spTgt>
                                        </p:tgtEl>
                                        <p:attrNameLst>
                                          <p:attrName>style.visibility</p:attrName>
                                        </p:attrNameLst>
                                      </p:cBhvr>
                                      <p:to>
                                        <p:strVal val="visible"/>
                                      </p:to>
                                    </p:set>
                                    <p:animEffect filter="fade" transition="in">
                                      <p:cBhvr>
                                        <p:cTn dur="1"/>
                                        <p:tgtEl>
                                          <p:spTgt spid="15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6" st="6"/>
                                            </p:txEl>
                                          </p:spTgt>
                                        </p:tgtEl>
                                        <p:attrNameLst>
                                          <p:attrName>style.visibility</p:attrName>
                                        </p:attrNameLst>
                                      </p:cBhvr>
                                      <p:to>
                                        <p:strVal val="visible"/>
                                      </p:to>
                                    </p:set>
                                    <p:animEffect filter="fade" transition="in">
                                      <p:cBhvr>
                                        <p:cTn dur="1"/>
                                        <p:tgtEl>
                                          <p:spTgt spid="15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57" name="Shape 157"/>
        <p:cNvGrpSpPr/>
        <p:nvPr/>
      </p:nvGrpSpPr>
      <p:grpSpPr>
        <a:xfrm>
          <a:off x="0" y="0"/>
          <a:ext cx="0" cy="0"/>
          <a:chOff x="0" y="0"/>
          <a:chExt cx="0" cy="0"/>
        </a:xfrm>
      </p:grpSpPr>
      <p:sp>
        <p:nvSpPr>
          <p:cNvPr id="158" name="Google Shape;158;p31"/>
          <p:cNvSpPr/>
          <p:nvPr/>
        </p:nvSpPr>
        <p:spPr>
          <a:xfrm>
            <a:off x="418450" y="617950"/>
            <a:ext cx="7365000" cy="10425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GB" sz="3000">
                <a:solidFill>
                  <a:schemeClr val="dk2"/>
                </a:solidFill>
                <a:latin typeface="Montserrat Medium"/>
                <a:ea typeface="Montserrat Medium"/>
                <a:cs typeface="Montserrat Medium"/>
                <a:sym typeface="Montserrat Medium"/>
              </a:rPr>
              <a:t>Extension Task</a:t>
            </a:r>
            <a:endParaRPr sz="3000">
              <a:solidFill>
                <a:schemeClr val="dk2"/>
              </a:solidFill>
              <a:latin typeface="Montserrat Medium"/>
              <a:ea typeface="Montserrat Medium"/>
              <a:cs typeface="Montserrat Medium"/>
              <a:sym typeface="Montserrat Medium"/>
            </a:endParaRPr>
          </a:p>
          <a:p>
            <a:pPr indent="0" lvl="0" marL="0" rtl="0" algn="l">
              <a:lnSpc>
                <a:spcPct val="115000"/>
              </a:lnSpc>
              <a:spcBef>
                <a:spcPts val="0"/>
              </a:spcBef>
              <a:spcAft>
                <a:spcPts val="0"/>
              </a:spcAft>
              <a:buNone/>
            </a:pPr>
            <a:r>
              <a:t/>
            </a:r>
            <a:endParaRPr sz="3000">
              <a:solidFill>
                <a:schemeClr val="dk2"/>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b="1" lang="en-GB" sz="3000">
                <a:solidFill>
                  <a:schemeClr val="dk2"/>
                </a:solidFill>
                <a:latin typeface="Montserrat"/>
                <a:ea typeface="Montserrat"/>
                <a:cs typeface="Montserrat"/>
                <a:sym typeface="Montserrat"/>
              </a:rPr>
              <a:t>‘How does Dickens present Fagin as untrustworthy in this extract?’</a:t>
            </a:r>
            <a:endParaRPr b="1" sz="30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b="1" sz="30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000">
                <a:solidFill>
                  <a:schemeClr val="dk2"/>
                </a:solidFill>
                <a:latin typeface="Montserrat Medium"/>
                <a:ea typeface="Montserrat Medium"/>
                <a:cs typeface="Montserrat Medium"/>
                <a:sym typeface="Montserrat Medium"/>
              </a:rPr>
              <a:t>Write a paragraph/essay on the question above.</a:t>
            </a:r>
            <a:endParaRPr sz="3000">
              <a:solidFill>
                <a:schemeClr val="dk2"/>
              </a:solidFill>
              <a:latin typeface="Montserrat Medium"/>
              <a:ea typeface="Montserrat Medium"/>
              <a:cs typeface="Montserrat Medium"/>
              <a:sym typeface="Montserrat Medium"/>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