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5A4B37-F97C-4AB9-A39B-49EA7021A2B3}">
  <a:tblStyle styleId="{285A4B37-F97C-4AB9-A39B-49EA7021A2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8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6a772f49b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6a772f49b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6a772f49b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6a772f49b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second phoneme we are going to need in today’s lesson is the sound associated with this grapheme.  The oi.  This grapheme makes a oi sound.  Let’s practise this together.  ‘Wa’  Écoute.  Répete.  Excellent.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look at this in some familiar words which contain this sound.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6a772f49b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6a772f49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Phonics template - grapheme in the middle - space for NCELP picture.  These words have been chosen based on their frequency and the fact that there are limited other ‘sounds’ within the word. All pictures are copyright free.</a:t>
            </a:r>
            <a:br>
              <a:rPr lang="en-GB"/>
            </a:b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6a772f49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6a772f49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second phoneme we are going to need in today’s lesson is the sound associated with this grapheme.  The oi.  This grapheme makes a oi sound.  Let’s practise this together.  ‘Wa’  Écoute.  Répete.  Excellent.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look at this in some familiar words which contain this sound.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6a772f49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6a772f49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Phonics template - grapheme in the middle - space for NCELP picture.  These words have been chosen based on their frequency and the fact that there are limited other ‘sounds’ within the word. All pictures are copyright free.</a:t>
            </a:r>
            <a:br>
              <a:rPr lang="en-GB"/>
            </a:b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6a772f49b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6a772f49b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 this lesson, we will be using this vocabulary to talk about what we do on holiday. Listen to me pronounce the vocab, with this lesson’s phonics in mind.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6a772f49b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6a772f49b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6a772f49b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6a772f49b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now need to summarise our learning for today’s lesson.  On the screen you can see 6 sentence starters.  I want you to copy down the sentence starter and then complete rest of the sentence.  mets la vidéo  en pause maintenant.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6" name="Google Shape;126;p2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8" name="Google Shape;128;p2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3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3" name="Google Shape;163;p3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5" name="Google Shape;165;p3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type="ctrTitle"/>
          </p:nvPr>
        </p:nvSpPr>
        <p:spPr>
          <a:xfrm>
            <a:off x="382775" y="1438150"/>
            <a:ext cx="85719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a disastrous holiday 1/3 </a:t>
            </a:r>
            <a:endParaRPr sz="1500">
              <a:solidFill>
                <a:srgbClr val="4B3241"/>
              </a:solidFill>
            </a:endParaRPr>
          </a:p>
          <a:p>
            <a:pPr indent="-2730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Using the perfect tense </a:t>
            </a:r>
            <a:endParaRPr sz="2500">
              <a:solidFill>
                <a:srgbClr val="4B3241"/>
              </a:solidFill>
            </a:endParaRPr>
          </a:p>
        </p:txBody>
      </p:sp>
      <p:sp>
        <p:nvSpPr>
          <p:cNvPr id="205" name="Google Shape;205;p4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6" name="Google Shape;206;p4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Franklin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11" name="Google Shape;211;p41"/>
          <p:cNvSpPr/>
          <p:nvPr/>
        </p:nvSpPr>
        <p:spPr>
          <a:xfrm>
            <a:off x="2679913" y="14186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2" name="Google Shape;2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1"/>
          <p:cNvSpPr txBox="1"/>
          <p:nvPr/>
        </p:nvSpPr>
        <p:spPr>
          <a:xfrm>
            <a:off x="3572475" y="355425"/>
            <a:ext cx="1492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3091125" y="2907725"/>
            <a:ext cx="28803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crire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41"/>
          <p:cNvSpPr txBox="1"/>
          <p:nvPr/>
        </p:nvSpPr>
        <p:spPr>
          <a:xfrm>
            <a:off x="6411063" y="1776038"/>
            <a:ext cx="19590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[-er]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[-et]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hand holding a pencil and writing" id="216" name="Google Shape;21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3538" y="1533375"/>
            <a:ext cx="1210270" cy="141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42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2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/>
        </p:nvSpPr>
        <p:spPr>
          <a:xfrm>
            <a:off x="2353275" y="355425"/>
            <a:ext cx="43563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/ er / et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42"/>
          <p:cNvPicPr preferRelativeResize="0"/>
          <p:nvPr/>
        </p:nvPicPr>
        <p:blipFill rotWithShape="1">
          <a:blip r:embed="rId4">
            <a:alphaModFix/>
          </a:blip>
          <a:srcRect b="28381" l="13472" r="72499" t="45445"/>
          <a:stretch/>
        </p:blipFill>
        <p:spPr>
          <a:xfrm>
            <a:off x="1070575" y="1766088"/>
            <a:ext cx="1282699" cy="13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 rotWithShape="1">
          <a:blip r:embed="rId5">
            <a:alphaModFix/>
          </a:blip>
          <a:srcRect b="46624" l="11707" r="79444" t="28683"/>
          <a:stretch/>
        </p:blipFill>
        <p:spPr>
          <a:xfrm>
            <a:off x="6576012" y="1766088"/>
            <a:ext cx="809050" cy="1270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2"/>
          <p:cNvSpPr/>
          <p:nvPr/>
        </p:nvSpPr>
        <p:spPr>
          <a:xfrm>
            <a:off x="4022213" y="348813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[and]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33" name="Google Shape;233;p43"/>
          <p:cNvSpPr/>
          <p:nvPr/>
        </p:nvSpPr>
        <p:spPr>
          <a:xfrm>
            <a:off x="2297725" y="1380513"/>
            <a:ext cx="40662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4" name="Google Shape;2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3"/>
          <p:cNvSpPr txBox="1"/>
          <p:nvPr/>
        </p:nvSpPr>
        <p:spPr>
          <a:xfrm>
            <a:off x="3470325" y="3048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qu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43"/>
          <p:cNvSpPr txBox="1"/>
          <p:nvPr/>
        </p:nvSpPr>
        <p:spPr>
          <a:xfrm>
            <a:off x="2648775" y="2889300"/>
            <a:ext cx="40302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estion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3"/>
          <p:cNvSpPr txBox="1"/>
          <p:nvPr/>
        </p:nvSpPr>
        <p:spPr>
          <a:xfrm>
            <a:off x="3745600" y="1360138"/>
            <a:ext cx="967200" cy="13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500">
                <a:solidFill>
                  <a:srgbClr val="F03C78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2500">
              <a:solidFill>
                <a:srgbClr val="F03C7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atre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44"/>
          <p:cNvSpPr txBox="1"/>
          <p:nvPr/>
        </p:nvSpPr>
        <p:spPr>
          <a:xfrm flipH="1">
            <a:off x="6442963" y="1232863"/>
            <a:ext cx="19005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44"/>
          <p:cNvSpPr txBox="1"/>
          <p:nvPr/>
        </p:nvSpPr>
        <p:spPr>
          <a:xfrm>
            <a:off x="3471512" y="1939775"/>
            <a:ext cx="19005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musi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4"/>
          <p:cNvSpPr txBox="1"/>
          <p:nvPr/>
        </p:nvSpPr>
        <p:spPr>
          <a:xfrm>
            <a:off x="3470325" y="3048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qu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44"/>
          <p:cNvPicPr preferRelativeResize="0"/>
          <p:nvPr/>
        </p:nvPicPr>
        <p:blipFill rotWithShape="1">
          <a:blip r:embed="rId4">
            <a:alphaModFix/>
          </a:blip>
          <a:srcRect b="45414" l="13522" r="73282" t="23972"/>
          <a:stretch/>
        </p:blipFill>
        <p:spPr>
          <a:xfrm>
            <a:off x="1295425" y="1726851"/>
            <a:ext cx="1206499" cy="157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4"/>
          <p:cNvPicPr preferRelativeResize="0"/>
          <p:nvPr/>
        </p:nvPicPr>
        <p:blipFill rotWithShape="1">
          <a:blip r:embed="rId4">
            <a:alphaModFix/>
          </a:blip>
          <a:srcRect b="47089" l="69353" r="9860" t="25970"/>
          <a:stretch/>
        </p:blipFill>
        <p:spPr>
          <a:xfrm>
            <a:off x="3545475" y="2539475"/>
            <a:ext cx="1900651" cy="13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4"/>
          <p:cNvSpPr/>
          <p:nvPr/>
        </p:nvSpPr>
        <p:spPr>
          <a:xfrm>
            <a:off x="6441850" y="1761113"/>
            <a:ext cx="201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miss, be missing]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38" y="274887"/>
            <a:ext cx="882537" cy="8825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5" name="Google Shape;255;p45"/>
          <p:cNvGraphicFramePr/>
          <p:nvPr/>
        </p:nvGraphicFramePr>
        <p:xfrm>
          <a:off x="1383300" y="274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{285A4B37-F97C-4AB9-A39B-49EA7021A2B3}</a:tableStyleId>
              </a:tblPr>
              <a:tblGrid>
                <a:gridCol w="3511425"/>
                <a:gridCol w="3416300"/>
              </a:tblGrid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L’année dernière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Last year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d’abord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firstly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ensuite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next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plus tard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oublier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forget/forgetting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rater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miss/missing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casser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break/breaking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voler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steal/stealing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perdre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lose/losing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 un coup de soleil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sunburnt/getting sunburnt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</a:t>
                      </a:r>
                      <a:r>
                        <a:rPr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’un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someone/somebody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88" y="394350"/>
            <a:ext cx="628584" cy="629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6"/>
          <p:cNvSpPr txBox="1"/>
          <p:nvPr>
            <p:ph type="title"/>
          </p:nvPr>
        </p:nvSpPr>
        <p:spPr>
          <a:xfrm>
            <a:off x="1633288" y="580725"/>
            <a:ext cx="5468400" cy="5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Meanings of the perfect tense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62" name="Google Shape;262;p46"/>
          <p:cNvSpPr txBox="1"/>
          <p:nvPr/>
        </p:nvSpPr>
        <p:spPr>
          <a:xfrm>
            <a:off x="530550" y="1189125"/>
            <a:ext cx="84069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955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AutoNum type="arabicPeriod"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perfect tense is used to talk about completed actions in the past.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AutoNum type="arabicPeriod"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Verbs conjugated in the perfect tense in French have two meanings in English.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AutoNum type="arabicPeriod"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perfect tense is made up of three parts: pronoun, auxiliary, past participle.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3" name="Google Shape;263;p46"/>
          <p:cNvGraphicFramePr/>
          <p:nvPr/>
        </p:nvGraphicFramePr>
        <p:xfrm>
          <a:off x="727688" y="2266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{285A4B37-F97C-4AB9-A39B-49EA7021A2B3}</a:tableStyleId>
              </a:tblPr>
              <a:tblGrid>
                <a:gridCol w="2573025"/>
                <a:gridCol w="2573025"/>
                <a:gridCol w="2573025"/>
              </a:tblGrid>
              <a:tr h="369025">
                <a:tc>
                  <a:txBody>
                    <a:bodyPr/>
                    <a:lstStyle/>
                    <a:p>
                      <a:pPr indent="-2032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"/>
                        <a:buAutoNum type="arabicPeriod"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Pronoun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Auxiliary 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Past participle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92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</a:t>
                      </a: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cass</a:t>
                      </a: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oubli</a:t>
                      </a: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rat</a:t>
                      </a: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cass</a:t>
                      </a: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perd</a:t>
                      </a: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*pris 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36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 vMerge="1"/>
              </a:tr>
              <a:tr h="36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Quelqu’un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 vMerge="1"/>
              </a:tr>
            </a:tbl>
          </a:graphicData>
        </a:graphic>
      </p:graphicFrame>
      <p:pic>
        <p:nvPicPr>
          <p:cNvPr id="264" name="Google Shape;26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363" y="450825"/>
            <a:ext cx="997363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937" y="296800"/>
            <a:ext cx="840087" cy="6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7"/>
          <p:cNvSpPr txBox="1"/>
          <p:nvPr>
            <p:ph type="title"/>
          </p:nvPr>
        </p:nvSpPr>
        <p:spPr>
          <a:xfrm>
            <a:off x="459000" y="481513"/>
            <a:ext cx="6835800" cy="6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Talking about a disastrous holiday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           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chemeClr val="dk2"/>
              </a:solidFill>
            </a:endParaRPr>
          </a:p>
        </p:txBody>
      </p:sp>
      <p:graphicFrame>
        <p:nvGraphicFramePr>
          <p:cNvPr id="271" name="Google Shape;271;p47"/>
          <p:cNvGraphicFramePr/>
          <p:nvPr/>
        </p:nvGraphicFramePr>
        <p:xfrm>
          <a:off x="476250" y="109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{285A4B37-F97C-4AB9-A39B-49EA7021A2B3}</a:tableStyleId>
              </a:tblPr>
              <a:tblGrid>
                <a:gridCol w="5701100"/>
                <a:gridCol w="2490425"/>
              </a:tblGrid>
              <a:tr h="640100">
                <a:tc>
                  <a:txBody>
                    <a:bodyPr/>
                    <a:lstStyle/>
                    <a:p>
                      <a:pPr indent="-2413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Montserrat"/>
                        <a:buAutoNum type="arabicPeriod"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forming the perfect tense, you need the pronoun, the auxiliary and the...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The auxiliary comes from the verb...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To form the past participle with ER verbs, you remove the ER and add...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‘J’ai oublié’ has two meanings... 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‘Quelqu’un a volé’ = 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2" name="Google Shape;272;p47"/>
          <p:cNvSpPr txBox="1"/>
          <p:nvPr/>
        </p:nvSpPr>
        <p:spPr>
          <a:xfrm>
            <a:off x="6215438" y="1246975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7"/>
          <p:cNvSpPr txBox="1"/>
          <p:nvPr/>
        </p:nvSpPr>
        <p:spPr>
          <a:xfrm>
            <a:off x="6215438" y="1950463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avoir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7"/>
          <p:cNvSpPr txBox="1"/>
          <p:nvPr/>
        </p:nvSpPr>
        <p:spPr>
          <a:xfrm>
            <a:off x="6215438" y="2577750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7"/>
          <p:cNvSpPr txBox="1"/>
          <p:nvPr/>
        </p:nvSpPr>
        <p:spPr>
          <a:xfrm>
            <a:off x="6215438" y="3131275"/>
            <a:ext cx="2361900" cy="6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forgot/I have forgotten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47"/>
          <p:cNvSpPr txBox="1"/>
          <p:nvPr/>
        </p:nvSpPr>
        <p:spPr>
          <a:xfrm>
            <a:off x="6215438" y="3785400"/>
            <a:ext cx="2361900" cy="63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Someone stole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