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287000" cx="18288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BF97B30-1420-46D4-A4F0-4768435CBDC0}">
  <a:tblStyle styleId="{BBF97B30-1420-46D4-A4F0-4768435CBDC0}"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7f9aee7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7f9aee7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bb607c5d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bb607c5d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bb607c5d0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bb607c5d0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b31fefedd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b31fefedd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b31fefedd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b31fefedd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8bb607c5d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8bb607c5d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8bb607c5d0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8bb607c5d0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ph idx="4294967295" type="ctrTitle"/>
          </p:nvPr>
        </p:nvSpPr>
        <p:spPr>
          <a:xfrm>
            <a:off x="670850" y="3199450"/>
            <a:ext cx="131112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Elizabeth I and Spain </a:t>
            </a:r>
            <a:endParaRPr/>
          </a:p>
        </p:txBody>
      </p:sp>
      <p:sp>
        <p:nvSpPr>
          <p:cNvPr id="81" name="Google Shape;81;p14"/>
          <p:cNvSpPr txBox="1"/>
          <p:nvPr>
            <p:ph idx="4294967295" type="subTitle"/>
          </p:nvPr>
        </p:nvSpPr>
        <p:spPr>
          <a:xfrm>
            <a:off x="546925" y="890050"/>
            <a:ext cx="16452000" cy="213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 Lesson 1 of 6 </a:t>
            </a:r>
            <a:endParaRPr>
              <a:solidFill>
                <a:srgbClr val="4B3241"/>
              </a:solidFill>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Enquiry: Why was the world ‘opening up’ to Elizabeth I and her people?</a:t>
            </a:r>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Ms Apps</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835200" y="1399250"/>
            <a:ext cx="16617600" cy="81138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3600"/>
              <a:t>In 1492 Christopher Columbus’ set off across the Atlantic in search of the Indies on behalf of the Spanish King and Queen Ferdinand and Isabella. What Columbus found instead was the Caribbean.</a:t>
            </a:r>
            <a:endParaRPr sz="3600"/>
          </a:p>
          <a:p>
            <a:pPr indent="0" lvl="0" marL="0" rtl="0" algn="l">
              <a:lnSpc>
                <a:spcPct val="115000"/>
              </a:lnSpc>
              <a:spcBef>
                <a:spcPts val="1200"/>
              </a:spcBef>
              <a:spcAft>
                <a:spcPts val="0"/>
              </a:spcAft>
              <a:buNone/>
            </a:pPr>
            <a:r>
              <a:rPr lang="en-GB" sz="3600"/>
              <a:t>Columbus and his men noted that many important </a:t>
            </a:r>
            <a:r>
              <a:rPr b="1" lang="en-GB" sz="3600"/>
              <a:t>Indigenous</a:t>
            </a:r>
            <a:r>
              <a:rPr lang="en-GB" sz="3600"/>
              <a:t> people (such as the Lucayan, Arawak and Carib) they encountered wore gold ornaments in their ears and around their necks. Columbus became convinced that these lands could therefore bring great wealth to Spain. He also noted that the </a:t>
            </a:r>
            <a:r>
              <a:rPr b="1" lang="en-GB" sz="3600"/>
              <a:t>indigenous</a:t>
            </a:r>
            <a:r>
              <a:rPr lang="en-GB" sz="3600"/>
              <a:t> peoples of the Caribbean appeared peaceable and therefore easy to conquer. The stage was set for the </a:t>
            </a:r>
            <a:r>
              <a:rPr b="1" lang="en-GB" sz="3600"/>
              <a:t>colonisation </a:t>
            </a:r>
            <a:r>
              <a:rPr lang="en-GB" sz="3600"/>
              <a:t>of the </a:t>
            </a:r>
            <a:r>
              <a:rPr b="1" lang="en-GB" sz="3600"/>
              <a:t>‘New World</a:t>
            </a:r>
            <a:r>
              <a:rPr lang="en-GB" sz="3600"/>
              <a:t>’ by Spain.</a:t>
            </a:r>
            <a:endParaRPr sz="3600"/>
          </a:p>
          <a:p>
            <a:pPr indent="0" lvl="0" marL="0" rtl="0" algn="l">
              <a:lnSpc>
                <a:spcPct val="115000"/>
              </a:lnSpc>
              <a:spcBef>
                <a:spcPts val="0"/>
              </a:spcBef>
              <a:spcAft>
                <a:spcPts val="0"/>
              </a:spcAft>
              <a:buNone/>
            </a:pPr>
            <a:r>
              <a:rPr lang="en-GB" sz="3600"/>
              <a:t> </a:t>
            </a:r>
            <a:endParaRPr sz="3400"/>
          </a:p>
          <a:p>
            <a:pPr indent="0" lvl="0" marL="0" rtl="0" algn="l">
              <a:spcBef>
                <a:spcPts val="0"/>
              </a:spcBef>
              <a:spcAft>
                <a:spcPts val="2000"/>
              </a:spcAft>
              <a:buNone/>
            </a:pPr>
            <a:r>
              <a:t/>
            </a:r>
            <a:endParaRPr sz="3400"/>
          </a:p>
        </p:txBody>
      </p:sp>
      <p:sp>
        <p:nvSpPr>
          <p:cNvPr id="90" name="Google Shape;90;p15"/>
          <p:cNvSpPr txBox="1"/>
          <p:nvPr/>
        </p:nvSpPr>
        <p:spPr>
          <a:xfrm>
            <a:off x="599700" y="2804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Spanish Empire</a:t>
            </a:r>
            <a:endParaRPr b="1" sz="2800"/>
          </a:p>
        </p:txBody>
      </p:sp>
      <p:sp>
        <p:nvSpPr>
          <p:cNvPr id="91" name="Google Shape;91;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7" name="Google Shape;97;p16"/>
          <p:cNvSpPr txBox="1"/>
          <p:nvPr>
            <p:ph idx="1" type="body"/>
          </p:nvPr>
        </p:nvSpPr>
        <p:spPr>
          <a:xfrm>
            <a:off x="971150" y="1412650"/>
            <a:ext cx="16363200" cy="80916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lang="en-GB" sz="3600"/>
              <a:t>By Columbus’ return to Spain in 1493 it became clear that the lands that Columbus had found were not Asia but instead a ‘</a:t>
            </a:r>
            <a:r>
              <a:rPr b="1" lang="en-GB" sz="3600"/>
              <a:t>New World</a:t>
            </a:r>
            <a:r>
              <a:rPr lang="en-GB" sz="3600"/>
              <a:t>’. In May 1493 </a:t>
            </a:r>
            <a:r>
              <a:rPr b="1" lang="en-GB" sz="3600"/>
              <a:t>the Pope</a:t>
            </a:r>
            <a:r>
              <a:rPr lang="en-GB" sz="3600"/>
              <a:t> gave the Spanish permission to seek out, conquer and take any lands belonging to those who weren’t Christian. This has become known as the ‘</a:t>
            </a:r>
            <a:r>
              <a:rPr b="1" lang="en-GB" sz="3600"/>
              <a:t>Doctrine of Discovery</a:t>
            </a:r>
            <a:r>
              <a:rPr lang="en-GB" sz="3600"/>
              <a:t>’.</a:t>
            </a:r>
            <a:endParaRPr sz="3600"/>
          </a:p>
          <a:p>
            <a:pPr indent="0" lvl="0" marL="0" rtl="0" algn="l">
              <a:lnSpc>
                <a:spcPct val="115000"/>
              </a:lnSpc>
              <a:spcBef>
                <a:spcPts val="1200"/>
              </a:spcBef>
              <a:spcAft>
                <a:spcPts val="0"/>
              </a:spcAft>
              <a:buNone/>
            </a:pPr>
            <a:r>
              <a:rPr lang="en-GB" sz="3600"/>
              <a:t>Waves of Spanish </a:t>
            </a:r>
            <a:r>
              <a:rPr b="1" i="1" lang="en-GB" sz="3600"/>
              <a:t>Conquistadores </a:t>
            </a:r>
            <a:r>
              <a:rPr lang="en-GB" sz="3600"/>
              <a:t>voyaged to the ‘</a:t>
            </a:r>
            <a:r>
              <a:rPr b="1" lang="en-GB" sz="3600"/>
              <a:t>New World</a:t>
            </a:r>
            <a:r>
              <a:rPr lang="en-GB" sz="3600"/>
              <a:t>’. Many </a:t>
            </a:r>
            <a:r>
              <a:rPr b="1" i="1" lang="en-GB" sz="3600"/>
              <a:t>Conquistadors</a:t>
            </a:r>
            <a:r>
              <a:rPr lang="en-GB" sz="3600"/>
              <a:t> were seeking the three ‘Gs’ of colonisation - gold, glory and God. The most famous of whom was </a:t>
            </a:r>
            <a:r>
              <a:rPr b="1" lang="en-GB" sz="3600"/>
              <a:t>Hernàn Cortés</a:t>
            </a:r>
            <a:r>
              <a:rPr lang="en-GB" sz="3600"/>
              <a:t> who conquered large parts of modern day Mexico. Using the knowledge of an indigenous woman named Malintzin, he used violence and divisions amongst to conquer the </a:t>
            </a:r>
            <a:r>
              <a:rPr b="1" lang="en-GB" sz="3600"/>
              <a:t>Aztec</a:t>
            </a:r>
            <a:r>
              <a:rPr lang="en-GB" sz="3600"/>
              <a:t> Empire’s capital of Tenochtitlan in 1521. </a:t>
            </a:r>
            <a:endParaRPr sz="3600"/>
          </a:p>
        </p:txBody>
      </p:sp>
      <p:sp>
        <p:nvSpPr>
          <p:cNvPr id="98" name="Google Shape;98;p16"/>
          <p:cNvSpPr txBox="1"/>
          <p:nvPr/>
        </p:nvSpPr>
        <p:spPr>
          <a:xfrm>
            <a:off x="818750" y="285050"/>
            <a:ext cx="13062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Expansion of the Spanish Empire </a:t>
            </a:r>
            <a:endParaRPr b="1" sz="4400">
              <a:latin typeface="Montserrat"/>
              <a:ea typeface="Montserrat"/>
              <a:cs typeface="Montserrat"/>
              <a:sym typeface="Montserrat"/>
            </a:endParaRPr>
          </a:p>
        </p:txBody>
      </p:sp>
      <p:sp>
        <p:nvSpPr>
          <p:cNvPr id="99" name="Google Shape;99;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5" name="Google Shape;105;p17"/>
          <p:cNvSpPr txBox="1"/>
          <p:nvPr>
            <p:ph idx="1" type="body"/>
          </p:nvPr>
        </p:nvSpPr>
        <p:spPr>
          <a:xfrm>
            <a:off x="962400" y="1495050"/>
            <a:ext cx="16363200" cy="80916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t>The Spanish </a:t>
            </a:r>
            <a:r>
              <a:rPr b="1" i="1" lang="en-GB" sz="3600"/>
              <a:t>Conquistadores</a:t>
            </a:r>
            <a:r>
              <a:rPr b="1" lang="en-GB" sz="3600"/>
              <a:t> </a:t>
            </a:r>
            <a:r>
              <a:rPr lang="en-GB" sz="3600"/>
              <a:t>set up a system known as the </a:t>
            </a:r>
            <a:r>
              <a:rPr b="1" lang="en-GB" sz="3600"/>
              <a:t>encomienda system</a:t>
            </a:r>
            <a:r>
              <a:rPr lang="en-GB" sz="3600"/>
              <a:t>. The Spanish took control of areas of land, and expected </a:t>
            </a:r>
            <a:r>
              <a:rPr b="1" lang="en-GB" sz="3600"/>
              <a:t>i</a:t>
            </a:r>
            <a:r>
              <a:rPr b="1" lang="en-GB" sz="3600"/>
              <a:t>ndigenous</a:t>
            </a:r>
            <a:r>
              <a:rPr b="1" lang="en-GB" sz="3600"/>
              <a:t> people </a:t>
            </a:r>
            <a:r>
              <a:rPr lang="en-GB" sz="3600"/>
              <a:t>to work for them in return for knowledge of the Catholic faith. As </a:t>
            </a:r>
            <a:r>
              <a:rPr b="1" lang="en-GB" sz="3600"/>
              <a:t>indigenous peoples</a:t>
            </a:r>
            <a:r>
              <a:rPr lang="en-GB" sz="3600"/>
              <a:t> died of disease and overwork the labour force was boosted by the bringing of enslaved peoples from Africa to the ‘</a:t>
            </a:r>
            <a:r>
              <a:rPr b="1" lang="en-GB" sz="3600"/>
              <a:t>New World</a:t>
            </a:r>
            <a:r>
              <a:rPr lang="en-GB" sz="3600"/>
              <a:t>’. </a:t>
            </a:r>
            <a:endParaRPr sz="3600"/>
          </a:p>
          <a:p>
            <a:pPr indent="0" lvl="0" marL="0" rtl="0" algn="l">
              <a:lnSpc>
                <a:spcPct val="115000"/>
              </a:lnSpc>
              <a:spcBef>
                <a:spcPts val="0"/>
              </a:spcBef>
              <a:spcAft>
                <a:spcPts val="0"/>
              </a:spcAft>
              <a:buNone/>
            </a:pPr>
            <a:r>
              <a:t/>
            </a:r>
            <a:endParaRPr sz="3600"/>
          </a:p>
          <a:p>
            <a:pPr indent="0" lvl="0" marL="0" rtl="0" algn="l">
              <a:lnSpc>
                <a:spcPct val="115000"/>
              </a:lnSpc>
              <a:spcBef>
                <a:spcPts val="0"/>
              </a:spcBef>
              <a:spcAft>
                <a:spcPts val="0"/>
              </a:spcAft>
              <a:buNone/>
            </a:pPr>
            <a:r>
              <a:rPr lang="en-GB" sz="3600"/>
              <a:t>The new Spanish </a:t>
            </a:r>
            <a:r>
              <a:rPr b="1" lang="en-GB" sz="3600"/>
              <a:t>colonies</a:t>
            </a:r>
            <a:r>
              <a:rPr lang="en-GB" sz="3600"/>
              <a:t> brought much wealth to the Spanish crown making it one of the most powerful nations in Europe and allowing for a ‘Golden Age’ of art and culture.</a:t>
            </a:r>
            <a:endParaRPr sz="3600"/>
          </a:p>
          <a:p>
            <a:pPr indent="0" lvl="0" marL="0" rtl="0" algn="l">
              <a:lnSpc>
                <a:spcPct val="140000"/>
              </a:lnSpc>
              <a:spcBef>
                <a:spcPts val="2000"/>
              </a:spcBef>
              <a:spcAft>
                <a:spcPts val="2000"/>
              </a:spcAft>
              <a:buNone/>
            </a:pPr>
            <a:r>
              <a:t/>
            </a:r>
            <a:endParaRPr sz="3400"/>
          </a:p>
        </p:txBody>
      </p:sp>
      <p:sp>
        <p:nvSpPr>
          <p:cNvPr id="106" name="Google Shape;106;p17"/>
          <p:cNvSpPr txBox="1"/>
          <p:nvPr/>
        </p:nvSpPr>
        <p:spPr>
          <a:xfrm>
            <a:off x="818750" y="367450"/>
            <a:ext cx="13062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English Jealousy and Privateering</a:t>
            </a:r>
            <a:endParaRPr b="1" sz="4400">
              <a:latin typeface="Montserrat"/>
              <a:ea typeface="Montserrat"/>
              <a:cs typeface="Montserrat"/>
              <a:sym typeface="Montserrat"/>
            </a:endParaRPr>
          </a:p>
        </p:txBody>
      </p:sp>
      <p:sp>
        <p:nvSpPr>
          <p:cNvPr id="107" name="Google Shape;107;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3" name="Google Shape;113;p18"/>
          <p:cNvSpPr txBox="1"/>
          <p:nvPr>
            <p:ph idx="1" type="body"/>
          </p:nvPr>
        </p:nvSpPr>
        <p:spPr>
          <a:xfrm>
            <a:off x="962400" y="1495050"/>
            <a:ext cx="16363200" cy="80916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sz="3600"/>
          </a:p>
          <a:p>
            <a:pPr indent="0" lvl="0" marL="0" rtl="0" algn="l">
              <a:lnSpc>
                <a:spcPct val="115000"/>
              </a:lnSpc>
              <a:spcBef>
                <a:spcPts val="0"/>
              </a:spcBef>
              <a:spcAft>
                <a:spcPts val="0"/>
              </a:spcAft>
              <a:buNone/>
            </a:pPr>
            <a:r>
              <a:rPr lang="en-GB" sz="3600"/>
              <a:t>As the Reformation made England a Protestant nation, writers such as the ‘Father of Geography’ Richard Hackluyt began to criticise the Spanish domination of the ‘</a:t>
            </a:r>
            <a:r>
              <a:rPr b="1" lang="en-GB" sz="3600"/>
              <a:t>New World</a:t>
            </a:r>
            <a:r>
              <a:rPr lang="en-GB" sz="3600"/>
              <a:t>’.  In his books </a:t>
            </a:r>
            <a:r>
              <a:rPr i="1" lang="en-GB" sz="3600"/>
              <a:t>Discourse on Western Planting</a:t>
            </a:r>
            <a:r>
              <a:rPr lang="en-GB" sz="3600"/>
              <a:t> and </a:t>
            </a:r>
            <a:r>
              <a:rPr i="1" lang="en-GB" sz="3600"/>
              <a:t>The Principal Navigations</a:t>
            </a:r>
            <a:r>
              <a:rPr lang="en-GB" sz="3600"/>
              <a:t> he argued the Pope had no authority to grant areas of the ‘New World’ to only Spain. English Privateers (pirates with permission from the Queen) began to raid Spanish shipping and port towns in south America and the Caribbean from the 1560s onwards.</a:t>
            </a:r>
            <a:endParaRPr sz="3600"/>
          </a:p>
          <a:p>
            <a:pPr indent="0" lvl="0" marL="0" rtl="0" algn="l">
              <a:lnSpc>
                <a:spcPct val="115000"/>
              </a:lnSpc>
              <a:spcBef>
                <a:spcPts val="0"/>
              </a:spcBef>
              <a:spcAft>
                <a:spcPts val="0"/>
              </a:spcAft>
              <a:buNone/>
            </a:pPr>
            <a:r>
              <a:t/>
            </a:r>
            <a:endParaRPr sz="3600"/>
          </a:p>
          <a:p>
            <a:pPr indent="0" lvl="0" marL="0" rtl="0" algn="l">
              <a:lnSpc>
                <a:spcPct val="140000"/>
              </a:lnSpc>
              <a:spcBef>
                <a:spcPts val="2000"/>
              </a:spcBef>
              <a:spcAft>
                <a:spcPts val="2000"/>
              </a:spcAft>
              <a:buNone/>
            </a:pPr>
            <a:r>
              <a:t/>
            </a:r>
            <a:endParaRPr sz="3400"/>
          </a:p>
        </p:txBody>
      </p:sp>
      <p:sp>
        <p:nvSpPr>
          <p:cNvPr id="114" name="Google Shape;114;p18"/>
          <p:cNvSpPr txBox="1"/>
          <p:nvPr/>
        </p:nvSpPr>
        <p:spPr>
          <a:xfrm>
            <a:off x="818750" y="367450"/>
            <a:ext cx="13062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English Jealousies and Privateering</a:t>
            </a:r>
            <a:endParaRPr b="1" sz="4400">
              <a:latin typeface="Montserrat"/>
              <a:ea typeface="Montserrat"/>
              <a:cs typeface="Montserrat"/>
              <a:sym typeface="Montserrat"/>
            </a:endParaRPr>
          </a:p>
        </p:txBody>
      </p:sp>
      <p:sp>
        <p:nvSpPr>
          <p:cNvPr id="115" name="Google Shape;115;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806100" y="570450"/>
            <a:ext cx="26402400" cy="32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21" name="Google Shape;121;p19"/>
          <p:cNvSpPr txBox="1"/>
          <p:nvPr/>
        </p:nvSpPr>
        <p:spPr>
          <a:xfrm>
            <a:off x="806100" y="1231200"/>
            <a:ext cx="16942200" cy="6482400"/>
          </a:xfrm>
          <a:prstGeom prst="rect">
            <a:avLst/>
          </a:prstGeom>
          <a:no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3600" u="sng">
                <a:solidFill>
                  <a:schemeClr val="dk2"/>
                </a:solidFill>
                <a:latin typeface="Montserrat"/>
                <a:ea typeface="Montserrat"/>
                <a:cs typeface="Montserrat"/>
                <a:sym typeface="Montserrat"/>
              </a:rPr>
              <a:t>New World</a:t>
            </a:r>
            <a:r>
              <a:rPr lang="en-GB" sz="3600">
                <a:solidFill>
                  <a:schemeClr val="dk2"/>
                </a:solidFill>
                <a:latin typeface="Montserrat"/>
                <a:ea typeface="Montserrat"/>
                <a:cs typeface="Montserrat"/>
                <a:sym typeface="Montserrat"/>
              </a:rPr>
              <a:t> - the name given to America and the Caribbean.</a:t>
            </a:r>
            <a:endParaRPr sz="3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600" u="sng">
                <a:solidFill>
                  <a:schemeClr val="dk2"/>
                </a:solidFill>
                <a:latin typeface="Montserrat"/>
                <a:ea typeface="Montserrat"/>
                <a:cs typeface="Montserrat"/>
                <a:sym typeface="Montserrat"/>
              </a:rPr>
              <a:t>Canary Islands -</a:t>
            </a:r>
            <a:r>
              <a:rPr lang="en-GB" sz="3600">
                <a:solidFill>
                  <a:schemeClr val="dk2"/>
                </a:solidFill>
                <a:latin typeface="Montserrat"/>
                <a:ea typeface="Montserrat"/>
                <a:cs typeface="Montserrat"/>
                <a:sym typeface="Montserrat"/>
              </a:rPr>
              <a:t> Spanish islands off the coast of Africa.</a:t>
            </a:r>
            <a:endParaRPr sz="3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600" u="sng">
                <a:solidFill>
                  <a:schemeClr val="dk2"/>
                </a:solidFill>
                <a:latin typeface="Montserrat"/>
                <a:ea typeface="Montserrat"/>
                <a:cs typeface="Montserrat"/>
                <a:sym typeface="Montserrat"/>
              </a:rPr>
              <a:t>Atlantic Ocean</a:t>
            </a:r>
            <a:r>
              <a:rPr lang="en-GB" sz="3600">
                <a:solidFill>
                  <a:schemeClr val="dk2"/>
                </a:solidFill>
                <a:latin typeface="Montserrat"/>
                <a:ea typeface="Montserrat"/>
                <a:cs typeface="Montserrat"/>
                <a:sym typeface="Montserrat"/>
              </a:rPr>
              <a:t> - The ocean between America, Europe and Africa.</a:t>
            </a:r>
            <a:endParaRPr sz="3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600" u="sng">
                <a:solidFill>
                  <a:schemeClr val="dk2"/>
                </a:solidFill>
                <a:latin typeface="Montserrat"/>
                <a:ea typeface="Montserrat"/>
                <a:cs typeface="Montserrat"/>
                <a:sym typeface="Montserrat"/>
              </a:rPr>
              <a:t>Indigenous</a:t>
            </a:r>
            <a:r>
              <a:rPr lang="en-GB" sz="3600">
                <a:solidFill>
                  <a:schemeClr val="dk2"/>
                </a:solidFill>
                <a:latin typeface="Montserrat"/>
                <a:ea typeface="Montserrat"/>
                <a:cs typeface="Montserrat"/>
                <a:sym typeface="Montserrat"/>
              </a:rPr>
              <a:t> - The original people. </a:t>
            </a:r>
            <a:endParaRPr sz="3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600" u="sng">
                <a:solidFill>
                  <a:schemeClr val="dk2"/>
                </a:solidFill>
                <a:latin typeface="Montserrat"/>
                <a:ea typeface="Montserrat"/>
                <a:cs typeface="Montserrat"/>
                <a:sym typeface="Montserrat"/>
              </a:rPr>
              <a:t>Colonisation</a:t>
            </a:r>
            <a:r>
              <a:rPr lang="en-GB" sz="3600">
                <a:solidFill>
                  <a:schemeClr val="dk2"/>
                </a:solidFill>
                <a:latin typeface="Montserrat"/>
                <a:ea typeface="Montserrat"/>
                <a:cs typeface="Montserrat"/>
                <a:sym typeface="Montserrat"/>
              </a:rPr>
              <a:t> - When one nation/kingdom takes over another’s land. </a:t>
            </a:r>
            <a:endParaRPr sz="3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600" u="sng">
                <a:solidFill>
                  <a:schemeClr val="dk2"/>
                </a:solidFill>
                <a:latin typeface="Montserrat"/>
                <a:ea typeface="Montserrat"/>
                <a:cs typeface="Montserrat"/>
                <a:sym typeface="Montserrat"/>
              </a:rPr>
              <a:t>Conquistadors </a:t>
            </a:r>
            <a:r>
              <a:rPr lang="en-GB" sz="3600">
                <a:solidFill>
                  <a:schemeClr val="dk2"/>
                </a:solidFill>
                <a:latin typeface="Montserrat"/>
                <a:ea typeface="Montserrat"/>
                <a:cs typeface="Montserrat"/>
                <a:sym typeface="Montserrat"/>
              </a:rPr>
              <a:t>- Conquerors. </a:t>
            </a:r>
            <a:endParaRPr sz="3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600" u="sng">
                <a:solidFill>
                  <a:schemeClr val="dk2"/>
                </a:solidFill>
                <a:latin typeface="Montserrat"/>
                <a:ea typeface="Montserrat"/>
                <a:cs typeface="Montserrat"/>
                <a:sym typeface="Montserrat"/>
              </a:rPr>
              <a:t>The Pope</a:t>
            </a:r>
            <a:r>
              <a:rPr lang="en-GB" sz="3600">
                <a:solidFill>
                  <a:schemeClr val="dk2"/>
                </a:solidFill>
                <a:latin typeface="Montserrat"/>
                <a:ea typeface="Montserrat"/>
                <a:cs typeface="Montserrat"/>
                <a:sym typeface="Montserrat"/>
              </a:rPr>
              <a:t> - Head of the Catholic Church.</a:t>
            </a:r>
            <a:endParaRPr sz="3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600" u="sng">
                <a:solidFill>
                  <a:schemeClr val="dk2"/>
                </a:solidFill>
                <a:latin typeface="Montserrat"/>
                <a:ea typeface="Montserrat"/>
                <a:cs typeface="Montserrat"/>
                <a:sym typeface="Montserrat"/>
              </a:rPr>
              <a:t>Papal Bull -</a:t>
            </a:r>
            <a:r>
              <a:rPr lang="en-GB" sz="3600">
                <a:solidFill>
                  <a:schemeClr val="dk2"/>
                </a:solidFill>
                <a:latin typeface="Montserrat"/>
                <a:ea typeface="Montserrat"/>
                <a:cs typeface="Montserrat"/>
                <a:sym typeface="Montserrat"/>
              </a:rPr>
              <a:t> A document from the Pope with an official decision from him.</a:t>
            </a:r>
            <a:endParaRPr sz="3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GB" sz="3600" u="sng">
                <a:solidFill>
                  <a:schemeClr val="dk2"/>
                </a:solidFill>
                <a:latin typeface="Montserrat"/>
                <a:ea typeface="Montserrat"/>
                <a:cs typeface="Montserrat"/>
                <a:sym typeface="Montserrat"/>
              </a:rPr>
              <a:t>Aztec</a:t>
            </a:r>
            <a:r>
              <a:rPr lang="en-GB" sz="3600">
                <a:solidFill>
                  <a:schemeClr val="dk2"/>
                </a:solidFill>
                <a:latin typeface="Montserrat"/>
                <a:ea typeface="Montserrat"/>
                <a:cs typeface="Montserrat"/>
                <a:sym typeface="Montserrat"/>
              </a:rPr>
              <a:t> - The Aztecs were not a single people but different groups ruled over by one leader.</a:t>
            </a:r>
            <a:endParaRPr sz="3600">
              <a:solidFill>
                <a:schemeClr val="dk2"/>
              </a:solidFill>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22" name="Google Shape;122;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8" name="Google Shape;128;p20"/>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29" name="Google Shape;129;p20"/>
          <p:cNvSpPr txBox="1"/>
          <p:nvPr>
            <p:ph idx="1" type="body"/>
          </p:nvPr>
        </p:nvSpPr>
        <p:spPr>
          <a:xfrm>
            <a:off x="917950" y="1809500"/>
            <a:ext cx="16452000" cy="7925400"/>
          </a:xfrm>
          <a:prstGeom prst="rect">
            <a:avLst/>
          </a:prstGeom>
        </p:spPr>
        <p:txBody>
          <a:bodyPr anchorCtr="0" anchor="t" bIns="0" lIns="0" spcFirstLastPara="1" rIns="0" wrap="square" tIns="0">
            <a:noAutofit/>
          </a:bodyPr>
          <a:lstStyle/>
          <a:p>
            <a:pPr indent="-685800" lvl="0" marL="914400" rtl="0" algn="l">
              <a:lnSpc>
                <a:spcPct val="115000"/>
              </a:lnSpc>
              <a:spcBef>
                <a:spcPts val="0"/>
              </a:spcBef>
              <a:spcAft>
                <a:spcPts val="0"/>
              </a:spcAft>
              <a:buSzPts val="3600"/>
              <a:buAutoNum type="arabicPeriod"/>
            </a:pPr>
            <a:r>
              <a:rPr lang="en-GB" sz="3600"/>
              <a:t>Where did Columbus think he was headed to in 1492?</a:t>
            </a:r>
            <a:endParaRPr sz="3600"/>
          </a:p>
          <a:p>
            <a:pPr indent="0" lvl="0" marL="914400" rtl="0" algn="l">
              <a:lnSpc>
                <a:spcPct val="115000"/>
              </a:lnSpc>
              <a:spcBef>
                <a:spcPts val="0"/>
              </a:spcBef>
              <a:spcAft>
                <a:spcPts val="0"/>
              </a:spcAft>
              <a:buNone/>
            </a:pPr>
            <a:r>
              <a:rPr i="1" lang="en-GB" sz="3600"/>
              <a:t>In 1492 Columbus believed he was sailing to…</a:t>
            </a:r>
            <a:endParaRPr i="1" sz="3600"/>
          </a:p>
          <a:p>
            <a:pPr indent="0" lvl="0" marL="914400" rtl="0" algn="l">
              <a:lnSpc>
                <a:spcPct val="115000"/>
              </a:lnSpc>
              <a:spcBef>
                <a:spcPts val="0"/>
              </a:spcBef>
              <a:spcAft>
                <a:spcPts val="0"/>
              </a:spcAft>
              <a:buNone/>
            </a:pPr>
            <a:r>
              <a:t/>
            </a:r>
            <a:endParaRPr i="1" sz="3600"/>
          </a:p>
          <a:p>
            <a:pPr indent="-685800" lvl="0" marL="914400" rtl="0" algn="l">
              <a:lnSpc>
                <a:spcPct val="115000"/>
              </a:lnSpc>
              <a:spcBef>
                <a:spcPts val="0"/>
              </a:spcBef>
              <a:spcAft>
                <a:spcPts val="0"/>
              </a:spcAft>
              <a:buSzPts val="3600"/>
              <a:buAutoNum type="arabicPeriod"/>
            </a:pPr>
            <a:r>
              <a:rPr lang="en-GB" sz="3600"/>
              <a:t>Why did Columbus wish to take over the Caribbean islands?</a:t>
            </a:r>
            <a:endParaRPr sz="3600"/>
          </a:p>
          <a:p>
            <a:pPr indent="-685800" lvl="0" marL="914400" rtl="0" algn="l">
              <a:lnSpc>
                <a:spcPct val="115000"/>
              </a:lnSpc>
              <a:spcBef>
                <a:spcPts val="0"/>
              </a:spcBef>
              <a:spcAft>
                <a:spcPts val="0"/>
              </a:spcAft>
              <a:buSzPts val="3600"/>
              <a:buAutoNum type="arabicPeriod"/>
            </a:pPr>
            <a:r>
              <a:rPr lang="en-GB" sz="3600"/>
              <a:t>What permission did the Pope give the Spanish?</a:t>
            </a:r>
            <a:endParaRPr sz="3600"/>
          </a:p>
          <a:p>
            <a:pPr indent="-685800" lvl="0" marL="914400" rtl="0" algn="l">
              <a:lnSpc>
                <a:spcPct val="115000"/>
              </a:lnSpc>
              <a:spcBef>
                <a:spcPts val="0"/>
              </a:spcBef>
              <a:spcAft>
                <a:spcPts val="0"/>
              </a:spcAft>
              <a:buSzPts val="3600"/>
              <a:buAutoNum type="arabicPeriod"/>
            </a:pPr>
            <a:r>
              <a:rPr lang="en-GB" sz="3600"/>
              <a:t>Who was Hernan Cortes?</a:t>
            </a:r>
            <a:endParaRPr sz="3600"/>
          </a:p>
          <a:p>
            <a:pPr indent="0" lvl="0" marL="914400" rtl="0" algn="l">
              <a:lnSpc>
                <a:spcPct val="115000"/>
              </a:lnSpc>
              <a:spcBef>
                <a:spcPts val="0"/>
              </a:spcBef>
              <a:spcAft>
                <a:spcPts val="0"/>
              </a:spcAft>
              <a:buNone/>
            </a:pPr>
            <a:r>
              <a:t/>
            </a:r>
            <a:endParaRPr sz="3600"/>
          </a:p>
          <a:p>
            <a:pPr indent="-685800" lvl="0" marL="914400" rtl="0" algn="l">
              <a:lnSpc>
                <a:spcPct val="115000"/>
              </a:lnSpc>
              <a:spcBef>
                <a:spcPts val="0"/>
              </a:spcBef>
              <a:spcAft>
                <a:spcPts val="0"/>
              </a:spcAft>
              <a:buSzPts val="3600"/>
              <a:buAutoNum type="arabicPeriod"/>
            </a:pPr>
            <a:r>
              <a:rPr lang="en-GB" sz="3600"/>
              <a:t>Challenge yourself: How did the Elizabethans feel about the Spanish Empire? </a:t>
            </a:r>
            <a:endParaRPr sz="36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4000">
              <a:solidFill>
                <a:srgbClr val="000000"/>
              </a:solidFill>
            </a:endParaRPr>
          </a:p>
          <a:p>
            <a:pPr indent="0" lvl="0" marL="0" rtl="0" algn="l">
              <a:lnSpc>
                <a:spcPct val="100000"/>
              </a:lnSpc>
              <a:spcBef>
                <a:spcPts val="0"/>
              </a:spcBef>
              <a:spcAft>
                <a:spcPts val="0"/>
              </a:spcAft>
              <a:buNone/>
            </a:pPr>
            <a:r>
              <a:t/>
            </a:r>
            <a:endParaRPr sz="4000">
              <a:solidFill>
                <a:srgbClr val="000000"/>
              </a:solidFill>
            </a:endParaRPr>
          </a:p>
        </p:txBody>
      </p:sp>
      <p:sp>
        <p:nvSpPr>
          <p:cNvPr id="130" name="Google Shape;130;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918000" y="335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Extension Question</a:t>
            </a:r>
            <a:endParaRPr/>
          </a:p>
        </p:txBody>
      </p:sp>
      <p:sp>
        <p:nvSpPr>
          <p:cNvPr id="136" name="Google Shape;136;p21"/>
          <p:cNvSpPr txBox="1"/>
          <p:nvPr/>
        </p:nvSpPr>
        <p:spPr>
          <a:xfrm>
            <a:off x="783350" y="1109050"/>
            <a:ext cx="16452000" cy="21777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rPr lang="en-GB" sz="2500">
                <a:latin typeface="Montserrat"/>
                <a:ea typeface="Montserrat"/>
                <a:cs typeface="Montserrat"/>
                <a:sym typeface="Montserrat"/>
              </a:rPr>
              <a:t>6. </a:t>
            </a:r>
            <a:r>
              <a:rPr lang="en-GB" sz="2900">
                <a:solidFill>
                  <a:schemeClr val="dk2"/>
                </a:solidFill>
                <a:latin typeface="Montserrat"/>
                <a:ea typeface="Montserrat"/>
                <a:cs typeface="Montserrat"/>
                <a:sym typeface="Montserrat"/>
              </a:rPr>
              <a:t>Why might the Spanish Empire have made the Elizabethans wish to develop their own Empire?</a:t>
            </a:r>
            <a:endParaRPr sz="2500">
              <a:latin typeface="Montserrat"/>
              <a:ea typeface="Montserrat"/>
              <a:cs typeface="Montserrat"/>
              <a:sym typeface="Montserrat"/>
            </a:endParaRPr>
          </a:p>
          <a:p>
            <a:pPr indent="0" lvl="0" marL="0" rtl="0" algn="l">
              <a:spcBef>
                <a:spcPts val="0"/>
              </a:spcBef>
              <a:spcAft>
                <a:spcPts val="0"/>
              </a:spcAft>
              <a:buNone/>
            </a:pPr>
            <a:r>
              <a:t/>
            </a:r>
            <a:endParaRPr sz="2200">
              <a:latin typeface="Montserrat"/>
              <a:ea typeface="Montserrat"/>
              <a:cs typeface="Montserrat"/>
              <a:sym typeface="Montserrat"/>
            </a:endParaRPr>
          </a:p>
          <a:p>
            <a:pPr indent="0" lvl="0" marL="0" rtl="0" algn="l">
              <a:lnSpc>
                <a:spcPct val="140000"/>
              </a:lnSpc>
              <a:spcBef>
                <a:spcPts val="0"/>
              </a:spcBef>
              <a:spcAft>
                <a:spcPts val="0"/>
              </a:spcAft>
              <a:buNone/>
            </a:pPr>
            <a:r>
              <a:rPr lang="en-GB" sz="3000">
                <a:solidFill>
                  <a:srgbClr val="222222"/>
                </a:solidFill>
                <a:latin typeface="Montserrat"/>
                <a:ea typeface="Montserrat"/>
                <a:cs typeface="Montserrat"/>
                <a:sym typeface="Montserrat"/>
              </a:rPr>
              <a:t>Use the sentence starters and key words below to answer this question</a:t>
            </a:r>
            <a:endParaRPr sz="3000">
              <a:latin typeface="Montserrat"/>
              <a:ea typeface="Montserrat"/>
              <a:cs typeface="Montserrat"/>
              <a:sym typeface="Montserrat"/>
            </a:endParaRPr>
          </a:p>
        </p:txBody>
      </p:sp>
      <p:graphicFrame>
        <p:nvGraphicFramePr>
          <p:cNvPr id="137" name="Google Shape;137;p21"/>
          <p:cNvGraphicFramePr/>
          <p:nvPr/>
        </p:nvGraphicFramePr>
        <p:xfrm>
          <a:off x="894225" y="3727375"/>
          <a:ext cx="3000000" cy="3000000"/>
        </p:xfrm>
        <a:graphic>
          <a:graphicData uri="http://schemas.openxmlformats.org/drawingml/2006/table">
            <a:tbl>
              <a:tblPr>
                <a:noFill/>
                <a:tableStyleId>{BBF97B30-1420-46D4-A4F0-4768435CBDC0}</a:tableStyleId>
              </a:tblPr>
              <a:tblGrid>
                <a:gridCol w="12604250"/>
                <a:gridCol w="3626000"/>
              </a:tblGrid>
              <a:tr h="634325">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Sentence starters:</a:t>
                      </a:r>
                      <a:endParaRPr b="1" sz="2800">
                        <a:solidFill>
                          <a:srgbClr val="FFFFFF"/>
                        </a:solidFill>
                        <a:latin typeface="Montserrat"/>
                        <a:ea typeface="Montserrat"/>
                        <a:cs typeface="Montserrat"/>
                        <a:sym typeface="Montserrat"/>
                      </a:endParaRPr>
                    </a:p>
                  </a:txBody>
                  <a:tcPr marT="127000" marB="127000" marR="127000" marL="127000">
                    <a:solidFill>
                      <a:schemeClr val="dk1"/>
                    </a:solidFill>
                  </a:tcPr>
                </a:tc>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Key words</a:t>
                      </a:r>
                      <a:endParaRPr b="1" sz="2800">
                        <a:solidFill>
                          <a:srgbClr val="FFFFFF"/>
                        </a:solidFill>
                        <a:latin typeface="Montserrat"/>
                        <a:ea typeface="Montserrat"/>
                        <a:cs typeface="Montserrat"/>
                        <a:sym typeface="Montserrat"/>
                      </a:endParaRPr>
                    </a:p>
                  </a:txBody>
                  <a:tcPr marT="127000" marB="127000" marR="127000" marL="127000">
                    <a:solidFill>
                      <a:schemeClr val="dk1"/>
                    </a:solidFill>
                  </a:tcPr>
                </a:tc>
              </a:tr>
              <a:tr h="3904650">
                <a:tc>
                  <a:txBody>
                    <a:bodyPr/>
                    <a:lstStyle/>
                    <a:p>
                      <a:pPr indent="0" lvl="0" marL="0" rtl="0" algn="l">
                        <a:lnSpc>
                          <a:spcPct val="140000"/>
                        </a:lnSpc>
                        <a:spcBef>
                          <a:spcPts val="0"/>
                        </a:spcBef>
                        <a:spcAft>
                          <a:spcPts val="0"/>
                        </a:spcAft>
                        <a:buNone/>
                      </a:pPr>
                      <a:r>
                        <a:rPr i="1" lang="en-GB" sz="3200">
                          <a:latin typeface="Montserrat"/>
                          <a:ea typeface="Montserrat"/>
                          <a:cs typeface="Montserrat"/>
                          <a:sym typeface="Montserrat"/>
                        </a:rPr>
                        <a:t>One reason ….</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rPr i="1" lang="en-GB" sz="3200">
                          <a:latin typeface="Montserrat"/>
                          <a:ea typeface="Montserrat"/>
                          <a:cs typeface="Montserrat"/>
                          <a:sym typeface="Montserrat"/>
                        </a:rPr>
                        <a:t>Another reason why….</a:t>
                      </a:r>
                      <a:endParaRPr i="1" sz="3200">
                        <a:latin typeface="Montserrat"/>
                        <a:ea typeface="Montserrat"/>
                        <a:cs typeface="Montserrat"/>
                        <a:sym typeface="Montserrat"/>
                      </a:endParaRPr>
                    </a:p>
                  </a:txBody>
                  <a:tcPr marT="127000" marB="127000" marR="127000" marL="127000"/>
                </a:tc>
                <a:tc>
                  <a:txBody>
                    <a:bodyPr/>
                    <a:lstStyle/>
                    <a:p>
                      <a:pPr indent="0" lvl="0" marL="0" rtl="0" algn="l">
                        <a:lnSpc>
                          <a:spcPct val="140000"/>
                        </a:lnSpc>
                        <a:spcBef>
                          <a:spcPts val="0"/>
                        </a:spcBef>
                        <a:spcAft>
                          <a:spcPts val="0"/>
                        </a:spcAft>
                        <a:buNone/>
                      </a:pPr>
                      <a:r>
                        <a:rPr lang="en-GB" sz="3200">
                          <a:latin typeface="Montserrat"/>
                          <a:ea typeface="Montserrat"/>
                          <a:cs typeface="Montserrat"/>
                          <a:sym typeface="Montserrat"/>
                        </a:rPr>
                        <a:t>Colonisation</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i="1" lang="en-GB" sz="3200">
                          <a:latin typeface="Montserrat"/>
                          <a:ea typeface="Montserrat"/>
                          <a:cs typeface="Montserrat"/>
                          <a:sym typeface="Montserrat"/>
                        </a:rPr>
                        <a:t>Ecomienda</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Wealth</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Catholicism</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Papal Bull</a:t>
                      </a:r>
                      <a:endParaRPr sz="3200">
                        <a:latin typeface="Montserrat"/>
                        <a:ea typeface="Montserrat"/>
                        <a:cs typeface="Montserrat"/>
                        <a:sym typeface="Montserrat"/>
                      </a:endParaRPr>
                    </a:p>
                  </a:txBody>
                  <a:tcPr marT="127000" marB="127000" marR="127000" marL="1270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