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5" r:id="rId3"/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  <p:embeddedFont>
      <p:font typeface="Quicksand"/>
      <p:regular r:id="rId26"/>
      <p:bold r:id="rId27"/>
    </p:embeddedFont>
    <p:embeddedFont>
      <p:font typeface="Quicksand Light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Quicksand-regular.fntdata"/><Relationship Id="rId25" Type="http://schemas.openxmlformats.org/officeDocument/2006/relationships/font" Target="fonts/MontserratMedium-boldItalic.fntdata"/><Relationship Id="rId28" Type="http://schemas.openxmlformats.org/officeDocument/2006/relationships/font" Target="fonts/QuicksandLight-regular.fntdata"/><Relationship Id="rId27" Type="http://schemas.openxmlformats.org/officeDocument/2006/relationships/font" Target="fonts/Quicksa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Quicksand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31d4501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31d4501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017947e9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017947e9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51bfb0f1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51bfb0f1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51bfb0f1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51bfb0f1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951bfb0f1c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951bfb0f1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951b1ed7e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951b1ed7e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29d9b604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929d9b604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9622050f5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9622050f5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with heading)">
  <p:cSld name="TITLE_4_1_1_2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621800" y="2035450"/>
            <a:ext cx="17042400" cy="61944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2" type="body"/>
          </p:nvPr>
        </p:nvSpPr>
        <p:spPr>
          <a:xfrm>
            <a:off x="621800" y="8235198"/>
            <a:ext cx="17042400" cy="139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type="title"/>
          </p:nvPr>
        </p:nvSpPr>
        <p:spPr>
          <a:xfrm>
            <a:off x="621800" y="639200"/>
            <a:ext cx="17042400" cy="1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4"/>
          <p:cNvSpPr txBox="1"/>
          <p:nvPr>
            <p:ph idx="3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6" name="Google Shape;96;p17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800">
                <a:solidFill>
                  <a:srgbClr val="4B3241"/>
                </a:solidFill>
              </a:rPr>
              <a:t>Lesson 5: Drawing Designs</a:t>
            </a:r>
            <a:endParaRPr sz="68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Selection In Physical Computing</a:t>
            </a:r>
            <a:endParaRPr sz="6900">
              <a:solidFill>
                <a:srgbClr val="4B3241"/>
              </a:solidFill>
            </a:endParaRPr>
          </a:p>
        </p:txBody>
      </p:sp>
      <p:sp>
        <p:nvSpPr>
          <p:cNvPr id="110" name="Google Shape;110;p20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11" name="Google Shape;111;p20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Andy Bush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112" name="Google Shape;112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" name="Google Shape;113;p20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Review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917950" y="7503600"/>
            <a:ext cx="16452000" cy="133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Does one or both of the programs above: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Use three output devices?</a:t>
            </a:r>
            <a:endParaRPr b="1"/>
          </a:p>
        </p:txBody>
      </p:sp>
      <p:sp>
        <p:nvSpPr>
          <p:cNvPr id="121" name="Google Shape;121;p21"/>
          <p:cNvSpPr txBox="1"/>
          <p:nvPr/>
        </p:nvSpPr>
        <p:spPr>
          <a:xfrm>
            <a:off x="15250725" y="6440775"/>
            <a:ext cx="2319600" cy="94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Source: </a:t>
            </a:r>
            <a:endParaRPr sz="1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Crumble software</a:t>
            </a:r>
            <a:endParaRPr sz="1900"/>
          </a:p>
        </p:txBody>
      </p:sp>
      <p:grpSp>
        <p:nvGrpSpPr>
          <p:cNvPr id="122" name="Google Shape;122;p21"/>
          <p:cNvGrpSpPr/>
          <p:nvPr/>
        </p:nvGrpSpPr>
        <p:grpSpPr>
          <a:xfrm>
            <a:off x="9924765" y="2200309"/>
            <a:ext cx="5159860" cy="5181574"/>
            <a:chOff x="1212300" y="1017725"/>
            <a:chExt cx="2994000" cy="3006600"/>
          </a:xfrm>
        </p:grpSpPr>
        <p:sp>
          <p:nvSpPr>
            <p:cNvPr id="123" name="Google Shape;123;p21"/>
            <p:cNvSpPr/>
            <p:nvPr/>
          </p:nvSpPr>
          <p:spPr>
            <a:xfrm>
              <a:off x="1212300" y="1017725"/>
              <a:ext cx="2994000" cy="3006600"/>
            </a:xfrm>
            <a:prstGeom prst="rect">
              <a:avLst/>
            </a:prstGeom>
            <a:noFill/>
            <a:ln cap="flat" cmpd="sng" w="19050">
              <a:solidFill>
                <a:srgbClr val="0046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1"/>
            <p:cNvSpPr txBox="1"/>
            <p:nvPr/>
          </p:nvSpPr>
          <p:spPr>
            <a:xfrm>
              <a:off x="1212300" y="1017725"/>
              <a:ext cx="2994000" cy="449100"/>
            </a:xfrm>
            <a:prstGeom prst="rect">
              <a:avLst/>
            </a:prstGeom>
            <a:solidFill>
              <a:srgbClr val="00468C"/>
            </a:solidFill>
            <a:ln cap="flat" cmpd="sng" w="9525">
              <a:solidFill>
                <a:srgbClr val="0046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-GB" sz="30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Program 2</a:t>
              </a:r>
              <a:endParaRPr b="1">
                <a:solidFill>
                  <a:srgbClr val="FFFFFF"/>
                </a:solidFill>
              </a:endParaRPr>
            </a:p>
          </p:txBody>
        </p:sp>
      </p:grpSp>
      <p:grpSp>
        <p:nvGrpSpPr>
          <p:cNvPr id="125" name="Google Shape;125;p21"/>
          <p:cNvGrpSpPr/>
          <p:nvPr/>
        </p:nvGrpSpPr>
        <p:grpSpPr>
          <a:xfrm>
            <a:off x="3851102" y="2200309"/>
            <a:ext cx="5159860" cy="5181574"/>
            <a:chOff x="1212300" y="1017725"/>
            <a:chExt cx="2994000" cy="3006600"/>
          </a:xfrm>
        </p:grpSpPr>
        <p:sp>
          <p:nvSpPr>
            <p:cNvPr id="126" name="Google Shape;126;p21"/>
            <p:cNvSpPr/>
            <p:nvPr/>
          </p:nvSpPr>
          <p:spPr>
            <a:xfrm>
              <a:off x="1212300" y="1017725"/>
              <a:ext cx="2994000" cy="3006600"/>
            </a:xfrm>
            <a:prstGeom prst="rect">
              <a:avLst/>
            </a:prstGeom>
            <a:noFill/>
            <a:ln cap="flat" cmpd="sng" w="19050">
              <a:solidFill>
                <a:srgbClr val="0046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1"/>
            <p:cNvSpPr txBox="1"/>
            <p:nvPr/>
          </p:nvSpPr>
          <p:spPr>
            <a:xfrm>
              <a:off x="1212300" y="1017725"/>
              <a:ext cx="2994000" cy="449100"/>
            </a:xfrm>
            <a:prstGeom prst="rect">
              <a:avLst/>
            </a:prstGeom>
            <a:solidFill>
              <a:srgbClr val="00468C"/>
            </a:solidFill>
            <a:ln cap="flat" cmpd="sng" w="9525">
              <a:solidFill>
                <a:srgbClr val="0046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-GB" sz="30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Program 1</a:t>
              </a:r>
              <a:endParaRPr b="1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128" name="Google Shape;12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1063" y="2988672"/>
            <a:ext cx="5159761" cy="4355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19417" y="2988672"/>
            <a:ext cx="3970361" cy="4355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Review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917950" y="7503600"/>
            <a:ext cx="16452000" cy="133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Does one or both of the programs above: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Use a count-controlled loop?</a:t>
            </a:r>
            <a:endParaRPr b="1"/>
          </a:p>
        </p:txBody>
      </p:sp>
      <p:sp>
        <p:nvSpPr>
          <p:cNvPr id="137" name="Google Shape;137;p22"/>
          <p:cNvSpPr txBox="1"/>
          <p:nvPr/>
        </p:nvSpPr>
        <p:spPr>
          <a:xfrm>
            <a:off x="15250725" y="6440775"/>
            <a:ext cx="2319600" cy="94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Source: </a:t>
            </a:r>
            <a:endParaRPr sz="1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Crumble software</a:t>
            </a:r>
            <a:endParaRPr sz="1900"/>
          </a:p>
        </p:txBody>
      </p:sp>
      <p:grpSp>
        <p:nvGrpSpPr>
          <p:cNvPr id="138" name="Google Shape;138;p22"/>
          <p:cNvGrpSpPr/>
          <p:nvPr/>
        </p:nvGrpSpPr>
        <p:grpSpPr>
          <a:xfrm>
            <a:off x="9924765" y="2200309"/>
            <a:ext cx="5159860" cy="5181574"/>
            <a:chOff x="1212300" y="1017725"/>
            <a:chExt cx="2994000" cy="3006600"/>
          </a:xfrm>
        </p:grpSpPr>
        <p:sp>
          <p:nvSpPr>
            <p:cNvPr id="139" name="Google Shape;139;p22"/>
            <p:cNvSpPr/>
            <p:nvPr/>
          </p:nvSpPr>
          <p:spPr>
            <a:xfrm>
              <a:off x="1212300" y="1017725"/>
              <a:ext cx="2994000" cy="3006600"/>
            </a:xfrm>
            <a:prstGeom prst="rect">
              <a:avLst/>
            </a:prstGeom>
            <a:noFill/>
            <a:ln cap="flat" cmpd="sng" w="19050">
              <a:solidFill>
                <a:srgbClr val="0046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2"/>
            <p:cNvSpPr txBox="1"/>
            <p:nvPr/>
          </p:nvSpPr>
          <p:spPr>
            <a:xfrm>
              <a:off x="1212300" y="1017725"/>
              <a:ext cx="2994000" cy="449100"/>
            </a:xfrm>
            <a:prstGeom prst="rect">
              <a:avLst/>
            </a:prstGeom>
            <a:solidFill>
              <a:srgbClr val="00468C"/>
            </a:solidFill>
            <a:ln cap="flat" cmpd="sng" w="9525">
              <a:solidFill>
                <a:srgbClr val="0046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-GB" sz="30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Program 2</a:t>
              </a:r>
              <a:endParaRPr b="1">
                <a:solidFill>
                  <a:srgbClr val="FFFFFF"/>
                </a:solidFill>
              </a:endParaRPr>
            </a:p>
          </p:txBody>
        </p:sp>
      </p:grpSp>
      <p:grpSp>
        <p:nvGrpSpPr>
          <p:cNvPr id="141" name="Google Shape;141;p22"/>
          <p:cNvGrpSpPr/>
          <p:nvPr/>
        </p:nvGrpSpPr>
        <p:grpSpPr>
          <a:xfrm>
            <a:off x="3851102" y="2200309"/>
            <a:ext cx="5159860" cy="5181574"/>
            <a:chOff x="1212300" y="1017725"/>
            <a:chExt cx="2994000" cy="3006600"/>
          </a:xfrm>
        </p:grpSpPr>
        <p:sp>
          <p:nvSpPr>
            <p:cNvPr id="142" name="Google Shape;142;p22"/>
            <p:cNvSpPr/>
            <p:nvPr/>
          </p:nvSpPr>
          <p:spPr>
            <a:xfrm>
              <a:off x="1212300" y="1017725"/>
              <a:ext cx="2994000" cy="3006600"/>
            </a:xfrm>
            <a:prstGeom prst="rect">
              <a:avLst/>
            </a:prstGeom>
            <a:noFill/>
            <a:ln cap="flat" cmpd="sng" w="19050">
              <a:solidFill>
                <a:srgbClr val="0046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2"/>
            <p:cNvSpPr txBox="1"/>
            <p:nvPr/>
          </p:nvSpPr>
          <p:spPr>
            <a:xfrm>
              <a:off x="1212300" y="1017725"/>
              <a:ext cx="2994000" cy="449100"/>
            </a:xfrm>
            <a:prstGeom prst="rect">
              <a:avLst/>
            </a:prstGeom>
            <a:solidFill>
              <a:srgbClr val="00468C"/>
            </a:solidFill>
            <a:ln cap="flat" cmpd="sng" w="9525">
              <a:solidFill>
                <a:srgbClr val="0046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-GB" sz="30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Program 1</a:t>
              </a:r>
              <a:endParaRPr b="1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144" name="Google Shape;14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1063" y="2988672"/>
            <a:ext cx="5159761" cy="4355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19417" y="2988672"/>
            <a:ext cx="3970361" cy="4355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1" name="Google Shape;151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Review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917950" y="7503600"/>
            <a:ext cx="16452000" cy="133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Does one or both of the programs above: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Use selection?</a:t>
            </a:r>
            <a:endParaRPr b="1"/>
          </a:p>
        </p:txBody>
      </p:sp>
      <p:sp>
        <p:nvSpPr>
          <p:cNvPr id="153" name="Google Shape;153;p23"/>
          <p:cNvSpPr txBox="1"/>
          <p:nvPr/>
        </p:nvSpPr>
        <p:spPr>
          <a:xfrm>
            <a:off x="15250725" y="6440775"/>
            <a:ext cx="2319600" cy="94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Source: </a:t>
            </a:r>
            <a:endParaRPr sz="1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Crumble software</a:t>
            </a:r>
            <a:endParaRPr sz="1900"/>
          </a:p>
        </p:txBody>
      </p:sp>
      <p:grpSp>
        <p:nvGrpSpPr>
          <p:cNvPr id="154" name="Google Shape;154;p23"/>
          <p:cNvGrpSpPr/>
          <p:nvPr/>
        </p:nvGrpSpPr>
        <p:grpSpPr>
          <a:xfrm>
            <a:off x="9924765" y="2200309"/>
            <a:ext cx="5159860" cy="5181574"/>
            <a:chOff x="1212300" y="1017725"/>
            <a:chExt cx="2994000" cy="3006600"/>
          </a:xfrm>
        </p:grpSpPr>
        <p:sp>
          <p:nvSpPr>
            <p:cNvPr id="155" name="Google Shape;155;p23"/>
            <p:cNvSpPr/>
            <p:nvPr/>
          </p:nvSpPr>
          <p:spPr>
            <a:xfrm>
              <a:off x="1212300" y="1017725"/>
              <a:ext cx="2994000" cy="3006600"/>
            </a:xfrm>
            <a:prstGeom prst="rect">
              <a:avLst/>
            </a:prstGeom>
            <a:noFill/>
            <a:ln cap="flat" cmpd="sng" w="19050">
              <a:solidFill>
                <a:srgbClr val="0046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3"/>
            <p:cNvSpPr txBox="1"/>
            <p:nvPr/>
          </p:nvSpPr>
          <p:spPr>
            <a:xfrm>
              <a:off x="1212300" y="1017725"/>
              <a:ext cx="2994000" cy="449100"/>
            </a:xfrm>
            <a:prstGeom prst="rect">
              <a:avLst/>
            </a:prstGeom>
            <a:solidFill>
              <a:srgbClr val="00468C"/>
            </a:solidFill>
            <a:ln cap="flat" cmpd="sng" w="9525">
              <a:solidFill>
                <a:srgbClr val="0046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-GB" sz="30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Program 2</a:t>
              </a:r>
              <a:endParaRPr b="1">
                <a:solidFill>
                  <a:srgbClr val="FFFFFF"/>
                </a:solidFill>
              </a:endParaRPr>
            </a:p>
          </p:txBody>
        </p:sp>
      </p:grpSp>
      <p:grpSp>
        <p:nvGrpSpPr>
          <p:cNvPr id="157" name="Google Shape;157;p23"/>
          <p:cNvGrpSpPr/>
          <p:nvPr/>
        </p:nvGrpSpPr>
        <p:grpSpPr>
          <a:xfrm>
            <a:off x="3851102" y="2200309"/>
            <a:ext cx="5159860" cy="5181574"/>
            <a:chOff x="1212300" y="1017725"/>
            <a:chExt cx="2994000" cy="3006600"/>
          </a:xfrm>
        </p:grpSpPr>
        <p:sp>
          <p:nvSpPr>
            <p:cNvPr id="158" name="Google Shape;158;p23"/>
            <p:cNvSpPr/>
            <p:nvPr/>
          </p:nvSpPr>
          <p:spPr>
            <a:xfrm>
              <a:off x="1212300" y="1017725"/>
              <a:ext cx="2994000" cy="3006600"/>
            </a:xfrm>
            <a:prstGeom prst="rect">
              <a:avLst/>
            </a:prstGeom>
            <a:noFill/>
            <a:ln cap="flat" cmpd="sng" w="19050">
              <a:solidFill>
                <a:srgbClr val="0046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3"/>
            <p:cNvSpPr txBox="1"/>
            <p:nvPr/>
          </p:nvSpPr>
          <p:spPr>
            <a:xfrm>
              <a:off x="1212300" y="1017725"/>
              <a:ext cx="2994000" cy="449100"/>
            </a:xfrm>
            <a:prstGeom prst="rect">
              <a:avLst/>
            </a:prstGeom>
            <a:solidFill>
              <a:srgbClr val="00468C"/>
            </a:solidFill>
            <a:ln cap="flat" cmpd="sng" w="9525">
              <a:solidFill>
                <a:srgbClr val="0046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-GB" sz="30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Program 1</a:t>
              </a:r>
              <a:endParaRPr b="1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160" name="Google Shape;16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1063" y="2988672"/>
            <a:ext cx="5159761" cy="4355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19417" y="2988672"/>
            <a:ext cx="3970361" cy="4355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7" name="Google Shape;167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Review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917950" y="7503600"/>
            <a:ext cx="16452000" cy="133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Does one or both of the programs above: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Use a loop to repeatedly check if a condition is met?</a:t>
            </a:r>
            <a:endParaRPr b="1"/>
          </a:p>
        </p:txBody>
      </p:sp>
      <p:sp>
        <p:nvSpPr>
          <p:cNvPr id="169" name="Google Shape;169;p24"/>
          <p:cNvSpPr txBox="1"/>
          <p:nvPr/>
        </p:nvSpPr>
        <p:spPr>
          <a:xfrm>
            <a:off x="15250725" y="6440775"/>
            <a:ext cx="2319600" cy="94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Source: </a:t>
            </a:r>
            <a:endParaRPr sz="1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Crumble software</a:t>
            </a:r>
            <a:endParaRPr sz="1900"/>
          </a:p>
        </p:txBody>
      </p:sp>
      <p:grpSp>
        <p:nvGrpSpPr>
          <p:cNvPr id="170" name="Google Shape;170;p24"/>
          <p:cNvGrpSpPr/>
          <p:nvPr/>
        </p:nvGrpSpPr>
        <p:grpSpPr>
          <a:xfrm>
            <a:off x="9924765" y="2200309"/>
            <a:ext cx="5159860" cy="5181574"/>
            <a:chOff x="1212300" y="1017725"/>
            <a:chExt cx="2994000" cy="3006600"/>
          </a:xfrm>
        </p:grpSpPr>
        <p:sp>
          <p:nvSpPr>
            <p:cNvPr id="171" name="Google Shape;171;p24"/>
            <p:cNvSpPr/>
            <p:nvPr/>
          </p:nvSpPr>
          <p:spPr>
            <a:xfrm>
              <a:off x="1212300" y="1017725"/>
              <a:ext cx="2994000" cy="3006600"/>
            </a:xfrm>
            <a:prstGeom prst="rect">
              <a:avLst/>
            </a:prstGeom>
            <a:noFill/>
            <a:ln cap="flat" cmpd="sng" w="19050">
              <a:solidFill>
                <a:srgbClr val="0046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4"/>
            <p:cNvSpPr txBox="1"/>
            <p:nvPr/>
          </p:nvSpPr>
          <p:spPr>
            <a:xfrm>
              <a:off x="1212300" y="1017725"/>
              <a:ext cx="2994000" cy="449100"/>
            </a:xfrm>
            <a:prstGeom prst="rect">
              <a:avLst/>
            </a:prstGeom>
            <a:solidFill>
              <a:srgbClr val="00468C"/>
            </a:solidFill>
            <a:ln cap="flat" cmpd="sng" w="9525">
              <a:solidFill>
                <a:srgbClr val="0046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-GB" sz="30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Program 2</a:t>
              </a:r>
              <a:endParaRPr b="1">
                <a:solidFill>
                  <a:srgbClr val="FFFFFF"/>
                </a:solidFill>
              </a:endParaRPr>
            </a:p>
          </p:txBody>
        </p:sp>
      </p:grpSp>
      <p:grpSp>
        <p:nvGrpSpPr>
          <p:cNvPr id="173" name="Google Shape;173;p24"/>
          <p:cNvGrpSpPr/>
          <p:nvPr/>
        </p:nvGrpSpPr>
        <p:grpSpPr>
          <a:xfrm>
            <a:off x="3851102" y="2200309"/>
            <a:ext cx="5159860" cy="5181574"/>
            <a:chOff x="1212300" y="1017725"/>
            <a:chExt cx="2994000" cy="3006600"/>
          </a:xfrm>
        </p:grpSpPr>
        <p:sp>
          <p:nvSpPr>
            <p:cNvPr id="174" name="Google Shape;174;p24"/>
            <p:cNvSpPr/>
            <p:nvPr/>
          </p:nvSpPr>
          <p:spPr>
            <a:xfrm>
              <a:off x="1212300" y="1017725"/>
              <a:ext cx="2994000" cy="3006600"/>
            </a:xfrm>
            <a:prstGeom prst="rect">
              <a:avLst/>
            </a:prstGeom>
            <a:noFill/>
            <a:ln cap="flat" cmpd="sng" w="19050">
              <a:solidFill>
                <a:srgbClr val="0046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4"/>
            <p:cNvSpPr txBox="1"/>
            <p:nvPr/>
          </p:nvSpPr>
          <p:spPr>
            <a:xfrm>
              <a:off x="1212300" y="1017725"/>
              <a:ext cx="2994000" cy="449100"/>
            </a:xfrm>
            <a:prstGeom prst="rect">
              <a:avLst/>
            </a:prstGeom>
            <a:solidFill>
              <a:srgbClr val="00468C"/>
            </a:solidFill>
            <a:ln cap="flat" cmpd="sng" w="9525">
              <a:solidFill>
                <a:srgbClr val="0046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-GB" sz="30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Program 1</a:t>
              </a:r>
              <a:endParaRPr b="1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176" name="Google Shape;17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1063" y="2988672"/>
            <a:ext cx="5159761" cy="4355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19417" y="2988672"/>
            <a:ext cx="3970361" cy="4355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3" name="Google Shape;183;p2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</a:t>
            </a:r>
            <a:r>
              <a:rPr lang="en-GB">
                <a:solidFill>
                  <a:schemeClr val="dk2"/>
                </a:solidFill>
              </a:rPr>
              <a:t>2</a:t>
            </a:r>
            <a:r>
              <a:rPr lang="en-GB">
                <a:solidFill>
                  <a:schemeClr val="dk2"/>
                </a:solidFill>
              </a:rPr>
              <a:t> - </a:t>
            </a:r>
            <a:r>
              <a:rPr lang="en-GB">
                <a:solidFill>
                  <a:schemeClr val="dk2"/>
                </a:solidFill>
              </a:rPr>
              <a:t>If… Then...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4" name="Google Shape;184;p2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</a:t>
            </a:r>
            <a:r>
              <a:rPr lang="en-GB"/>
              <a:t>se the If… Then… structure to write an algorithm to show how selection might be used in an automated house.</a:t>
            </a:r>
            <a:endParaRPr/>
          </a:p>
          <a:p>
            <a:pPr indent="-431800" lvl="0" marL="457200" rtl="0" algn="l"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Identify the condition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Identify the action(s)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Identify the number of times the condition will be checked</a:t>
            </a:r>
            <a:endParaRPr/>
          </a:p>
        </p:txBody>
      </p:sp>
      <p:sp>
        <p:nvSpPr>
          <p:cNvPr id="185" name="Google Shape;185;p2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6" name="Google Shape;18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7950" y="2876300"/>
            <a:ext cx="7902000" cy="444491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 txBox="1"/>
          <p:nvPr/>
        </p:nvSpPr>
        <p:spPr>
          <a:xfrm>
            <a:off x="15050350" y="7321200"/>
            <a:ext cx="23196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Source: Pixabay</a:t>
            </a:r>
            <a:endParaRPr sz="1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3 - Design</a:t>
            </a:r>
            <a:endParaRPr/>
          </a:p>
        </p:txBody>
      </p:sp>
      <p:sp>
        <p:nvSpPr>
          <p:cNvPr id="193" name="Google Shape;193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4" name="Google Shape;194;p26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Use selection to control a model of a carousel that uses at least two output devices</a:t>
            </a:r>
            <a:endParaRPr sz="2800"/>
          </a:p>
          <a:p>
            <a:pPr indent="-406400" lvl="0" marL="457200" rtl="0" algn="l">
              <a:spcBef>
                <a:spcPts val="200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What materials and equipment do you need?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Which two output devices will you use? 		sparkle 		sparkle		motor 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How will your model use selection?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800"/>
              <a:t>Draw a labelled diagram of your model.</a:t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800"/>
              <a:t>Construct a wiring diagram showing how the Crumble and output devices will be connected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4 - Build you model</a:t>
            </a:r>
            <a:endParaRPr/>
          </a:p>
        </p:txBody>
      </p:sp>
      <p:sp>
        <p:nvSpPr>
          <p:cNvPr id="200" name="Google Shape;200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1" name="Google Shape;201;p2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Follow your design and build a model carousel. </a:t>
            </a:r>
            <a:endParaRPr sz="36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600"/>
              <a:t>Add in the Crumble components as shown in your design.</a:t>
            </a:r>
            <a:endParaRPr sz="36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