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Cambria Math"/>
      <p:regular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22" Type="http://schemas.openxmlformats.org/officeDocument/2006/relationships/font" Target="fonts/MontserratMedium-boldItalic.fntdata"/><Relationship Id="rId21" Type="http://schemas.openxmlformats.org/officeDocument/2006/relationships/font" Target="fonts/MontserratMedium-italic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CambriaMath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7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SemiBold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Medium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Offer a hint showing how to start another example.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Talk about how we can use common factors e.g. (x+5) or (2x+10) etc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But we can also change it by rearranging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These paths are of a movements going clockwise and anti clockwise from C. It might be a bit surprising to Ss that the totals aren’t equal. The other interesting thing is that the 6 bearings can be paired to make 6 sums of 360. Ss might be prompted to notice </a:t>
            </a:r>
            <a:r>
              <a:rPr b="1"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which</a:t>
            </a: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pairs make 360 which is somewhat interesting too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These paths are of a movements going clockwise and anti clockwise from C. It might be a bit surprising to Ss that the totals aren’t equal. The other interesting thing is that the 6 bearings can be paired to make 6 sums of 360. Ss might be prompted to notice </a:t>
            </a:r>
            <a:r>
              <a:rPr b="1"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which</a:t>
            </a: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pairs make 360 which is somewhat interesting too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These paths are of a movements going clockwise and anti clockwise from C. It might be a bit surprising to Ss that the totals aren’t equal. The other interesting thing is that the 6 bearings can be paired to make 6 sums of 360. Ss might be prompted to notice </a:t>
            </a:r>
            <a:r>
              <a:rPr b="1"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which</a:t>
            </a: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pairs make 360 which is somewhat interesting too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</a:rPr>
              <a:t>Students may notice that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5/6</a:t>
            </a:r>
            <a:r>
              <a:rPr lang="en-GB" sz="1100">
                <a:solidFill>
                  <a:srgbClr val="FF0000"/>
                </a:solidFill>
              </a:rPr>
              <a:t> and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3/4</a:t>
            </a:r>
            <a:r>
              <a:rPr lang="en-GB" sz="1100">
                <a:solidFill>
                  <a:srgbClr val="FF0000"/>
                </a:solidFill>
              </a:rPr>
              <a:t> can also be compared by denominating by 12ths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3000"/>
            </a:lvl2pPr>
            <a:lvl3pPr lvl="2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 sz="2700"/>
            </a:lvl3pPr>
            <a:lvl4pPr lvl="3" 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400"/>
            </a:lvl7pPr>
            <a:lvl8pPr lvl="7" algn="ct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400"/>
            </a:lvl8pPr>
            <a:lvl9pPr lvl="8" algn="ctr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None/>
              <a:defRPr sz="2400"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620500" y="349280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Parts of a circle</a:t>
            </a:r>
            <a:endParaRPr sz="6000"/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275125" y="47605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0" name="Google Shape;40;p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788598" y="1713482"/>
            <a:ext cx="1475619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words in the boxes to describe what is the same and what is different? </a:t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357941" y="3747788"/>
            <a:ext cx="2242854" cy="2242854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6163900" y="3984612"/>
            <a:ext cx="1869067" cy="1886246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9542539" y="3706465"/>
            <a:ext cx="2242854" cy="2283608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13094007" y="3727411"/>
            <a:ext cx="2450782" cy="2283608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dk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7494808" y="6855397"/>
            <a:ext cx="3659345" cy="11695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Lines of symmetry</a:t>
            </a:r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12485062" y="6819193"/>
            <a:ext cx="3659345" cy="11695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Rotational symmetry</a:t>
            </a:r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2504555" y="6855397"/>
            <a:ext cx="3659345" cy="11695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Edges and Vertices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687741" y="568620"/>
            <a:ext cx="7910749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9"/>
          <p:cNvSpPr txBox="1"/>
          <p:nvPr/>
        </p:nvSpPr>
        <p:spPr>
          <a:xfrm>
            <a:off x="687739" y="1217948"/>
            <a:ext cx="143982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 Label the parts of a circle.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1938780" y="2943048"/>
            <a:ext cx="4818828" cy="4818828"/>
          </a:xfrm>
          <a:prstGeom prst="ellipse">
            <a:avLst/>
          </a:prstGeom>
          <a:solidFill>
            <a:srgbClr val="E3E1F3"/>
          </a:solidFill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4348194" y="5276262"/>
            <a:ext cx="152400" cy="152400"/>
          </a:xfrm>
          <a:prstGeom prst="ellipse">
            <a:avLst/>
          </a:prstGeom>
          <a:solidFill>
            <a:srgbClr val="7030A0"/>
          </a:solidFill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9"/>
          <p:cNvCxnSpPr>
            <a:stCxn id="63" idx="1"/>
            <a:endCxn id="63" idx="5"/>
          </p:cNvCxnSpPr>
          <p:nvPr/>
        </p:nvCxnSpPr>
        <p:spPr>
          <a:xfrm>
            <a:off x="2644481" y="3648749"/>
            <a:ext cx="3407400" cy="3407400"/>
          </a:xfrm>
          <a:prstGeom prst="straightConnector1">
            <a:avLst/>
          </a:prstGeom>
          <a:noFill/>
          <a:ln cap="flat" cmpd="sng" w="28575">
            <a:solidFill>
              <a:srgbClr val="008234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6" name="Google Shape;66;p9"/>
          <p:cNvCxnSpPr>
            <a:stCxn id="63" idx="0"/>
            <a:endCxn id="63" idx="6"/>
          </p:cNvCxnSpPr>
          <p:nvPr/>
        </p:nvCxnSpPr>
        <p:spPr>
          <a:xfrm>
            <a:off x="4348194" y="2943048"/>
            <a:ext cx="2409300" cy="2409300"/>
          </a:xfrm>
          <a:prstGeom prst="straightConnector1">
            <a:avLst/>
          </a:prstGeom>
          <a:noFill/>
          <a:ln cap="flat" cmpd="sng" w="28575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9"/>
          <p:cNvCxnSpPr>
            <a:stCxn id="68" idx="1"/>
          </p:cNvCxnSpPr>
          <p:nvPr/>
        </p:nvCxnSpPr>
        <p:spPr>
          <a:xfrm flipH="1">
            <a:off x="4872223" y="2544030"/>
            <a:ext cx="1027500" cy="88740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" name="Google Shape;68;p9"/>
          <p:cNvSpPr txBox="1"/>
          <p:nvPr/>
        </p:nvSpPr>
        <p:spPr>
          <a:xfrm>
            <a:off x="5899723" y="2282420"/>
            <a:ext cx="13102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3037905" y="2207474"/>
            <a:ext cx="13102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70" name="Google Shape;70;p9"/>
          <p:cNvCxnSpPr/>
          <p:nvPr/>
        </p:nvCxnSpPr>
        <p:spPr>
          <a:xfrm flipH="1">
            <a:off x="3205413" y="2641506"/>
            <a:ext cx="153374" cy="155398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1" name="Google Shape;71;p9"/>
          <p:cNvCxnSpPr>
            <a:stCxn id="63" idx="2"/>
            <a:endCxn id="64" idx="5"/>
          </p:cNvCxnSpPr>
          <p:nvPr/>
        </p:nvCxnSpPr>
        <p:spPr>
          <a:xfrm>
            <a:off x="1938780" y="5352462"/>
            <a:ext cx="2539500" cy="54000"/>
          </a:xfrm>
          <a:prstGeom prst="straightConnector1">
            <a:avLst/>
          </a:prstGeom>
          <a:noFill/>
          <a:ln cap="flat" cmpd="sng" w="28575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9"/>
          <p:cNvCxnSpPr/>
          <p:nvPr/>
        </p:nvCxnSpPr>
        <p:spPr>
          <a:xfrm flipH="1">
            <a:off x="2357942" y="4109569"/>
            <a:ext cx="132072" cy="1030894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" name="Google Shape;73;p9"/>
          <p:cNvCxnSpPr/>
          <p:nvPr/>
        </p:nvCxnSpPr>
        <p:spPr>
          <a:xfrm flipH="1">
            <a:off x="2644756" y="4195487"/>
            <a:ext cx="132072" cy="1030894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" name="Google Shape;74;p9"/>
          <p:cNvCxnSpPr/>
          <p:nvPr/>
        </p:nvCxnSpPr>
        <p:spPr>
          <a:xfrm flipH="1">
            <a:off x="2971869" y="4450081"/>
            <a:ext cx="91774" cy="902382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p9"/>
          <p:cNvCxnSpPr/>
          <p:nvPr/>
        </p:nvCxnSpPr>
        <p:spPr>
          <a:xfrm flipH="1">
            <a:off x="3358786" y="4710932"/>
            <a:ext cx="14432" cy="515448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9"/>
          <p:cNvCxnSpPr/>
          <p:nvPr/>
        </p:nvCxnSpPr>
        <p:spPr>
          <a:xfrm flipH="1">
            <a:off x="3632220" y="4851936"/>
            <a:ext cx="14432" cy="515448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9"/>
          <p:cNvCxnSpPr/>
          <p:nvPr/>
        </p:nvCxnSpPr>
        <p:spPr>
          <a:xfrm flipH="1" rot="10800000">
            <a:off x="1420556" y="6809610"/>
            <a:ext cx="7403404" cy="1657968"/>
          </a:xfrm>
          <a:prstGeom prst="straightConnector1">
            <a:avLst/>
          </a:prstGeom>
          <a:noFill/>
          <a:ln cap="flat" cmpd="sng" w="2857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p9"/>
          <p:cNvCxnSpPr/>
          <p:nvPr/>
        </p:nvCxnSpPr>
        <p:spPr>
          <a:xfrm>
            <a:off x="1929359" y="3448671"/>
            <a:ext cx="747366" cy="1262262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9" name="Google Shape;79;p9"/>
          <p:cNvSpPr txBox="1"/>
          <p:nvPr/>
        </p:nvSpPr>
        <p:spPr>
          <a:xfrm>
            <a:off x="1407635" y="2719130"/>
            <a:ext cx="13102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80" name="Google Shape;80;p9"/>
          <p:cNvCxnSpPr/>
          <p:nvPr/>
        </p:nvCxnSpPr>
        <p:spPr>
          <a:xfrm flipH="1" rot="10800000">
            <a:off x="7529705" y="7056175"/>
            <a:ext cx="869250" cy="1005562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1" name="Google Shape;81;p9"/>
          <p:cNvSpPr txBox="1"/>
          <p:nvPr/>
        </p:nvSpPr>
        <p:spPr>
          <a:xfrm>
            <a:off x="7344865" y="8202206"/>
            <a:ext cx="13102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cxnSp>
        <p:nvCxnSpPr>
          <p:cNvPr id="82" name="Google Shape;82;p9"/>
          <p:cNvCxnSpPr/>
          <p:nvPr/>
        </p:nvCxnSpPr>
        <p:spPr>
          <a:xfrm flipH="1">
            <a:off x="6347050" y="4336488"/>
            <a:ext cx="14432" cy="515448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" name="Google Shape;83;p9"/>
          <p:cNvCxnSpPr/>
          <p:nvPr/>
        </p:nvCxnSpPr>
        <p:spPr>
          <a:xfrm flipH="1">
            <a:off x="6127150" y="3976198"/>
            <a:ext cx="14432" cy="515448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p9"/>
          <p:cNvCxnSpPr/>
          <p:nvPr/>
        </p:nvCxnSpPr>
        <p:spPr>
          <a:xfrm flipH="1">
            <a:off x="5854362" y="3695694"/>
            <a:ext cx="14432" cy="515448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9"/>
          <p:cNvCxnSpPr/>
          <p:nvPr/>
        </p:nvCxnSpPr>
        <p:spPr>
          <a:xfrm flipH="1">
            <a:off x="5567142" y="3418496"/>
            <a:ext cx="14432" cy="515448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9"/>
          <p:cNvCxnSpPr/>
          <p:nvPr/>
        </p:nvCxnSpPr>
        <p:spPr>
          <a:xfrm flipH="1">
            <a:off x="5264782" y="3268838"/>
            <a:ext cx="14432" cy="515448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9"/>
          <p:cNvCxnSpPr/>
          <p:nvPr/>
        </p:nvCxnSpPr>
        <p:spPr>
          <a:xfrm flipH="1">
            <a:off x="5967082" y="3268838"/>
            <a:ext cx="1166020" cy="63116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8" name="Google Shape;88;p9"/>
          <p:cNvSpPr txBox="1"/>
          <p:nvPr/>
        </p:nvSpPr>
        <p:spPr>
          <a:xfrm>
            <a:off x="7018685" y="2686342"/>
            <a:ext cx="13102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89" name="Google Shape;89;p9"/>
          <p:cNvSpPr txBox="1"/>
          <p:nvPr/>
        </p:nvSpPr>
        <p:spPr>
          <a:xfrm>
            <a:off x="10975501" y="2612506"/>
            <a:ext cx="1310290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/>
          <p:nvPr>
            <p:ph type="title"/>
          </p:nvPr>
        </p:nvSpPr>
        <p:spPr>
          <a:xfrm>
            <a:off x="687741" y="568620"/>
            <a:ext cx="7910749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0"/>
          <p:cNvSpPr txBox="1"/>
          <p:nvPr/>
        </p:nvSpPr>
        <p:spPr>
          <a:xfrm>
            <a:off x="687741" y="1383120"/>
            <a:ext cx="15576907" cy="6017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2)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is a chord different from the diameter?</a:t>
            </a:r>
            <a:endParaRPr/>
          </a:p>
          <a:p>
            <a:pPr indent="-29210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is a sector different from a segment.</a:t>
            </a:r>
            <a:endParaRPr/>
          </a:p>
          <a:p>
            <a:pPr indent="-29210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times does a tangent touch the circle?</a:t>
            </a:r>
            <a:endParaRPr/>
          </a:p>
          <a:p>
            <a:pPr indent="-29210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chord is always smaller than the diameter? True or false?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/>
          <p:nvPr>
            <p:ph type="title"/>
          </p:nvPr>
        </p:nvSpPr>
        <p:spPr>
          <a:xfrm>
            <a:off x="687741" y="568620"/>
            <a:ext cx="7910749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1"/>
          <p:cNvSpPr txBox="1"/>
          <p:nvPr/>
        </p:nvSpPr>
        <p:spPr>
          <a:xfrm>
            <a:off x="687741" y="1383120"/>
            <a:ext cx="15576907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3) For each question find the length of the radius and diameter. 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4" name="Google Shape;104;p11"/>
          <p:cNvGrpSpPr/>
          <p:nvPr/>
        </p:nvGrpSpPr>
        <p:grpSpPr>
          <a:xfrm>
            <a:off x="965786" y="2347727"/>
            <a:ext cx="2880286" cy="2880286"/>
            <a:chOff x="1285876" y="2248456"/>
            <a:chExt cx="3600000" cy="3600000"/>
          </a:xfrm>
        </p:grpSpPr>
        <p:sp>
          <p:nvSpPr>
            <p:cNvPr id="105" name="Google Shape;105;p11"/>
            <p:cNvSpPr/>
            <p:nvPr/>
          </p:nvSpPr>
          <p:spPr>
            <a:xfrm>
              <a:off x="1285876" y="2248456"/>
              <a:ext cx="3600000" cy="36000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" name="Google Shape;106;p11"/>
            <p:cNvCxnSpPr>
              <a:stCxn id="105" idx="2"/>
              <a:endCxn id="105" idx="6"/>
            </p:cNvCxnSpPr>
            <p:nvPr/>
          </p:nvCxnSpPr>
          <p:spPr>
            <a:xfrm>
              <a:off x="1285876" y="4048456"/>
              <a:ext cx="36000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7" name="Google Shape;107;p11"/>
            <p:cNvSpPr/>
            <p:nvPr/>
          </p:nvSpPr>
          <p:spPr>
            <a:xfrm>
              <a:off x="3013876" y="3976456"/>
              <a:ext cx="144000" cy="144000"/>
            </a:xfrm>
            <a:prstGeom prst="ellipse">
              <a:avLst/>
            </a:prstGeom>
            <a:solidFill>
              <a:srgbClr val="B1DEA4"/>
            </a:solidFill>
            <a:ln>
              <a:noFill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11"/>
          <p:cNvGrpSpPr/>
          <p:nvPr/>
        </p:nvGrpSpPr>
        <p:grpSpPr>
          <a:xfrm>
            <a:off x="5307594" y="2364056"/>
            <a:ext cx="2880286" cy="2880286"/>
            <a:chOff x="5902513" y="2383753"/>
            <a:chExt cx="3600000" cy="3600000"/>
          </a:xfrm>
        </p:grpSpPr>
        <p:sp>
          <p:nvSpPr>
            <p:cNvPr id="109" name="Google Shape;109;p11"/>
            <p:cNvSpPr/>
            <p:nvPr/>
          </p:nvSpPr>
          <p:spPr>
            <a:xfrm>
              <a:off x="5902513" y="2383753"/>
              <a:ext cx="3600000" cy="36000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" name="Google Shape;110;p11"/>
            <p:cNvCxnSpPr>
              <a:stCxn id="111" idx="3"/>
              <a:endCxn id="109" idx="7"/>
            </p:cNvCxnSpPr>
            <p:nvPr/>
          </p:nvCxnSpPr>
          <p:spPr>
            <a:xfrm flipH="1" rot="10800000">
              <a:off x="7651602" y="2911065"/>
              <a:ext cx="1323600" cy="1323600"/>
            </a:xfrm>
            <a:prstGeom prst="straightConnector1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1" name="Google Shape;111;p11"/>
            <p:cNvSpPr/>
            <p:nvPr/>
          </p:nvSpPr>
          <p:spPr>
            <a:xfrm>
              <a:off x="7630513" y="4111753"/>
              <a:ext cx="144000" cy="144000"/>
            </a:xfrm>
            <a:prstGeom prst="ellipse">
              <a:avLst/>
            </a:prstGeom>
            <a:solidFill>
              <a:srgbClr val="B1DEA4"/>
            </a:solidFill>
            <a:ln>
              <a:noFill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1"/>
          <p:cNvGrpSpPr/>
          <p:nvPr/>
        </p:nvGrpSpPr>
        <p:grpSpPr>
          <a:xfrm>
            <a:off x="9663024" y="2364056"/>
            <a:ext cx="2880286" cy="2880286"/>
            <a:chOff x="10010831" y="2391249"/>
            <a:chExt cx="3600000" cy="3600000"/>
          </a:xfrm>
        </p:grpSpPr>
        <p:sp>
          <p:nvSpPr>
            <p:cNvPr id="113" name="Google Shape;113;p11"/>
            <p:cNvSpPr/>
            <p:nvPr/>
          </p:nvSpPr>
          <p:spPr>
            <a:xfrm>
              <a:off x="10010831" y="2391249"/>
              <a:ext cx="3600000" cy="36000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11738831" y="4119249"/>
              <a:ext cx="144000" cy="144000"/>
            </a:xfrm>
            <a:prstGeom prst="ellipse">
              <a:avLst/>
            </a:prstGeom>
            <a:solidFill>
              <a:srgbClr val="B1DEA4"/>
            </a:solidFill>
            <a:ln>
              <a:noFill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965786" y="5972748"/>
            <a:ext cx="2880286" cy="2880286"/>
            <a:chOff x="14140238" y="2442161"/>
            <a:chExt cx="3600000" cy="3600000"/>
          </a:xfrm>
        </p:grpSpPr>
        <p:sp>
          <p:nvSpPr>
            <p:cNvPr id="116" name="Google Shape;116;p11"/>
            <p:cNvSpPr/>
            <p:nvPr/>
          </p:nvSpPr>
          <p:spPr>
            <a:xfrm>
              <a:off x="14140238" y="2442161"/>
              <a:ext cx="3600000" cy="36000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15858052" y="4209228"/>
              <a:ext cx="144000" cy="144000"/>
            </a:xfrm>
            <a:prstGeom prst="ellipse">
              <a:avLst/>
            </a:prstGeom>
            <a:solidFill>
              <a:srgbClr val="B1DEA4"/>
            </a:solidFill>
            <a:ln>
              <a:noFill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11"/>
          <p:cNvSpPr/>
          <p:nvPr/>
        </p:nvSpPr>
        <p:spPr>
          <a:xfrm>
            <a:off x="9649401" y="2328573"/>
            <a:ext cx="5795573" cy="2937892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1"/>
          <p:cNvSpPr txBox="1"/>
          <p:nvPr/>
        </p:nvSpPr>
        <p:spPr>
          <a:xfrm>
            <a:off x="11843633" y="5301948"/>
            <a:ext cx="2880284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24cm</a:t>
            </a:r>
            <a:endParaRPr/>
          </a:p>
        </p:txBody>
      </p:sp>
      <p:sp>
        <p:nvSpPr>
          <p:cNvPr id="120" name="Google Shape;120;p11"/>
          <p:cNvSpPr/>
          <p:nvPr/>
        </p:nvSpPr>
        <p:spPr>
          <a:xfrm>
            <a:off x="2398131" y="5961922"/>
            <a:ext cx="1448400" cy="1497600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1"/>
          <p:cNvSpPr txBox="1"/>
          <p:nvPr/>
        </p:nvSpPr>
        <p:spPr>
          <a:xfrm>
            <a:off x="4285273" y="5996510"/>
            <a:ext cx="3656405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Area of square = 36 cm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22" name="Google Shape;122;p11"/>
          <p:cNvSpPr txBox="1"/>
          <p:nvPr/>
        </p:nvSpPr>
        <p:spPr>
          <a:xfrm>
            <a:off x="6104506" y="2691122"/>
            <a:ext cx="166156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 cm</a:t>
            </a:r>
            <a:endParaRPr/>
          </a:p>
        </p:txBody>
      </p:sp>
      <p:sp>
        <p:nvSpPr>
          <p:cNvPr id="123" name="Google Shape;123;p11"/>
          <p:cNvSpPr txBox="1"/>
          <p:nvPr/>
        </p:nvSpPr>
        <p:spPr>
          <a:xfrm>
            <a:off x="1918422" y="3926412"/>
            <a:ext cx="162244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cm</a:t>
            </a:r>
            <a:endParaRPr/>
          </a:p>
        </p:txBody>
      </p:sp>
      <p:grpSp>
        <p:nvGrpSpPr>
          <p:cNvPr id="124" name="Google Shape;124;p11"/>
          <p:cNvGrpSpPr/>
          <p:nvPr/>
        </p:nvGrpSpPr>
        <p:grpSpPr>
          <a:xfrm>
            <a:off x="12564688" y="2404789"/>
            <a:ext cx="2880286" cy="2880286"/>
            <a:chOff x="10010831" y="2391249"/>
            <a:chExt cx="3600000" cy="3600000"/>
          </a:xfrm>
        </p:grpSpPr>
        <p:sp>
          <p:nvSpPr>
            <p:cNvPr id="125" name="Google Shape;125;p11"/>
            <p:cNvSpPr/>
            <p:nvPr/>
          </p:nvSpPr>
          <p:spPr>
            <a:xfrm>
              <a:off x="10010831" y="2391249"/>
              <a:ext cx="3600000" cy="36000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11738831" y="4119249"/>
              <a:ext cx="144000" cy="144000"/>
            </a:xfrm>
            <a:prstGeom prst="ellipse">
              <a:avLst/>
            </a:prstGeom>
            <a:solidFill>
              <a:srgbClr val="B1DEA4"/>
            </a:solidFill>
            <a:ln>
              <a:noFill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11"/>
          <p:cNvGrpSpPr/>
          <p:nvPr/>
        </p:nvGrpSpPr>
        <p:grpSpPr>
          <a:xfrm>
            <a:off x="9143999" y="6123442"/>
            <a:ext cx="2880286" cy="2880286"/>
            <a:chOff x="14140238" y="2442161"/>
            <a:chExt cx="3600000" cy="3600000"/>
          </a:xfrm>
        </p:grpSpPr>
        <p:sp>
          <p:nvSpPr>
            <p:cNvPr id="128" name="Google Shape;128;p11"/>
            <p:cNvSpPr/>
            <p:nvPr/>
          </p:nvSpPr>
          <p:spPr>
            <a:xfrm>
              <a:off x="14140238" y="2442161"/>
              <a:ext cx="3600000" cy="36000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15858052" y="4209228"/>
              <a:ext cx="144000" cy="144000"/>
            </a:xfrm>
            <a:prstGeom prst="ellipse">
              <a:avLst/>
            </a:prstGeom>
            <a:solidFill>
              <a:srgbClr val="B1DEA4"/>
            </a:solidFill>
            <a:ln>
              <a:noFill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1"/>
          <p:cNvSpPr/>
          <p:nvPr/>
        </p:nvSpPr>
        <p:spPr>
          <a:xfrm>
            <a:off x="9144000" y="6123442"/>
            <a:ext cx="2880285" cy="2880286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1"/>
          <p:cNvSpPr txBox="1"/>
          <p:nvPr/>
        </p:nvSpPr>
        <p:spPr>
          <a:xfrm>
            <a:off x="12641071" y="6089598"/>
            <a:ext cx="3656405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Perimeter of square = 36cm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/>
          <p:nvPr>
            <p:ph type="title"/>
          </p:nvPr>
        </p:nvSpPr>
        <p:spPr>
          <a:xfrm>
            <a:off x="917941" y="70299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2"/>
          <p:cNvSpPr txBox="1"/>
          <p:nvPr/>
        </p:nvSpPr>
        <p:spPr>
          <a:xfrm>
            <a:off x="917941" y="1440158"/>
            <a:ext cx="1415481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Three identical circles fit exactly inside a rectangle with length 72cm.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missing distances can you find? </a:t>
            </a:r>
            <a:endParaRPr/>
          </a:p>
        </p:txBody>
      </p:sp>
      <p:sp>
        <p:nvSpPr>
          <p:cNvPr id="139" name="Google Shape;139;p12"/>
          <p:cNvSpPr txBox="1"/>
          <p:nvPr/>
        </p:nvSpPr>
        <p:spPr>
          <a:xfrm>
            <a:off x="7744355" y="3295740"/>
            <a:ext cx="216024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72 cm</a:t>
            </a:r>
            <a:endParaRPr/>
          </a:p>
        </p:txBody>
      </p:sp>
      <p:grpSp>
        <p:nvGrpSpPr>
          <p:cNvPr id="140" name="Google Shape;140;p12"/>
          <p:cNvGrpSpPr/>
          <p:nvPr/>
        </p:nvGrpSpPr>
        <p:grpSpPr>
          <a:xfrm>
            <a:off x="3137043" y="4249193"/>
            <a:ext cx="10800000" cy="3613534"/>
            <a:chOff x="1912048" y="2009800"/>
            <a:chExt cx="5400000" cy="1806767"/>
          </a:xfrm>
        </p:grpSpPr>
        <p:sp>
          <p:nvSpPr>
            <p:cNvPr id="141" name="Google Shape;141;p12"/>
            <p:cNvSpPr/>
            <p:nvPr/>
          </p:nvSpPr>
          <p:spPr>
            <a:xfrm>
              <a:off x="1912048" y="2016567"/>
              <a:ext cx="1800000" cy="1800000"/>
            </a:xfrm>
            <a:prstGeom prst="ellipse">
              <a:avLst/>
            </a:prstGeom>
            <a:solidFill>
              <a:srgbClr val="B3FFD0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5512048" y="2016567"/>
              <a:ext cx="1800000" cy="1800000"/>
            </a:xfrm>
            <a:prstGeom prst="ellipse">
              <a:avLst/>
            </a:prstGeom>
            <a:solidFill>
              <a:srgbClr val="B3FFD0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3712048" y="2016567"/>
              <a:ext cx="1800000" cy="1800000"/>
            </a:xfrm>
            <a:prstGeom prst="ellipse">
              <a:avLst/>
            </a:prstGeom>
            <a:solidFill>
              <a:srgbClr val="B3FFD0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1912048" y="2009800"/>
              <a:ext cx="5400000" cy="1800000"/>
            </a:xfrm>
            <a:prstGeom prst="rect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12"/>
          <p:cNvSpPr/>
          <p:nvPr/>
        </p:nvSpPr>
        <p:spPr>
          <a:xfrm>
            <a:off x="4829043" y="5954714"/>
            <a:ext cx="216000" cy="216024"/>
          </a:xfrm>
          <a:prstGeom prst="flowChartConnector">
            <a:avLst/>
          </a:prstGeom>
          <a:solidFill>
            <a:schemeClr val="dk1"/>
          </a:solidFill>
          <a:ln cap="flat" cmpd="sng" w="25400">
            <a:solidFill>
              <a:srgbClr val="49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8429043" y="5941180"/>
            <a:ext cx="216000" cy="216024"/>
          </a:xfrm>
          <a:prstGeom prst="flowChartConnector">
            <a:avLst/>
          </a:prstGeom>
          <a:solidFill>
            <a:schemeClr val="dk1"/>
          </a:solidFill>
          <a:ln cap="flat" cmpd="sng" w="25400">
            <a:solidFill>
              <a:srgbClr val="49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2"/>
          <p:cNvSpPr/>
          <p:nvPr/>
        </p:nvSpPr>
        <p:spPr>
          <a:xfrm>
            <a:off x="12137043" y="5998334"/>
            <a:ext cx="216000" cy="216024"/>
          </a:xfrm>
          <a:prstGeom prst="flowChartConnector">
            <a:avLst/>
          </a:prstGeom>
          <a:solidFill>
            <a:schemeClr val="dk1"/>
          </a:solidFill>
          <a:ln cap="flat" cmpd="sng" w="25400">
            <a:solidFill>
              <a:srgbClr val="49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12"/>
          <p:cNvCxnSpPr/>
          <p:nvPr/>
        </p:nvCxnSpPr>
        <p:spPr>
          <a:xfrm>
            <a:off x="4937043" y="6112779"/>
            <a:ext cx="0" cy="267291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49" name="Google Shape;149;p12"/>
          <p:cNvCxnSpPr/>
          <p:nvPr/>
        </p:nvCxnSpPr>
        <p:spPr>
          <a:xfrm>
            <a:off x="12232260" y="6157204"/>
            <a:ext cx="0" cy="267291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50" name="Google Shape;150;p12"/>
          <p:cNvCxnSpPr/>
          <p:nvPr/>
        </p:nvCxnSpPr>
        <p:spPr>
          <a:xfrm>
            <a:off x="3137043" y="4027938"/>
            <a:ext cx="10800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51" name="Google Shape;151;p12"/>
          <p:cNvCxnSpPr/>
          <p:nvPr/>
        </p:nvCxnSpPr>
        <p:spPr>
          <a:xfrm>
            <a:off x="5014055" y="8401938"/>
            <a:ext cx="7200000" cy="0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