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D804E7-03F9-4C2F-8F7D-1ABFD1ED8636}">
  <a:tblStyle styleId="{81D804E7-03F9-4C2F-8F7D-1ABFD1ED86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CenturyGothic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7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0d93cc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f0d93cc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ed551c0b9_0_9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8ed551c0b9_0_9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8ed551c0b9_0_9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850cff9a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850cff9a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d551c0b9_0_4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d551c0b9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d1d7d8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ed1d7d8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ed1d7d8bf_0_15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ed1d7d8bf_0_15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  <p:sp>
        <p:nvSpPr>
          <p:cNvPr id="78" name="Google Shape;78;p14"/>
          <p:cNvSpPr/>
          <p:nvPr/>
        </p:nvSpPr>
        <p:spPr>
          <a:xfrm>
            <a:off x="0" y="9553353"/>
            <a:ext cx="18288000" cy="7335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ctrTitle"/>
          </p:nvPr>
        </p:nvSpPr>
        <p:spPr>
          <a:xfrm>
            <a:off x="917950" y="2876300"/>
            <a:ext cx="16294500" cy="110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different family members </a:t>
            </a:r>
            <a:r>
              <a:rPr lang="en-GB" sz="2800">
                <a:solidFill>
                  <a:srgbClr val="4B3241"/>
                </a:solidFill>
              </a:rPr>
              <a:t>[2/2]</a:t>
            </a:r>
            <a:endParaRPr>
              <a:solidFill>
                <a:srgbClr val="4B3241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 sz="4700">
                <a:solidFill>
                  <a:srgbClr val="4B3241"/>
                </a:solidFill>
              </a:rPr>
              <a:t>Use of </a:t>
            </a:r>
            <a:r>
              <a:rPr i="1" lang="en-GB" sz="4700">
                <a:solidFill>
                  <a:srgbClr val="4B3241"/>
                </a:solidFill>
              </a:rPr>
              <a:t>tener </a:t>
            </a:r>
            <a:r>
              <a:rPr lang="en-GB" sz="4700">
                <a:solidFill>
                  <a:srgbClr val="4B3241"/>
                </a:solidFill>
              </a:rPr>
              <a:t>with idiomatic expressions</a:t>
            </a:r>
            <a:endParaRPr sz="4700">
              <a:solidFill>
                <a:srgbClr val="4B3241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 sz="4700">
                <a:solidFill>
                  <a:srgbClr val="4B3241"/>
                </a:solidFill>
              </a:rPr>
              <a:t>Use of </a:t>
            </a:r>
            <a:r>
              <a:rPr i="1" lang="en-GB" sz="4700">
                <a:solidFill>
                  <a:srgbClr val="4B3241"/>
                </a:solidFill>
              </a:rPr>
              <a:t>tener que </a:t>
            </a:r>
            <a:r>
              <a:rPr lang="en-GB" sz="4700">
                <a:solidFill>
                  <a:srgbClr val="4B3241"/>
                </a:solidFill>
              </a:rPr>
              <a:t>and</a:t>
            </a:r>
            <a:r>
              <a:rPr i="1" lang="en-GB" sz="4700">
                <a:solidFill>
                  <a:srgbClr val="4B3241"/>
                </a:solidFill>
              </a:rPr>
              <a:t> tener ganas de</a:t>
            </a:r>
            <a:endParaRPr i="1" sz="4700">
              <a:solidFill>
                <a:srgbClr val="4B324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700">
                <a:solidFill>
                  <a:srgbClr val="4B3241"/>
                </a:solidFill>
              </a:rPr>
              <a:t>(Plural persons)</a:t>
            </a:r>
            <a:endParaRPr i="1" sz="4700"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7373250" y="2556165"/>
            <a:ext cx="3452700" cy="43290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014047" y="4994303"/>
            <a:ext cx="22599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b="1" i="0" lang="en-GB" sz="108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1387130" y="618780"/>
            <a:ext cx="47115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lvidar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2837907" y="657381"/>
            <a:ext cx="38697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13179224" y="5019744"/>
            <a:ext cx="33951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7054383" y="6963171"/>
            <a:ext cx="41793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617288" y="5082984"/>
            <a:ext cx="33660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i="0" lang="en-GB" sz="9000" u="none" cap="none" strike="noStrike">
                <a:latin typeface="Montserrat"/>
                <a:ea typeface="Montserrat"/>
                <a:cs typeface="Montserrat"/>
                <a:sym typeface="Montserrat"/>
              </a:rPr>
              <a:t>lo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7323795" y="8474003"/>
            <a:ext cx="36948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[little, few]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7373246" y="128300"/>
            <a:ext cx="3329400" cy="29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800">
                <a:latin typeface="Montserrat"/>
                <a:ea typeface="Montserrat"/>
                <a:cs typeface="Montserrat"/>
                <a:sym typeface="Montserrat"/>
              </a:rPr>
              <a:t>[o]</a:t>
            </a:r>
            <a:endParaRPr sz="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247978" y="10448412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600"/>
              <a:buFont typeface="Twentieth Century"/>
              <a:buNone/>
            </a:pPr>
            <a:r>
              <a:rPr lang="en-GB" sz="2100"/>
              <a:t>o</a:t>
            </a:r>
            <a:endParaRPr sz="2100"/>
          </a:p>
        </p:txBody>
      </p:sp>
      <p:sp>
        <p:nvSpPr>
          <p:cNvPr id="106" name="Google Shape;106;p17"/>
          <p:cNvSpPr txBox="1"/>
          <p:nvPr/>
        </p:nvSpPr>
        <p:spPr>
          <a:xfrm>
            <a:off x="3510468" y="2984523"/>
            <a:ext cx="3295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[to forget]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695946" y="7556872"/>
            <a:ext cx="3050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"/>
                <a:ea typeface="Montserrat"/>
                <a:cs typeface="Montserrat"/>
                <a:sym typeface="Montserrat"/>
              </a:rPr>
              <a:t>[alone]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8"/>
          <p:cNvGraphicFramePr/>
          <p:nvPr/>
        </p:nvGraphicFramePr>
        <p:xfrm>
          <a:off x="835350" y="49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{81D804E7-03F9-4C2F-8F7D-1ABFD1ED8636}</a:tableStyleId>
              </a:tblPr>
              <a:tblGrid>
                <a:gridCol w="6664500"/>
                <a:gridCol w="6476825"/>
              </a:tblGrid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miedo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sueño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sleepiness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éxito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success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hambre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hunger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sed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thirst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suerte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luck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calor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heat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razón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encontrar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find, finding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0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perder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lose, losing</a:t>
                      </a:r>
                      <a:endParaRPr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917950" y="890050"/>
            <a:ext cx="12032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Tener ganas de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836425" y="1819425"/>
            <a:ext cx="154764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To say you feel like doing something, use the phrase </a:t>
            </a:r>
            <a:r>
              <a:rPr i="1" lang="en-GB" sz="4400">
                <a:latin typeface="Montserrat"/>
                <a:ea typeface="Montserrat"/>
                <a:cs typeface="Montserrat"/>
                <a:sym typeface="Montserrat"/>
              </a:rPr>
              <a:t>tener ganas de.</a:t>
            </a: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/>
          <p:nvPr/>
        </p:nvSpPr>
        <p:spPr>
          <a:xfrm flipH="1" rot="-10799596">
            <a:off x="8099231" y="3826507"/>
            <a:ext cx="2550300" cy="380400"/>
          </a:xfrm>
          <a:prstGeom prst="rightArrow">
            <a:avLst>
              <a:gd fmla="val 33339" name="adj1"/>
              <a:gd fmla="val 12306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936800" y="3694575"/>
            <a:ext cx="70647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Tenemos ganas de</a:t>
            </a:r>
            <a:r>
              <a:rPr lang="en-GB" sz="3500">
                <a:solidFill>
                  <a:srgbClr val="000000"/>
                </a:solidFill>
              </a:rPr>
              <a:t> bailar.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10928751" y="3694575"/>
            <a:ext cx="64413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We </a:t>
            </a:r>
            <a:r>
              <a:rPr lang="en-GB" sz="3500">
                <a:solidFill>
                  <a:srgbClr val="000000"/>
                </a:solidFill>
              </a:rPr>
              <a:t>feel like dancing.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 flipH="1" rot="-10799596">
            <a:off x="8099231" y="4879884"/>
            <a:ext cx="2550300" cy="380400"/>
          </a:xfrm>
          <a:prstGeom prst="rightArrow">
            <a:avLst>
              <a:gd fmla="val 33339" name="adj1"/>
              <a:gd fmla="val 12306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936800" y="4711325"/>
            <a:ext cx="71625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Tenéis ganas de</a:t>
            </a:r>
            <a:r>
              <a:rPr lang="en-GB" sz="3500">
                <a:solidFill>
                  <a:srgbClr val="000000"/>
                </a:solidFill>
              </a:rPr>
              <a:t> bailar.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10928750" y="4711325"/>
            <a:ext cx="65748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You (plural) feel like dancing.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25" name="Google Shape;125;p19"/>
          <p:cNvSpPr/>
          <p:nvPr/>
        </p:nvSpPr>
        <p:spPr>
          <a:xfrm flipH="1" rot="-10799596">
            <a:off x="8001406" y="5862836"/>
            <a:ext cx="2550300" cy="380400"/>
          </a:xfrm>
          <a:prstGeom prst="rightArrow">
            <a:avLst>
              <a:gd fmla="val 33339" name="adj1"/>
              <a:gd fmla="val 12306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936800" y="5728100"/>
            <a:ext cx="69645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Tienen ganas de </a:t>
            </a:r>
            <a:r>
              <a:rPr lang="en-GB" sz="3500">
                <a:solidFill>
                  <a:srgbClr val="000000"/>
                </a:solidFill>
              </a:rPr>
              <a:t>bailar.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0786951" y="5728100"/>
            <a:ext cx="62274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They feel like dancing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075050" y="6845625"/>
            <a:ext cx="4369500" cy="1754400"/>
          </a:xfrm>
          <a:prstGeom prst="wedgeRoundRectCallout">
            <a:avLst>
              <a:gd fmla="val -76044" name="adj1"/>
              <a:gd fmla="val -69230" name="adj2"/>
              <a:gd fmla="val 0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TENER GANAS DE  is followed by the infinitive form of the verb.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697249" y="5470038"/>
            <a:ext cx="1736964" cy="1016820"/>
          </a:xfrm>
          <a:prstGeom prst="clou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917950" y="890050"/>
            <a:ext cx="12032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Tener + que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836425" y="1819425"/>
            <a:ext cx="15476400" cy="15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latin typeface="Montserrat"/>
                <a:ea typeface="Montserrat"/>
                <a:cs typeface="Montserrat"/>
                <a:sym typeface="Montserrat"/>
              </a:rPr>
              <a:t>To say you have to do something, use the word ‘que’ after tener.</a:t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/>
          <p:nvPr/>
        </p:nvSpPr>
        <p:spPr>
          <a:xfrm flipH="1" rot="-10799596">
            <a:off x="8099231" y="3826507"/>
            <a:ext cx="2550300" cy="380400"/>
          </a:xfrm>
          <a:prstGeom prst="rightArrow">
            <a:avLst>
              <a:gd fmla="val 33339" name="adj1"/>
              <a:gd fmla="val 12306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936800" y="3694575"/>
            <a:ext cx="70647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Tenemos que</a:t>
            </a:r>
            <a:r>
              <a:rPr lang="en-GB" sz="3500">
                <a:solidFill>
                  <a:srgbClr val="000000"/>
                </a:solidFill>
              </a:rPr>
              <a:t> jugar.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10928751" y="3694575"/>
            <a:ext cx="64413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We have to play.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39" name="Google Shape;139;p20"/>
          <p:cNvSpPr/>
          <p:nvPr/>
        </p:nvSpPr>
        <p:spPr>
          <a:xfrm flipH="1" rot="-10799596">
            <a:off x="8099231" y="4879884"/>
            <a:ext cx="2550300" cy="380400"/>
          </a:xfrm>
          <a:prstGeom prst="rightArrow">
            <a:avLst>
              <a:gd fmla="val 33339" name="adj1"/>
              <a:gd fmla="val 12306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936800" y="4711325"/>
            <a:ext cx="71625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Tenéis que</a:t>
            </a:r>
            <a:r>
              <a:rPr lang="en-GB" sz="3500">
                <a:solidFill>
                  <a:srgbClr val="000000"/>
                </a:solidFill>
              </a:rPr>
              <a:t> jugar. 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10928750" y="4711325"/>
            <a:ext cx="65748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You (plural) have to play.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42" name="Google Shape;142;p20"/>
          <p:cNvSpPr/>
          <p:nvPr/>
        </p:nvSpPr>
        <p:spPr>
          <a:xfrm flipH="1" rot="-10799596">
            <a:off x="8001406" y="5862836"/>
            <a:ext cx="2550300" cy="380400"/>
          </a:xfrm>
          <a:prstGeom prst="rightArrow">
            <a:avLst>
              <a:gd fmla="val 33339" name="adj1"/>
              <a:gd fmla="val 12306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936800" y="5728100"/>
            <a:ext cx="69645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rgbClr val="000000"/>
                </a:solidFill>
              </a:rPr>
              <a:t>Tienen que </a:t>
            </a:r>
            <a:r>
              <a:rPr lang="en-GB" sz="3500">
                <a:solidFill>
                  <a:srgbClr val="000000"/>
                </a:solidFill>
              </a:rPr>
              <a:t>jugar.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10786951" y="5728100"/>
            <a:ext cx="6227400" cy="8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They have to play</a:t>
            </a:r>
            <a:endParaRPr b="1" sz="2800">
              <a:solidFill>
                <a:srgbClr val="000000"/>
              </a:solidFill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075050" y="6845625"/>
            <a:ext cx="4369500" cy="1754400"/>
          </a:xfrm>
          <a:prstGeom prst="wedgeRoundRectCallout">
            <a:avLst>
              <a:gd fmla="val -76044" name="adj1"/>
              <a:gd fmla="val -69230" name="adj2"/>
              <a:gd fmla="val 0" name="adj3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latin typeface="Montserrat"/>
                <a:ea typeface="Montserrat"/>
                <a:cs typeface="Montserrat"/>
                <a:sym typeface="Montserrat"/>
              </a:rPr>
              <a:t>TENER + QUE is followed by the infinitive form of the verb.</a:t>
            </a:r>
            <a:endParaRPr b="1"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3436437" y="5544613"/>
            <a:ext cx="1736964" cy="1016820"/>
          </a:xfrm>
          <a:prstGeom prst="cloud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504700" y="324250"/>
            <a:ext cx="164520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Summary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verb </a:t>
            </a:r>
            <a:r>
              <a:rPr i="1" lang="en-GB" sz="4800">
                <a:solidFill>
                  <a:srgbClr val="000000"/>
                </a:solidFill>
              </a:rPr>
              <a:t>tener</a:t>
            </a:r>
            <a:r>
              <a:rPr lang="en-GB" sz="4800">
                <a:solidFill>
                  <a:srgbClr val="000000"/>
                </a:solidFill>
              </a:rPr>
              <a:t> means: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The ‘we’ form of </a:t>
            </a:r>
            <a:r>
              <a:rPr i="1" lang="en-GB" sz="4800">
                <a:solidFill>
                  <a:srgbClr val="000000"/>
                </a:solidFill>
              </a:rPr>
              <a:t>tener</a:t>
            </a:r>
            <a:r>
              <a:rPr lang="en-GB" sz="4800">
                <a:solidFill>
                  <a:srgbClr val="000000"/>
                </a:solidFill>
              </a:rPr>
              <a:t> is: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i="1" lang="en-GB" sz="4800">
                <a:solidFill>
                  <a:srgbClr val="000000"/>
                </a:solidFill>
              </a:rPr>
              <a:t>Tener que</a:t>
            </a:r>
            <a:r>
              <a:rPr lang="en-GB" sz="4800">
                <a:solidFill>
                  <a:srgbClr val="000000"/>
                </a:solidFill>
              </a:rPr>
              <a:t> must be followed by the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i="1" lang="en-GB" sz="4800">
                <a:solidFill>
                  <a:srgbClr val="000000"/>
                </a:solidFill>
              </a:rPr>
              <a:t>Tener ganas de</a:t>
            </a:r>
            <a:r>
              <a:rPr lang="en-GB" sz="4800">
                <a:solidFill>
                  <a:srgbClr val="000000"/>
                </a:solidFill>
              </a:rPr>
              <a:t> means: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‘They have to’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2396150" y="1836900"/>
            <a:ext cx="45606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o have/having.</a:t>
            </a:r>
            <a:endParaRPr b="1"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4140650" y="2773025"/>
            <a:ext cx="2816100" cy="78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tenemos.</a:t>
            </a:r>
            <a:endParaRPr sz="4200"/>
          </a:p>
        </p:txBody>
      </p:sp>
      <p:sp>
        <p:nvSpPr>
          <p:cNvPr id="154" name="Google Shape;154;p21"/>
          <p:cNvSpPr txBox="1"/>
          <p:nvPr/>
        </p:nvSpPr>
        <p:spPr>
          <a:xfrm>
            <a:off x="13694850" y="4539675"/>
            <a:ext cx="32619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o feel like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200"/>
          </a:p>
        </p:txBody>
      </p:sp>
      <p:sp>
        <p:nvSpPr>
          <p:cNvPr id="155" name="Google Shape;155;p21"/>
          <p:cNvSpPr txBox="1"/>
          <p:nvPr/>
        </p:nvSpPr>
        <p:spPr>
          <a:xfrm>
            <a:off x="12906300" y="5475800"/>
            <a:ext cx="40506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‘t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ienen que’.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13884450" y="3603550"/>
            <a:ext cx="3072300" cy="88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infinitive.</a:t>
            </a:r>
            <a:endParaRPr sz="4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16192245" y="479925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6192245" y="557359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