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D399C3-1957-4F73-A96D-F8F9AD7F9696}">
  <a:tblStyle styleId="{93D399C3-1957-4F73-A96D-F8F9AD7F96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4428d29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4428d29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4428d292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c4428d29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4428d292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4428d292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c4428d29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c4428d29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4428d29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4428d29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c4428d292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c4428d292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4428d292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4428d292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4428d29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4428d29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4428d29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4428d29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c4428d292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c4428d292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7596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Healthy vs unhealthy lifestyles </a:t>
            </a:r>
            <a:r>
              <a:rPr lang="en-GB" sz="1500">
                <a:solidFill>
                  <a:srgbClr val="4B3241"/>
                </a:solidFill>
              </a:rPr>
              <a:t>[1 / 2]</a:t>
            </a:r>
            <a:endParaRPr sz="1500"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Devoir +  infinitive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Pour + infinitive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458975" y="4475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Healthy vs unhealthy lifestyles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The verb devoir means </a:t>
            </a:r>
            <a:endParaRPr sz="2800" u="sng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I must =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You </a:t>
            </a:r>
            <a:r>
              <a:rPr lang="en-GB" sz="1400">
                <a:solidFill>
                  <a:schemeClr val="dk2"/>
                </a:solidFill>
              </a:rPr>
              <a:t>(specific)</a:t>
            </a:r>
            <a:r>
              <a:rPr lang="en-GB" sz="2800">
                <a:solidFill>
                  <a:schemeClr val="dk2"/>
                </a:solidFill>
              </a:rPr>
              <a:t> must =             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You </a:t>
            </a:r>
            <a:r>
              <a:rPr lang="en-GB" sz="1400">
                <a:solidFill>
                  <a:schemeClr val="dk2"/>
                </a:solidFill>
              </a:rPr>
              <a:t>(general)</a:t>
            </a:r>
            <a:r>
              <a:rPr lang="en-GB" sz="2800">
                <a:solidFill>
                  <a:schemeClr val="dk2"/>
                </a:solidFill>
              </a:rPr>
              <a:t> must =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The verb devoir is followed by the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This form of the verb ends in             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/>
          </a:p>
        </p:txBody>
      </p:sp>
      <p:cxnSp>
        <p:nvCxnSpPr>
          <p:cNvPr id="230" name="Google Shape;230;p35"/>
          <p:cNvCxnSpPr/>
          <p:nvPr/>
        </p:nvCxnSpPr>
        <p:spPr>
          <a:xfrm>
            <a:off x="5158125" y="1772925"/>
            <a:ext cx="2008800" cy="6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5"/>
          <p:cNvCxnSpPr/>
          <p:nvPr/>
        </p:nvCxnSpPr>
        <p:spPr>
          <a:xfrm flipH="1" rot="10800000">
            <a:off x="2630738" y="2289438"/>
            <a:ext cx="1372500" cy="6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5"/>
          <p:cNvCxnSpPr/>
          <p:nvPr/>
        </p:nvCxnSpPr>
        <p:spPr>
          <a:xfrm flipH="1" rot="10800000">
            <a:off x="4039900" y="2763650"/>
            <a:ext cx="1138500" cy="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5"/>
          <p:cNvCxnSpPr/>
          <p:nvPr/>
        </p:nvCxnSpPr>
        <p:spPr>
          <a:xfrm flipH="1" rot="10800000">
            <a:off x="7202950" y="3756550"/>
            <a:ext cx="1138500" cy="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5"/>
          <p:cNvCxnSpPr/>
          <p:nvPr/>
        </p:nvCxnSpPr>
        <p:spPr>
          <a:xfrm flipH="1" rot="10800000">
            <a:off x="4078000" y="3258950"/>
            <a:ext cx="1138500" cy="9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5"/>
          <p:cNvCxnSpPr/>
          <p:nvPr/>
        </p:nvCxnSpPr>
        <p:spPr>
          <a:xfrm>
            <a:off x="6377325" y="4249425"/>
            <a:ext cx="2008800" cy="6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35"/>
          <p:cNvSpPr txBox="1"/>
          <p:nvPr/>
        </p:nvSpPr>
        <p:spPr>
          <a:xfrm>
            <a:off x="5160175" y="1391025"/>
            <a:ext cx="15807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have to / must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2797975" y="196252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je dois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4017175" y="238162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tu dois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4017175" y="287692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doit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7141375" y="337222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6341275" y="3905625"/>
            <a:ext cx="104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er, ir, re</a:t>
            </a:r>
            <a:endParaRPr b="1" sz="1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1" name="Google Shape;131;p27"/>
          <p:cNvSpPr/>
          <p:nvPr/>
        </p:nvSpPr>
        <p:spPr>
          <a:xfrm>
            <a:off x="2262575" y="2111100"/>
            <a:ext cx="4319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3445275" y="902225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2333296" y="2706711"/>
            <a:ext cx="4248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 sz="700"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40" name="Google Shape;140;p28"/>
          <p:cNvSpPr/>
          <p:nvPr/>
        </p:nvSpPr>
        <p:spPr>
          <a:xfrm>
            <a:off x="2908513" y="19901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3190225" y="2573838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6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3508425" y="8382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4919013" y="2669804"/>
            <a:ext cx="5439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descr="Quiet Sign Clip Art" id="146" name="Google Shape;1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381" y="3662322"/>
            <a:ext cx="333375" cy="47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152" name="Google Shape;152;p29"/>
          <p:cNvGrpSpPr/>
          <p:nvPr/>
        </p:nvGrpSpPr>
        <p:grpSpPr>
          <a:xfrm>
            <a:off x="1035394" y="1983734"/>
            <a:ext cx="1114211" cy="1317062"/>
            <a:chOff x="1199148" y="1347764"/>
            <a:chExt cx="1423730" cy="1953519"/>
          </a:xfrm>
        </p:grpSpPr>
        <p:pic>
          <p:nvPicPr>
            <p:cNvPr descr="tall boy" id="153" name="Google Shape;153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54" name="Google Shape;15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9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6" name="Google Shape;156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157" name="Google Shape;157;p29"/>
          <p:cNvGrpSpPr/>
          <p:nvPr/>
        </p:nvGrpSpPr>
        <p:grpSpPr>
          <a:xfrm>
            <a:off x="6568365" y="1937512"/>
            <a:ext cx="1097186" cy="1355547"/>
            <a:chOff x="12297240" y="3985624"/>
            <a:chExt cx="1667202" cy="1953519"/>
          </a:xfrm>
        </p:grpSpPr>
        <p:pic>
          <p:nvPicPr>
            <p:cNvPr descr="tall boy" id="158" name="Google Shape;15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59" name="Google Shape;15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9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1" name="Google Shape;161;p29"/>
          <p:cNvSpPr txBox="1"/>
          <p:nvPr/>
        </p:nvSpPr>
        <p:spPr>
          <a:xfrm>
            <a:off x="3508425" y="8382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163" name="Google Shape;16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330" y="3621083"/>
            <a:ext cx="1567731" cy="9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65" name="Google Shape;16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7681" y="15122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66" name="Google Shape;16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8506" y="3096685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67" name="Google Shape;167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2556" y="1099722"/>
            <a:ext cx="333375" cy="47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2" name="Google Shape;172;p30"/>
          <p:cNvSpPr/>
          <p:nvPr/>
        </p:nvSpPr>
        <p:spPr>
          <a:xfrm>
            <a:off x="2679913" y="19901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3584625" y="9144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[oi]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erson looking into a microscope" id="175" name="Google Shape;17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400" y="2094125"/>
            <a:ext cx="1143163" cy="1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3452648" y="3364924"/>
            <a:ext cx="1553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3779025" y="1744275"/>
            <a:ext cx="1585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[oi]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764427" y="1690626"/>
            <a:ext cx="141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row pointing to the right" id="184" name="Google Shape;1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290" y="1473130"/>
            <a:ext cx="599478" cy="62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3236378" y="3245535"/>
            <a:ext cx="253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Pourqu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4082688" y="37900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[why?]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6884078" y="591829"/>
            <a:ext cx="141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hree" id="188" name="Google Shape;18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9369" y="1247111"/>
            <a:ext cx="688263" cy="11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2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{93D399C3-1957-4F73-A96D-F8F9AD7F9696}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santé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en forme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in shape (physically)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éviter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avoid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sainement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healthily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sain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healthy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régime équilibré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balanced diet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droguer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drugs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grossir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put on weight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perdre du poids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lose weight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fumer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smoke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458975" y="445025"/>
            <a:ext cx="11220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306575" y="2641775"/>
            <a:ext cx="381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 refer to one specific person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512525" y="1350150"/>
            <a:ext cx="11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Tu </a:t>
            </a:r>
            <a:r>
              <a:rPr lang="en-GB" sz="1800"/>
              <a:t>doi</a:t>
            </a:r>
            <a:r>
              <a:rPr b="1" lang="en-GB" sz="1800"/>
              <a:t>s</a:t>
            </a:r>
            <a:endParaRPr b="1" sz="1400"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1698900" y="1358350"/>
            <a:ext cx="2213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You must, have to</a:t>
            </a:r>
            <a:endParaRPr b="1" sz="1400"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4212425" y="2635538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 refer to people in general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4362100" y="1347038"/>
            <a:ext cx="1025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On</a:t>
            </a:r>
            <a:r>
              <a:rPr lang="en-GB" sz="1800"/>
              <a:t> doi</a:t>
            </a:r>
            <a:r>
              <a:rPr b="1" lang="en-GB" sz="1800"/>
              <a:t>t</a:t>
            </a:r>
            <a:endParaRPr b="1" sz="1400"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5520175" y="1347038"/>
            <a:ext cx="3222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You must, have to</a:t>
            </a:r>
            <a:endParaRPr b="1" sz="14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275" y="1705511"/>
            <a:ext cx="1595798" cy="85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143" y="1804705"/>
            <a:ext cx="552518" cy="638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3"/>
          <p:cNvCxnSpPr/>
          <p:nvPr/>
        </p:nvCxnSpPr>
        <p:spPr>
          <a:xfrm>
            <a:off x="4145463" y="1159644"/>
            <a:ext cx="11700" cy="20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373" y="1673788"/>
            <a:ext cx="552518" cy="63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806" y="1699971"/>
            <a:ext cx="552518" cy="63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type="title"/>
          </p:nvPr>
        </p:nvSpPr>
        <p:spPr>
          <a:xfrm>
            <a:off x="1678175" y="445025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have to / must (irregular verb)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508575" y="3302225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Use </a:t>
            </a:r>
            <a:r>
              <a:rPr b="1" lang="en-GB" sz="1800"/>
              <a:t>devoir</a:t>
            </a:r>
            <a:r>
              <a:rPr lang="en-GB" sz="1800"/>
              <a:t> with an infinitive to say what someone must do: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497075" y="3857200"/>
            <a:ext cx="741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Tu doi</a:t>
            </a:r>
            <a:r>
              <a:rPr b="1" lang="en-GB" sz="1800"/>
              <a:t>s </a:t>
            </a:r>
            <a:r>
              <a:rPr lang="en-GB" sz="1800"/>
              <a:t>fai</a:t>
            </a:r>
            <a:r>
              <a:rPr b="1" lang="en-GB" sz="1800"/>
              <a:t>re</a:t>
            </a:r>
            <a:r>
              <a:rPr lang="en-GB" sz="1800"/>
              <a:t> de l’exercice = You (specific) must do some exercise.</a:t>
            </a:r>
            <a:endParaRPr sz="1400"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512525" y="4235725"/>
            <a:ext cx="8397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On doi</a:t>
            </a:r>
            <a:r>
              <a:rPr b="1" lang="en-GB" sz="1800"/>
              <a:t>t </a:t>
            </a:r>
            <a:r>
              <a:rPr lang="en-GB" sz="1800"/>
              <a:t>fai</a:t>
            </a:r>
            <a:r>
              <a:rPr b="1" lang="en-GB" sz="1800"/>
              <a:t>re</a:t>
            </a:r>
            <a:r>
              <a:rPr lang="en-GB" sz="1800"/>
              <a:t> de l’exercice = You (general) must do some exercise.</a:t>
            </a:r>
            <a:endParaRPr sz="1400"/>
          </a:p>
        </p:txBody>
      </p:sp>
      <p:cxnSp>
        <p:nvCxnSpPr>
          <p:cNvPr id="215" name="Google Shape;215;p33"/>
          <p:cNvCxnSpPr/>
          <p:nvPr/>
        </p:nvCxnSpPr>
        <p:spPr>
          <a:xfrm flipH="1" rot="10800000">
            <a:off x="441800" y="3079425"/>
            <a:ext cx="34005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3"/>
          <p:cNvCxnSpPr/>
          <p:nvPr/>
        </p:nvCxnSpPr>
        <p:spPr>
          <a:xfrm flipH="1" rot="10800000">
            <a:off x="4442300" y="3079425"/>
            <a:ext cx="40323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458975" y="445025"/>
            <a:ext cx="11220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Pour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425850" y="1065913"/>
            <a:ext cx="77382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pour has two meanings in French.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vais aller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deux semaines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going to go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two weeks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457200" y="3200400"/>
            <a:ext cx="80172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 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rester en forme…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(In order) to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stay in shape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4" name="Google Shape;224;p34"/>
          <p:cNvCxnSpPr/>
          <p:nvPr/>
        </p:nvCxnSpPr>
        <p:spPr>
          <a:xfrm>
            <a:off x="394950" y="2992213"/>
            <a:ext cx="8340900" cy="13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