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1b896d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d1b896d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d60a88c6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8d60a88c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8" name="Google Shape;88;p15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90" name="Google Shape;90;p15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8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4" name="Google Shape;54;p10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8" name="Google Shape;58;p10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6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600">
                <a:solidFill>
                  <a:srgbClr val="4B3241"/>
                </a:solidFill>
              </a:rPr>
              <a:t>Early Development: Changes and Transitions - Primary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98" name="Google Shape;98;p16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i="1" lang="en-GB" sz="6000">
                <a:solidFill>
                  <a:srgbClr val="4B3241"/>
                </a:solidFill>
              </a:rPr>
              <a:t>Lesson: The Changing Weather Sensory Story -</a:t>
            </a:r>
            <a:r>
              <a:rPr lang="en-GB" sz="6000">
                <a:solidFill>
                  <a:srgbClr val="4B3241"/>
                </a:solidFill>
              </a:rPr>
              <a:t> </a:t>
            </a:r>
            <a:r>
              <a:rPr i="1" lang="en-GB" sz="6000">
                <a:solidFill>
                  <a:srgbClr val="4B3241"/>
                </a:solidFill>
              </a:rPr>
              <a:t>Activities to extend your child’s learning</a:t>
            </a:r>
            <a:endParaRPr i="1" sz="6000">
              <a:solidFill>
                <a:srgbClr val="4B3241"/>
              </a:solidFill>
            </a:endParaRPr>
          </a:p>
        </p:txBody>
      </p:sp>
      <p:sp>
        <p:nvSpPr>
          <p:cNvPr id="99" name="Google Shape;99;p1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Katherine Shearer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917950" y="892800"/>
            <a:ext cx="103596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For this lesson, you will need: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917950" y="2342900"/>
            <a:ext cx="9369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67945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/>
              <a:t>Leaves</a:t>
            </a:r>
            <a:endParaRPr/>
          </a:p>
          <a:p>
            <a:pPr indent="-67945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/>
              <a:t>Paper</a:t>
            </a:r>
            <a:endParaRPr/>
          </a:p>
          <a:p>
            <a:pPr indent="-67945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/>
              <a:t>Paint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A </a:t>
            </a:r>
            <a:r>
              <a:rPr lang="en-GB"/>
              <a:t>paintbrush</a:t>
            </a:r>
            <a:r>
              <a:rPr lang="en-GB"/>
              <a:t> / roller</a:t>
            </a:r>
            <a:endParaRPr/>
          </a:p>
          <a:p>
            <a:pPr indent="-67945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/>
              <a:t>A tray</a:t>
            </a:r>
            <a:endParaRPr/>
          </a:p>
          <a:p>
            <a:pPr indent="-67945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/>
              <a:t>Sand (or you could use water)</a:t>
            </a:r>
            <a:endParaRPr/>
          </a:p>
          <a:p>
            <a:pPr indent="-67945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/>
              <a:t>A bucket (or plastic cups)</a:t>
            </a:r>
            <a:endParaRPr/>
          </a:p>
          <a:p>
            <a:pPr indent="-67945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/>
              <a:t>A spade (or spoons)</a:t>
            </a:r>
            <a:endParaRPr/>
          </a:p>
          <a:p>
            <a:pPr indent="-67945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/>
              <a:t>Suncream  </a:t>
            </a:r>
            <a:endParaRPr/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2" name="Google Shape;112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Activity 1: Leaf printing 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925375" y="2521675"/>
            <a:ext cx="14078100" cy="6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936800" y="3148050"/>
            <a:ext cx="76521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67945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/>
              <a:t>Leaves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Paper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Paint 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936800" y="2644175"/>
            <a:ext cx="7708800" cy="1034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For this activity, you will need:</a:t>
            </a:r>
            <a:endParaRPr b="1"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8675" y="2519050"/>
            <a:ext cx="4300473" cy="430719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11865425" y="6980475"/>
            <a:ext cx="4623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Image from Needpix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811500" y="3314375"/>
            <a:ext cx="16017300" cy="57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67945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/>
              <a:t>With your learner, go outside to a park or garden and collect some different shapes and sizes of leaves.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Let the leaves dry out.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Once the leaves are dry, paint one side of each leaf using a </a:t>
            </a:r>
            <a:r>
              <a:rPr lang="en-GB"/>
              <a:t>paintbrush</a:t>
            </a:r>
            <a:r>
              <a:rPr lang="en-GB"/>
              <a:t>, roller or through dipping the leaf in the paint (your learner may need hand-over-hand assistance).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Press the leaf paint side down onto the paper to make a print.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You could then cut the printed leaves out to make a tree or you could do some simple counting activities with your learner (e.g. ‘How many leaves can you count on the tree?’).</a:t>
            </a:r>
            <a:endParaRPr/>
          </a:p>
        </p:txBody>
      </p:sp>
      <p:sp>
        <p:nvSpPr>
          <p:cNvPr id="126" name="Google Shape;126;p19"/>
          <p:cNvSpPr txBox="1"/>
          <p:nvPr>
            <p:ph type="title"/>
          </p:nvPr>
        </p:nvSpPr>
        <p:spPr>
          <a:xfrm>
            <a:off x="917950" y="890050"/>
            <a:ext cx="13201200" cy="9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Activity 1: </a:t>
            </a:r>
            <a:r>
              <a:rPr lang="en-GB">
                <a:solidFill>
                  <a:schemeClr val="dk2"/>
                </a:solidFill>
              </a:rPr>
              <a:t>Leaf printing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917575" y="1843150"/>
            <a:ext cx="7708800" cy="953100"/>
          </a:xfrm>
          <a:prstGeom prst="rect">
            <a:avLst/>
          </a:prstGeom>
          <a:noFill/>
          <a:ln cap="flat" cmpd="sng" w="9525">
            <a:solidFill>
              <a:srgbClr val="4B32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What to do in this activity:</a:t>
            </a:r>
            <a:endParaRPr b="1"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3" name="Google Shape;133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Activity 2: Summer seaside trip - messy play 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925375" y="2521675"/>
            <a:ext cx="14078100" cy="6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936800" y="3148050"/>
            <a:ext cx="8472600" cy="56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67945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/>
              <a:t>A tray 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Sand (or you could use water)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A bucket and spade (or plastic cups and spoons)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Suncream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 txBox="1"/>
          <p:nvPr/>
        </p:nvSpPr>
        <p:spPr>
          <a:xfrm>
            <a:off x="936800" y="2644175"/>
            <a:ext cx="7708800" cy="1034700"/>
          </a:xfrm>
          <a:prstGeom prst="rect">
            <a:avLst/>
          </a:prstGeom>
          <a:noFill/>
          <a:ln cap="flat" cmpd="sng" w="9525">
            <a:solidFill>
              <a:srgbClr val="4B32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For this activity, you will need:</a:t>
            </a:r>
            <a:endParaRPr b="1"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3" name="Google Shape;143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Activity 2: </a:t>
            </a:r>
            <a:r>
              <a:rPr lang="en-GB">
                <a:solidFill>
                  <a:schemeClr val="dk2"/>
                </a:solidFill>
              </a:rPr>
              <a:t>Summer seaside trip - messy play</a:t>
            </a:r>
            <a:r>
              <a:rPr lang="en-GB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4" name="Google Shape;144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925375" y="2521675"/>
            <a:ext cx="14078100" cy="62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1015550" y="2500888"/>
            <a:ext cx="16017300" cy="69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66675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/>
              <a:t>To set up a summer seaside trip messy play session, put sand (or you could use water) in a tray in a position which is </a:t>
            </a:r>
            <a:r>
              <a:rPr lang="en-GB" sz="3000"/>
              <a:t>accessible</a:t>
            </a:r>
            <a:r>
              <a:rPr lang="en-GB" sz="3000"/>
              <a:t> to your learner. </a:t>
            </a:r>
            <a:endParaRPr sz="3000"/>
          </a:p>
          <a:p>
            <a:pPr indent="-6477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Let them explore the material. </a:t>
            </a:r>
            <a:endParaRPr sz="3000"/>
          </a:p>
          <a:p>
            <a:pPr indent="-6477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Then introduce a bucket and spade (or you could use plastic cups and spoons). Use them the scoop up sand / water and make sandcastles or pour water from different </a:t>
            </a:r>
            <a:r>
              <a:rPr lang="en-GB" sz="3000"/>
              <a:t>heights</a:t>
            </a:r>
            <a:r>
              <a:rPr lang="en-GB" sz="3000"/>
              <a:t> and through different objects. </a:t>
            </a:r>
            <a:endParaRPr sz="3000"/>
          </a:p>
          <a:p>
            <a:pPr indent="-6477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Use suncream to introduce a further sensory experience and </a:t>
            </a:r>
            <a:r>
              <a:rPr lang="en-GB" sz="3000"/>
              <a:t>find some beach related music to have on in the background on your device</a:t>
            </a:r>
            <a:r>
              <a:rPr lang="en-GB" sz="3000"/>
              <a:t>. </a:t>
            </a:r>
            <a:endParaRPr sz="3000"/>
          </a:p>
          <a:p>
            <a:pPr indent="-6604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 sz="3000"/>
              <a:t>Explore the materials with your learner and encourage them to </a:t>
            </a:r>
            <a:r>
              <a:rPr lang="en-GB" sz="3000"/>
              <a:t>experiment</a:t>
            </a:r>
            <a:r>
              <a:rPr lang="en-GB" sz="3000"/>
              <a:t> and play. Use </a:t>
            </a:r>
            <a:r>
              <a:rPr lang="en-GB" sz="3000"/>
              <a:t>keywords</a:t>
            </a:r>
            <a:r>
              <a:rPr lang="en-GB" sz="3000"/>
              <a:t>, such as ‘one, two, three pour’ or build and splat sandcastles to explore early numbers.</a:t>
            </a:r>
            <a:r>
              <a:rPr lang="en-GB"/>
              <a:t> </a:t>
            </a:r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925375" y="1659900"/>
            <a:ext cx="7708800" cy="953100"/>
          </a:xfrm>
          <a:prstGeom prst="rect">
            <a:avLst/>
          </a:prstGeom>
          <a:noFill/>
          <a:ln cap="flat" cmpd="sng" w="9525">
            <a:solidFill>
              <a:srgbClr val="4B32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What to do in this activity:</a:t>
            </a:r>
            <a:endParaRPr b="1"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idx="2" type="subTitle"/>
          </p:nvPr>
        </p:nvSpPr>
        <p:spPr>
          <a:xfrm>
            <a:off x="785118" y="2705250"/>
            <a:ext cx="5354400" cy="906600"/>
          </a:xfrm>
          <a:prstGeom prst="rect">
            <a:avLst/>
          </a:prstGeom>
          <a:noFill/>
          <a:ln cap="flat" cmpd="sng" w="9525">
            <a:solidFill>
              <a:srgbClr val="4B32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Make it easier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3" name="Google Shape;153;p22"/>
          <p:cNvSpPr txBox="1"/>
          <p:nvPr>
            <p:ph idx="3" type="body"/>
          </p:nvPr>
        </p:nvSpPr>
        <p:spPr>
          <a:xfrm>
            <a:off x="785100" y="3755250"/>
            <a:ext cx="5354400" cy="4854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850" spcFirstLastPara="1" rIns="18285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400"/>
              <a:buNone/>
            </a:pPr>
            <a:r>
              <a:rPr lang="en-GB"/>
              <a:t>Activity 1: Try initially modelling the leaf  printing, and supporting the learner hand-over-hand, to show how the activity works.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400"/>
              <a:buNone/>
            </a:pPr>
            <a:r>
              <a:rPr lang="en-GB"/>
              <a:t>Activity 2: In the seaside sensory play, allow the learner lots of time without lots of language or prompting to explore.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54" name="Google Shape;154;p22"/>
          <p:cNvSpPr txBox="1"/>
          <p:nvPr>
            <p:ph idx="4" type="subTitle"/>
          </p:nvPr>
        </p:nvSpPr>
        <p:spPr>
          <a:xfrm>
            <a:off x="6463050" y="2705250"/>
            <a:ext cx="5170800" cy="906600"/>
          </a:xfrm>
          <a:prstGeom prst="rect">
            <a:avLst/>
          </a:prstGeom>
          <a:noFill/>
          <a:ln cap="flat" cmpd="sng" w="9525">
            <a:solidFill>
              <a:srgbClr val="4B32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Make it harder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5" name="Google Shape;155;p22"/>
          <p:cNvSpPr txBox="1"/>
          <p:nvPr>
            <p:ph idx="5" type="body"/>
          </p:nvPr>
        </p:nvSpPr>
        <p:spPr>
          <a:xfrm>
            <a:off x="6463050" y="3755250"/>
            <a:ext cx="5170800" cy="4854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Activity 1: Introduce counting into the leaf printing activity and see if the learner can say what number comes next.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Activity 2: Prompt the learner to identify key words in the seaside sensory story activity, through asking simple questions such as ‘Where is the sand?’.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56" name="Google Shape;156;p22"/>
          <p:cNvSpPr txBox="1"/>
          <p:nvPr>
            <p:ph idx="6" type="subTitle"/>
          </p:nvPr>
        </p:nvSpPr>
        <p:spPr>
          <a:xfrm>
            <a:off x="11957375" y="2705250"/>
            <a:ext cx="5170800" cy="906600"/>
          </a:xfrm>
          <a:prstGeom prst="rect">
            <a:avLst/>
          </a:prstGeom>
          <a:noFill/>
          <a:ln cap="flat" cmpd="sng" w="9525">
            <a:solidFill>
              <a:srgbClr val="4B32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More ideas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57" name="Google Shape;157;p22"/>
          <p:cNvSpPr txBox="1"/>
          <p:nvPr>
            <p:ph idx="7" type="body"/>
          </p:nvPr>
        </p:nvSpPr>
        <p:spPr>
          <a:xfrm>
            <a:off x="11957400" y="3755250"/>
            <a:ext cx="5170800" cy="4854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 for a walk outside and see if your learner can identify different types of weather, e.g. rain, sun, wind. Collect different items related to a season, such as flowers, grass and yellow circles for sunshine, and make a summer collage. </a:t>
            </a:r>
            <a:endParaRPr/>
          </a:p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>
                <a:solidFill>
                  <a:srgbClr val="4B3241"/>
                </a:solidFill>
              </a:rPr>
              <a:t>‹#›</a:t>
            </a:fld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