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e3ba5c0dd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8e3ba5c0d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Lesson 1 starting screen. Add the Unit title, Lesson title and stage (Early Development, Building Understanding or Applying Learning)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Text sharing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Poetry reading &amp; writing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Rhythm &amp; rhyme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2 word level understanding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Instructional text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This is language comprehension (listening to and understanding text)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Pupils </a:t>
            </a:r>
            <a:r>
              <a:rPr lang="en-GB">
                <a:solidFill>
                  <a:srgbClr val="00B050"/>
                </a:solidFill>
              </a:rPr>
              <a:t>who are emerging into the Building Understanding level </a:t>
            </a:r>
            <a:r>
              <a:rPr lang="en-GB"/>
              <a:t>should be given opportunities to: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follow single key word instructions eg, ‘stand up’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indicate correctly pictures of </a:t>
            </a:r>
            <a:r>
              <a:rPr lang="en-GB">
                <a:solidFill>
                  <a:srgbClr val="00B050"/>
                </a:solidFill>
              </a:rPr>
              <a:t>familiar</a:t>
            </a:r>
            <a:r>
              <a:rPr lang="en-GB"/>
              <a:t> characters and </a:t>
            </a:r>
            <a:r>
              <a:rPr lang="en-GB">
                <a:solidFill>
                  <a:srgbClr val="00B050"/>
                </a:solidFill>
              </a:rPr>
              <a:t>known</a:t>
            </a:r>
            <a:r>
              <a:rPr lang="en-GB"/>
              <a:t> objects in response to ‘Where is …?’in a familiar story read by an adult. </a:t>
            </a:r>
            <a:r>
              <a:rPr lang="en-GB">
                <a:solidFill>
                  <a:srgbClr val="00B050"/>
                </a:solidFill>
              </a:rPr>
              <a:t>Responses may be sign/ symbol/ single word or combination.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show anticipation about what is going to happen e.g. by turning page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join in with some actions or repeat some </a:t>
            </a:r>
            <a:r>
              <a:rPr lang="en-GB">
                <a:solidFill>
                  <a:srgbClr val="00B050"/>
                </a:solidFill>
              </a:rPr>
              <a:t>familiar</a:t>
            </a:r>
            <a:r>
              <a:rPr lang="en-GB"/>
              <a:t> words, rhymes and phrases when prompted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·</a:t>
            </a:r>
            <a:r>
              <a:rPr lang="en-GB" sz="7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Communicate ‘yes’ and ‘no’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rgbClr val="00B050"/>
                </a:solidFill>
              </a:rPr>
              <a:t>Pupils who are established at the Building Understanding level</a:t>
            </a:r>
            <a:r>
              <a:rPr lang="en-GB"/>
              <a:t> should be given opportunities to: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demonstrate </a:t>
            </a:r>
            <a:r>
              <a:rPr lang="en-GB">
                <a:solidFill>
                  <a:srgbClr val="00B050"/>
                </a:solidFill>
              </a:rPr>
              <a:t>single word </a:t>
            </a:r>
            <a:r>
              <a:rPr lang="en-GB"/>
              <a:t>understanding of familiar rhyme or story read by an adult by answering ‘Who?’, ‘Where?’, ’What?’ questions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/>
              <a:t>join in with predictable phrases or refrains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follow simple 2 key word instructions eg give the </a:t>
            </a:r>
            <a:r>
              <a:rPr lang="en-GB" u="sng">
                <a:solidFill>
                  <a:srgbClr val="00B050"/>
                </a:solidFill>
              </a:rPr>
              <a:t>spoon</a:t>
            </a:r>
            <a:r>
              <a:rPr lang="en-GB">
                <a:solidFill>
                  <a:srgbClr val="00B050"/>
                </a:solidFill>
              </a:rPr>
              <a:t> to </a:t>
            </a:r>
            <a:r>
              <a:rPr lang="en-GB" u="sng">
                <a:solidFill>
                  <a:srgbClr val="00B050"/>
                </a:solidFill>
              </a:rPr>
              <a:t>Bob</a:t>
            </a:r>
            <a:endParaRPr u="sng"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differentiate by colour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/>
              <a:t>·</a:t>
            </a:r>
            <a:r>
              <a:rPr lang="en-GB" sz="700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>
                <a:solidFill>
                  <a:srgbClr val="00B050"/>
                </a:solidFill>
              </a:rPr>
              <a:t>respond to questions about immediate events eg. ‘Where’s the dog?’ (with dog nearby)</a:t>
            </a:r>
            <a:endParaRPr>
              <a:solidFill>
                <a:srgbClr val="00B05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bbea07b4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bbea07b4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chemeClr val="accen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"/>
              <a:buNone/>
              <a:defRPr b="0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3" name="Google Shape;53;p13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899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Comprehension: “Autumn Fires” Poem by Robert Louis Stevenson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408400"/>
            <a:ext cx="8520600" cy="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Communication and Language: Seasons - Building Understanding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 txBox="1"/>
          <p:nvPr>
            <p:ph idx="4294967295" type="subTitle"/>
          </p:nvPr>
        </p:nvSpPr>
        <p:spPr>
          <a:xfrm>
            <a:off x="381975" y="41731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Rae</a:t>
            </a:r>
            <a:endParaRPr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19374" l="0" r="31567" t="0"/>
          <a:stretch/>
        </p:blipFill>
        <p:spPr>
          <a:xfrm>
            <a:off x="8496300" y="4500200"/>
            <a:ext cx="571500" cy="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050125" y="445025"/>
            <a:ext cx="4859100" cy="44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Extend the learning: 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Use the directions “match” or “find same” to prompt your child to match colours or objects together.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Can you find ‘red’ objects from around the house? Match them with the red symbol! 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Can you match the real objects to the symbols? Find some leaves or a tree outside! 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Can you match the concepts ‘cold’ and ‘warm’ to things around the house?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19374" l="0" r="31567" t="0"/>
          <a:stretch/>
        </p:blipFill>
        <p:spPr>
          <a:xfrm>
            <a:off x="8496300" y="4500200"/>
            <a:ext cx="571500" cy="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