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10287000" cx="18288000"/>
  <p:notesSz cx="6858000" cy="9144000"/>
  <p:embeddedFontLst>
    <p:embeddedFont>
      <p:font typeface="Montserrat SemiBold"/>
      <p:regular r:id="rId31"/>
      <p:bold r:id="rId32"/>
      <p:italic r:id="rId33"/>
      <p:boldItalic r:id="rId34"/>
    </p:embeddedFont>
    <p:embeddedFont>
      <p:font typeface="Montserrat"/>
      <p:regular r:id="rId35"/>
      <p:bold r:id="rId36"/>
      <p:italic r:id="rId37"/>
      <p:boldItalic r:id="rId38"/>
    </p:embeddedFont>
    <p:embeddedFont>
      <p:font typeface="Montserrat Medium"/>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00DE1C-1D5C-41BE-B1BE-1B07E5D809A7}">
  <a:tblStyle styleId="{0900DE1C-1D5C-41BE-B1BE-1B07E5D809A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Medium-bold.fntdata"/><Relationship Id="rId20" Type="http://schemas.openxmlformats.org/officeDocument/2006/relationships/slide" Target="slides/slide14.xml"/><Relationship Id="rId42" Type="http://schemas.openxmlformats.org/officeDocument/2006/relationships/font" Target="fonts/MontserratMedium-boldItalic.fntdata"/><Relationship Id="rId41" Type="http://schemas.openxmlformats.org/officeDocument/2006/relationships/font" Target="fonts/MontserratMedium-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SemiBold-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MontserratSemiBold-italic.fntdata"/><Relationship Id="rId10" Type="http://schemas.openxmlformats.org/officeDocument/2006/relationships/slide" Target="slides/slide4.xml"/><Relationship Id="rId32" Type="http://schemas.openxmlformats.org/officeDocument/2006/relationships/font" Target="fonts/MontserratSemiBold-bold.fntdata"/><Relationship Id="rId13" Type="http://schemas.openxmlformats.org/officeDocument/2006/relationships/slide" Target="slides/slide7.xml"/><Relationship Id="rId35" Type="http://schemas.openxmlformats.org/officeDocument/2006/relationships/font" Target="fonts/Montserrat-regular.fntdata"/><Relationship Id="rId12" Type="http://schemas.openxmlformats.org/officeDocument/2006/relationships/slide" Target="slides/slide6.xml"/><Relationship Id="rId34" Type="http://schemas.openxmlformats.org/officeDocument/2006/relationships/font" Target="fonts/MontserratSemiBold-boldItalic.fntdata"/><Relationship Id="rId15" Type="http://schemas.openxmlformats.org/officeDocument/2006/relationships/slide" Target="slides/slide9.xml"/><Relationship Id="rId37" Type="http://schemas.openxmlformats.org/officeDocument/2006/relationships/font" Target="fonts/Montserrat-italic.fntdata"/><Relationship Id="rId14" Type="http://schemas.openxmlformats.org/officeDocument/2006/relationships/slide" Target="slides/slide8.xml"/><Relationship Id="rId36" Type="http://schemas.openxmlformats.org/officeDocument/2006/relationships/font" Target="fonts/Montserrat-bold.fntdata"/><Relationship Id="rId17" Type="http://schemas.openxmlformats.org/officeDocument/2006/relationships/slide" Target="slides/slide11.xml"/><Relationship Id="rId39" Type="http://schemas.openxmlformats.org/officeDocument/2006/relationships/font" Target="fonts/MontserratMedium-regular.fntdata"/><Relationship Id="rId16" Type="http://schemas.openxmlformats.org/officeDocument/2006/relationships/slide" Target="slides/slide10.xml"/><Relationship Id="rId38" Type="http://schemas.openxmlformats.org/officeDocument/2006/relationships/font" Target="fonts/Montserrat-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670ebb952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670ebb952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8670ebb952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8670ebb952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8670ebb952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8670ebb952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8670ebb952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8670ebb952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8670ebb952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670ebb952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8670ebb952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8670ebb952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8670ebb952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8670ebb952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8670ebb952_0_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8670ebb952_0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8670ebb952_0_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8670ebb952_0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8670ebb952_0_8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8670ebb952_0_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8670ebb95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670ebb95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Examples: stress ball, hair band</a:t>
            </a:r>
            <a:endParaRPr/>
          </a:p>
          <a:p>
            <a:pPr indent="0" lvl="0" marL="0" rtl="0" algn="l">
              <a:spcBef>
                <a:spcPts val="0"/>
              </a:spcBef>
              <a:spcAft>
                <a:spcPts val="0"/>
              </a:spcAft>
              <a:buNone/>
            </a:pPr>
            <a:r>
              <a:rPr lang="en-GB"/>
              <a:t>WHen an object changes shape we say there has been deformation. </a:t>
            </a:r>
            <a:endParaRPr/>
          </a:p>
          <a:p>
            <a:pPr indent="0" lvl="0" marL="0" rtl="0" algn="l">
              <a:spcBef>
                <a:spcPts val="0"/>
              </a:spcBef>
              <a:spcAft>
                <a:spcPts val="0"/>
              </a:spcAft>
              <a:buNone/>
            </a:pPr>
            <a:r>
              <a:rPr lang="en-GB"/>
              <a:t>A force causes this deformation. </a:t>
            </a:r>
            <a:endParaRPr/>
          </a:p>
          <a:p>
            <a:pPr indent="0" lvl="0" marL="0" rtl="0" algn="l">
              <a:spcBef>
                <a:spcPts val="0"/>
              </a:spcBef>
              <a:spcAft>
                <a:spcPts val="0"/>
              </a:spcAft>
              <a:buNone/>
            </a:pPr>
            <a:r>
              <a:rPr lang="en-GB"/>
              <a:t>When the force is removed, if the object returns to its original shape, we call it elastic. </a:t>
            </a:r>
            <a:endParaRPr/>
          </a:p>
          <a:p>
            <a:pPr indent="0" lvl="0" marL="0" rtl="0" algn="l">
              <a:spcBef>
                <a:spcPts val="0"/>
              </a:spcBef>
              <a:spcAft>
                <a:spcPts val="0"/>
              </a:spcAft>
              <a:buNone/>
            </a:pPr>
            <a:r>
              <a:rPr lang="en-GB"/>
              <a:t>If it does not return to its original shape we call it plastic deformation. E.g. blue tack or if you just break something, it cant go back to so it has been plastically deformed.</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8670ebb952_0_8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8670ebb952_0_8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8670ebb952_0_8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8670ebb952_0_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8670ebb952_0_1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8670ebb952_0_1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8670ebb952_0_1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8670ebb952_0_1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8670ebb952_0_10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8670ebb952_0_10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7349fb42c9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349fb42c9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670ebb95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670ebb95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670ebb952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670ebb952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8670ebb952_0_3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8670ebb952_0_3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670ebb952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670ebb952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Make sure you mention independant, dependant control variable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670ebb952_0_1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670ebb952_0_1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670ebb952_0_1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670ebb952_0_1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0" name="Shape 80"/>
        <p:cNvGrpSpPr/>
        <p:nvPr/>
      </p:nvGrpSpPr>
      <p:grpSpPr>
        <a:xfrm>
          <a:off x="0" y="0"/>
          <a:ext cx="0" cy="0"/>
          <a:chOff x="0" y="0"/>
          <a:chExt cx="0" cy="0"/>
        </a:xfrm>
      </p:grpSpPr>
      <p:sp>
        <p:nvSpPr>
          <p:cNvPr id="81" name="Google Shape;81;p15"/>
          <p:cNvSpPr txBox="1"/>
          <p:nvPr>
            <p:ph type="title"/>
          </p:nvPr>
        </p:nvSpPr>
        <p:spPr>
          <a:xfrm>
            <a:off x="917950" y="2876300"/>
            <a:ext cx="16452000" cy="6379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7200"/>
              <a:buNone/>
              <a:defRPr sz="7200"/>
            </a:lvl2pPr>
            <a:lvl3pPr lvl="2" rtl="0" algn="ctr">
              <a:lnSpc>
                <a:spcPct val="100000"/>
              </a:lnSpc>
              <a:spcBef>
                <a:spcPts val="0"/>
              </a:spcBef>
              <a:spcAft>
                <a:spcPts val="0"/>
              </a:spcAft>
              <a:buSzPts val="7200"/>
              <a:buNone/>
              <a:defRPr sz="7200"/>
            </a:lvl3pPr>
            <a:lvl4pPr lvl="3" rtl="0" algn="ctr">
              <a:lnSpc>
                <a:spcPct val="100000"/>
              </a:lnSpc>
              <a:spcBef>
                <a:spcPts val="0"/>
              </a:spcBef>
              <a:spcAft>
                <a:spcPts val="0"/>
              </a:spcAft>
              <a:buSzPts val="7200"/>
              <a:buNone/>
              <a:defRPr sz="7200"/>
            </a:lvl4pPr>
            <a:lvl5pPr lvl="4" rtl="0" algn="ctr">
              <a:lnSpc>
                <a:spcPct val="100000"/>
              </a:lnSpc>
              <a:spcBef>
                <a:spcPts val="0"/>
              </a:spcBef>
              <a:spcAft>
                <a:spcPts val="0"/>
              </a:spcAft>
              <a:buSzPts val="7200"/>
              <a:buNone/>
              <a:defRPr sz="7200"/>
            </a:lvl5pPr>
            <a:lvl6pPr lvl="5" rtl="0" algn="ctr">
              <a:lnSpc>
                <a:spcPct val="100000"/>
              </a:lnSpc>
              <a:spcBef>
                <a:spcPts val="0"/>
              </a:spcBef>
              <a:spcAft>
                <a:spcPts val="0"/>
              </a:spcAft>
              <a:buSzPts val="7200"/>
              <a:buNone/>
              <a:defRPr sz="7200"/>
            </a:lvl6pPr>
            <a:lvl7pPr lvl="6" rtl="0" algn="ctr">
              <a:lnSpc>
                <a:spcPct val="100000"/>
              </a:lnSpc>
              <a:spcBef>
                <a:spcPts val="0"/>
              </a:spcBef>
              <a:spcAft>
                <a:spcPts val="0"/>
              </a:spcAft>
              <a:buSzPts val="7200"/>
              <a:buNone/>
              <a:defRPr sz="7200"/>
            </a:lvl7pPr>
            <a:lvl8pPr lvl="7" rtl="0" algn="ctr">
              <a:lnSpc>
                <a:spcPct val="100000"/>
              </a:lnSpc>
              <a:spcBef>
                <a:spcPts val="0"/>
              </a:spcBef>
              <a:spcAft>
                <a:spcPts val="0"/>
              </a:spcAft>
              <a:buSzPts val="7200"/>
              <a:buNone/>
              <a:defRPr sz="7200"/>
            </a:lvl8pPr>
            <a:lvl9pPr lvl="8" rtl="0" algn="ctr">
              <a:lnSpc>
                <a:spcPct val="100000"/>
              </a:lnSpc>
              <a:spcBef>
                <a:spcPts val="0"/>
              </a:spcBef>
              <a:spcAft>
                <a:spcPts val="0"/>
              </a:spcAft>
              <a:buSzPts val="7200"/>
              <a:buNone/>
              <a:defRPr sz="7200"/>
            </a:lvl9pPr>
          </a:lstStyle>
          <a:p/>
        </p:txBody>
      </p:sp>
      <p:sp>
        <p:nvSpPr>
          <p:cNvPr id="82" name="Google Shape;82;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3" name="Google Shape;83;p15"/>
          <p:cNvPicPr preferRelativeResize="0"/>
          <p:nvPr/>
        </p:nvPicPr>
        <p:blipFill rotWithShape="1">
          <a:blip r:embed="rId2">
            <a:alphaModFix/>
          </a:blip>
          <a:srcRect b="0" l="9" r="0" t="0"/>
          <a:stretch/>
        </p:blipFill>
        <p:spPr>
          <a:xfrm>
            <a:off x="17408298" y="9005906"/>
            <a:ext cx="448851" cy="8383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9pPr>
          </a:lstStyle>
          <a:p/>
        </p:txBody>
      </p:sp>
      <p:sp>
        <p:nvSpPr>
          <p:cNvPr id="77" name="Google Shape;77;p14"/>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78" name="Google Shape;78;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79" name="Google Shape;79;p14"/>
          <p:cNvPicPr preferRelativeResize="0"/>
          <p:nvPr/>
        </p:nvPicPr>
        <p:blipFill rotWithShape="1">
          <a:blip r:embed="rId1">
            <a:alphaModFix/>
          </a:blip>
          <a:srcRect b="0" l="9" r="0" t="0"/>
          <a:stretch/>
        </p:blipFill>
        <p:spPr>
          <a:xfrm>
            <a:off x="17408298" y="9005906"/>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0">
          <p15:clr>
            <a:srgbClr val="EA4335"/>
          </p15:clr>
        </p15:guide>
        <p15:guide id="4" orient="horz" pos="1812">
          <p15:clr>
            <a:srgbClr val="EA4335"/>
          </p15:clr>
        </p15:guide>
        <p15:guide id="5" orient="horz" pos="5568">
          <p15:clr>
            <a:srgbClr val="EA4335"/>
          </p15:clr>
        </p15:guide>
        <p15:guide id="6" orient="horz" pos="6038">
          <p15:clr>
            <a:srgbClr val="EA4335"/>
          </p15:clr>
        </p15:guide>
        <p15:guide id="7" orient="horz" pos="1386">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7" name="Shape 87"/>
        <p:cNvGrpSpPr/>
        <p:nvPr/>
      </p:nvGrpSpPr>
      <p:grpSpPr>
        <a:xfrm>
          <a:off x="0" y="0"/>
          <a:ext cx="0" cy="0"/>
          <a:chOff x="0" y="0"/>
          <a:chExt cx="0" cy="0"/>
        </a:xfrm>
      </p:grpSpPr>
      <p:sp>
        <p:nvSpPr>
          <p:cNvPr id="88" name="Google Shape;88;p1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Lesson 7 - Investigating Elastic Objects</a:t>
            </a:r>
            <a:endParaRPr>
              <a:solidFill>
                <a:srgbClr val="4B3241"/>
              </a:solidFill>
            </a:endParaRPr>
          </a:p>
        </p:txBody>
      </p:sp>
      <p:sp>
        <p:nvSpPr>
          <p:cNvPr id="89" name="Google Shape;89;p16"/>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Physics - KS3</a:t>
            </a:r>
            <a:endParaRPr>
              <a:solidFill>
                <a:srgbClr val="4B3241"/>
              </a:solidFill>
            </a:endParaRPr>
          </a:p>
          <a:p>
            <a:pPr indent="0" lvl="0" marL="0" rtl="0" algn="l">
              <a:spcBef>
                <a:spcPts val="2000"/>
              </a:spcBef>
              <a:spcAft>
                <a:spcPts val="2000"/>
              </a:spcAft>
              <a:buNone/>
            </a:pPr>
            <a:r>
              <a:rPr lang="en-GB">
                <a:solidFill>
                  <a:srgbClr val="4B3241"/>
                </a:solidFill>
              </a:rPr>
              <a:t>Forces in Action</a:t>
            </a:r>
            <a:endParaRPr>
              <a:solidFill>
                <a:srgbClr val="4B3241"/>
              </a:solidFill>
            </a:endParaRPr>
          </a:p>
        </p:txBody>
      </p:sp>
      <p:sp>
        <p:nvSpPr>
          <p:cNvPr id="90" name="Google Shape;90;p16"/>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Mrs Wolstenholme</a:t>
            </a:r>
            <a:endParaRPr>
              <a:solidFill>
                <a:srgbClr val="4B3241"/>
              </a:solidFill>
            </a:endParaRPr>
          </a:p>
        </p:txBody>
      </p:sp>
      <p:sp>
        <p:nvSpPr>
          <p:cNvPr id="91" name="Google Shape;91;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5"/>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207" name="Google Shape;207;p2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Variables</a:t>
            </a:r>
            <a:endParaRPr>
              <a:solidFill>
                <a:schemeClr val="dk2"/>
              </a:solidFill>
            </a:endParaRPr>
          </a:p>
        </p:txBody>
      </p:sp>
      <p:sp>
        <p:nvSpPr>
          <p:cNvPr id="208" name="Google Shape;208;p25"/>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solidFill>
                  <a:srgbClr val="434343"/>
                </a:solidFill>
              </a:rPr>
              <a:t>Independent variable (the one we change)</a:t>
            </a:r>
            <a:endParaRPr sz="3500">
              <a:solidFill>
                <a:srgbClr val="434343"/>
              </a:solidFill>
            </a:endParaRPr>
          </a:p>
          <a:p>
            <a:pPr indent="0" lvl="0" marL="0" rtl="0" algn="l">
              <a:spcBef>
                <a:spcPts val="2000"/>
              </a:spcBef>
              <a:spcAft>
                <a:spcPts val="0"/>
              </a:spcAft>
              <a:buNone/>
            </a:pPr>
            <a:r>
              <a:rPr b="1" lang="en-GB" sz="3500">
                <a:solidFill>
                  <a:srgbClr val="434343"/>
                </a:solidFill>
              </a:rPr>
              <a:t>The force on the spring</a:t>
            </a:r>
            <a:endParaRPr b="1" sz="3500">
              <a:solidFill>
                <a:srgbClr val="434343"/>
              </a:solidFill>
            </a:endParaRPr>
          </a:p>
          <a:p>
            <a:pPr indent="0" lvl="0" marL="0" rtl="0" algn="l">
              <a:spcBef>
                <a:spcPts val="2000"/>
              </a:spcBef>
              <a:spcAft>
                <a:spcPts val="0"/>
              </a:spcAft>
              <a:buNone/>
            </a:pPr>
            <a:r>
              <a:rPr lang="en-GB" sz="3500">
                <a:solidFill>
                  <a:srgbClr val="434343"/>
                </a:solidFill>
              </a:rPr>
              <a:t>Dependant variable (the one we measure)</a:t>
            </a:r>
            <a:endParaRPr sz="3500">
              <a:solidFill>
                <a:srgbClr val="434343"/>
              </a:solidFill>
            </a:endParaRPr>
          </a:p>
          <a:p>
            <a:pPr indent="0" lvl="0" marL="0" rtl="0" algn="l">
              <a:spcBef>
                <a:spcPts val="2000"/>
              </a:spcBef>
              <a:spcAft>
                <a:spcPts val="0"/>
              </a:spcAft>
              <a:buNone/>
            </a:pPr>
            <a:r>
              <a:rPr b="1" lang="en-GB" sz="3500">
                <a:solidFill>
                  <a:srgbClr val="434343"/>
                </a:solidFill>
              </a:rPr>
              <a:t>The extension of the spring</a:t>
            </a:r>
            <a:endParaRPr sz="3500">
              <a:solidFill>
                <a:srgbClr val="434343"/>
              </a:solidFill>
            </a:endParaRPr>
          </a:p>
          <a:p>
            <a:pPr indent="0" lvl="0" marL="0" rtl="0" algn="l">
              <a:spcBef>
                <a:spcPts val="2000"/>
              </a:spcBef>
              <a:spcAft>
                <a:spcPts val="0"/>
              </a:spcAft>
              <a:buNone/>
            </a:pPr>
            <a:r>
              <a:rPr lang="en-GB" sz="3500">
                <a:solidFill>
                  <a:srgbClr val="434343"/>
                </a:solidFill>
              </a:rPr>
              <a:t>Control variable ( the ones we keep the same)</a:t>
            </a:r>
            <a:endParaRPr sz="3500">
              <a:solidFill>
                <a:srgbClr val="434343"/>
              </a:solidFill>
            </a:endParaRPr>
          </a:p>
          <a:p>
            <a:pPr indent="0" lvl="0" marL="0" rtl="0" algn="l">
              <a:spcBef>
                <a:spcPts val="2000"/>
              </a:spcBef>
              <a:spcAft>
                <a:spcPts val="2000"/>
              </a:spcAft>
              <a:buNone/>
            </a:pPr>
            <a:r>
              <a:rPr b="1" lang="en-GB" sz="3500">
                <a:solidFill>
                  <a:srgbClr val="434343"/>
                </a:solidFill>
              </a:rPr>
              <a:t>The spring, the position of the ruler</a:t>
            </a:r>
            <a:endParaRPr sz="3500">
              <a:solidFill>
                <a:srgbClr val="434343"/>
              </a:solidFill>
            </a:endParaRPr>
          </a:p>
        </p:txBody>
      </p:sp>
      <p:sp>
        <p:nvSpPr>
          <p:cNvPr id="209" name="Google Shape;209;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210" name="Google Shape;210;p25"/>
          <p:cNvPicPr preferRelativeResize="0"/>
          <p:nvPr/>
        </p:nvPicPr>
        <p:blipFill rotWithShape="1">
          <a:blip r:embed="rId3">
            <a:alphaModFix/>
          </a:blip>
          <a:srcRect b="6568" l="0" r="0" t="15042"/>
          <a:stretch/>
        </p:blipFill>
        <p:spPr>
          <a:xfrm>
            <a:off x="13217075" y="2868163"/>
            <a:ext cx="4033550" cy="5621275"/>
          </a:xfrm>
          <a:prstGeom prst="rect">
            <a:avLst/>
          </a:prstGeom>
          <a:noFill/>
          <a:ln>
            <a:noFill/>
          </a:ln>
        </p:spPr>
      </p:pic>
      <p:sp>
        <p:nvSpPr>
          <p:cNvPr id="211" name="Google Shape;211;p25"/>
          <p:cNvSpPr txBox="1"/>
          <p:nvPr/>
        </p:nvSpPr>
        <p:spPr>
          <a:xfrm>
            <a:off x="10847549" y="8574800"/>
            <a:ext cx="2558700" cy="5274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800">
                <a:solidFill>
                  <a:schemeClr val="dk2"/>
                </a:solidFill>
                <a:latin typeface="Montserrat"/>
                <a:ea typeface="Montserrat"/>
                <a:cs typeface="Montserrat"/>
                <a:sym typeface="Montserrat"/>
              </a:rPr>
              <a:t>Credit:  Andy Saville</a:t>
            </a:r>
            <a:endParaRPr sz="1800">
              <a:solidFill>
                <a:schemeClr val="dk2"/>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6"/>
          <p:cNvSpPr txBox="1"/>
          <p:nvPr>
            <p:ph idx="1" type="subTitle"/>
          </p:nvPr>
        </p:nvSpPr>
        <p:spPr>
          <a:xfrm>
            <a:off x="91795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1</a:t>
            </a:r>
            <a:endParaRPr sz="3500">
              <a:solidFill>
                <a:srgbClr val="434343"/>
              </a:solidFill>
            </a:endParaRPr>
          </a:p>
        </p:txBody>
      </p:sp>
      <p:sp>
        <p:nvSpPr>
          <p:cNvPr id="217" name="Google Shape;217;p26"/>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Extension of the spring</a:t>
            </a:r>
            <a:endParaRPr sz="3500"/>
          </a:p>
        </p:txBody>
      </p:sp>
      <p:sp>
        <p:nvSpPr>
          <p:cNvPr id="218" name="Google Shape;218;p26"/>
          <p:cNvSpPr txBox="1"/>
          <p:nvPr>
            <p:ph idx="3" type="subTitle"/>
          </p:nvPr>
        </p:nvSpPr>
        <p:spPr>
          <a:xfrm>
            <a:off x="946800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2</a:t>
            </a:r>
            <a:endParaRPr sz="3500">
              <a:solidFill>
                <a:srgbClr val="434343"/>
              </a:solidFill>
            </a:endParaRPr>
          </a:p>
        </p:txBody>
      </p:sp>
      <p:sp>
        <p:nvSpPr>
          <p:cNvPr id="219" name="Google Shape;219;p26"/>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Position of the ruler</a:t>
            </a:r>
            <a:endParaRPr sz="3500"/>
          </a:p>
        </p:txBody>
      </p:sp>
      <p:sp>
        <p:nvSpPr>
          <p:cNvPr id="220" name="Google Shape;220;p26"/>
          <p:cNvSpPr txBox="1"/>
          <p:nvPr>
            <p:ph idx="4294967295" type="subTitle"/>
          </p:nvPr>
        </p:nvSpPr>
        <p:spPr>
          <a:xfrm>
            <a:off x="91795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3</a:t>
            </a:r>
            <a:endParaRPr sz="3500"/>
          </a:p>
        </p:txBody>
      </p:sp>
      <p:sp>
        <p:nvSpPr>
          <p:cNvPr id="221" name="Google Shape;221;p26"/>
          <p:cNvSpPr txBox="1"/>
          <p:nvPr>
            <p:ph idx="4294967295" type="subTitle"/>
          </p:nvPr>
        </p:nvSpPr>
        <p:spPr>
          <a:xfrm>
            <a:off x="946800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4</a:t>
            </a:r>
            <a:endParaRPr sz="3500"/>
          </a:p>
        </p:txBody>
      </p:sp>
      <p:sp>
        <p:nvSpPr>
          <p:cNvPr id="222" name="Google Shape;222;p26"/>
          <p:cNvSpPr txBox="1"/>
          <p:nvPr>
            <p:ph idx="5" type="subTitle"/>
          </p:nvPr>
        </p:nvSpPr>
        <p:spPr>
          <a:xfrm>
            <a:off x="91795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3</a:t>
            </a:r>
            <a:endParaRPr sz="3500">
              <a:solidFill>
                <a:srgbClr val="434343"/>
              </a:solidFill>
            </a:endParaRPr>
          </a:p>
        </p:txBody>
      </p:sp>
      <p:sp>
        <p:nvSpPr>
          <p:cNvPr id="223" name="Google Shape;223;p26"/>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The spring</a:t>
            </a:r>
            <a:endParaRPr sz="3500"/>
          </a:p>
        </p:txBody>
      </p:sp>
      <p:sp>
        <p:nvSpPr>
          <p:cNvPr id="224" name="Google Shape;224;p26"/>
          <p:cNvSpPr txBox="1"/>
          <p:nvPr>
            <p:ph idx="7" type="subTitle"/>
          </p:nvPr>
        </p:nvSpPr>
        <p:spPr>
          <a:xfrm>
            <a:off x="946800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4</a:t>
            </a:r>
            <a:endParaRPr sz="3500">
              <a:solidFill>
                <a:srgbClr val="434343"/>
              </a:solidFill>
            </a:endParaRPr>
          </a:p>
        </p:txBody>
      </p:sp>
      <p:sp>
        <p:nvSpPr>
          <p:cNvPr id="225" name="Google Shape;225;p26"/>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Force on the spring</a:t>
            </a:r>
            <a:endParaRPr sz="3500"/>
          </a:p>
        </p:txBody>
      </p:sp>
      <p:sp>
        <p:nvSpPr>
          <p:cNvPr id="226" name="Google Shape;226;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27" name="Google Shape;227;p2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In this investigation, the independent variable is:</a:t>
            </a:r>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7"/>
          <p:cNvSpPr txBox="1"/>
          <p:nvPr>
            <p:ph idx="1" type="subTitle"/>
          </p:nvPr>
        </p:nvSpPr>
        <p:spPr>
          <a:xfrm>
            <a:off x="91795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1</a:t>
            </a:r>
            <a:endParaRPr sz="3500">
              <a:solidFill>
                <a:srgbClr val="434343"/>
              </a:solidFill>
            </a:endParaRPr>
          </a:p>
        </p:txBody>
      </p:sp>
      <p:sp>
        <p:nvSpPr>
          <p:cNvPr id="233" name="Google Shape;233;p27"/>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Extension of the spring</a:t>
            </a:r>
            <a:endParaRPr sz="3500"/>
          </a:p>
        </p:txBody>
      </p:sp>
      <p:sp>
        <p:nvSpPr>
          <p:cNvPr id="234" name="Google Shape;234;p27"/>
          <p:cNvSpPr txBox="1"/>
          <p:nvPr>
            <p:ph idx="3" type="subTitle"/>
          </p:nvPr>
        </p:nvSpPr>
        <p:spPr>
          <a:xfrm>
            <a:off x="946800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2</a:t>
            </a:r>
            <a:endParaRPr sz="3500">
              <a:solidFill>
                <a:srgbClr val="434343"/>
              </a:solidFill>
            </a:endParaRPr>
          </a:p>
        </p:txBody>
      </p:sp>
      <p:sp>
        <p:nvSpPr>
          <p:cNvPr id="235" name="Google Shape;235;p27"/>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Position of the ruler</a:t>
            </a:r>
            <a:endParaRPr sz="3500"/>
          </a:p>
        </p:txBody>
      </p:sp>
      <p:sp>
        <p:nvSpPr>
          <p:cNvPr id="236" name="Google Shape;236;p27"/>
          <p:cNvSpPr txBox="1"/>
          <p:nvPr>
            <p:ph idx="4294967295" type="subTitle"/>
          </p:nvPr>
        </p:nvSpPr>
        <p:spPr>
          <a:xfrm>
            <a:off x="91795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3</a:t>
            </a:r>
            <a:endParaRPr sz="3500"/>
          </a:p>
        </p:txBody>
      </p:sp>
      <p:sp>
        <p:nvSpPr>
          <p:cNvPr id="237" name="Google Shape;237;p27"/>
          <p:cNvSpPr txBox="1"/>
          <p:nvPr>
            <p:ph idx="4294967295" type="subTitle"/>
          </p:nvPr>
        </p:nvSpPr>
        <p:spPr>
          <a:xfrm>
            <a:off x="946800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4</a:t>
            </a:r>
            <a:endParaRPr sz="3500"/>
          </a:p>
        </p:txBody>
      </p:sp>
      <p:sp>
        <p:nvSpPr>
          <p:cNvPr id="238" name="Google Shape;238;p27"/>
          <p:cNvSpPr txBox="1"/>
          <p:nvPr>
            <p:ph idx="5" type="subTitle"/>
          </p:nvPr>
        </p:nvSpPr>
        <p:spPr>
          <a:xfrm>
            <a:off x="91795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3</a:t>
            </a:r>
            <a:endParaRPr sz="3500">
              <a:solidFill>
                <a:srgbClr val="434343"/>
              </a:solidFill>
            </a:endParaRPr>
          </a:p>
        </p:txBody>
      </p:sp>
      <p:sp>
        <p:nvSpPr>
          <p:cNvPr id="239" name="Google Shape;239;p27"/>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The spring</a:t>
            </a:r>
            <a:endParaRPr sz="3500"/>
          </a:p>
        </p:txBody>
      </p:sp>
      <p:sp>
        <p:nvSpPr>
          <p:cNvPr id="240" name="Google Shape;240;p27"/>
          <p:cNvSpPr txBox="1"/>
          <p:nvPr>
            <p:ph idx="7" type="subTitle"/>
          </p:nvPr>
        </p:nvSpPr>
        <p:spPr>
          <a:xfrm>
            <a:off x="946800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4</a:t>
            </a:r>
            <a:endParaRPr sz="3500">
              <a:solidFill>
                <a:srgbClr val="434343"/>
              </a:solidFill>
            </a:endParaRPr>
          </a:p>
        </p:txBody>
      </p:sp>
      <p:sp>
        <p:nvSpPr>
          <p:cNvPr id="241" name="Google Shape;241;p27"/>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Force on the spring</a:t>
            </a:r>
            <a:endParaRPr sz="3500"/>
          </a:p>
        </p:txBody>
      </p:sp>
      <p:sp>
        <p:nvSpPr>
          <p:cNvPr id="242" name="Google Shape;242;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43" name="Google Shape;243;p2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In this investigation, the dependent variable is:</a:t>
            </a: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txBox="1"/>
          <p:nvPr>
            <p:ph idx="1" type="subTitle"/>
          </p:nvPr>
        </p:nvSpPr>
        <p:spPr>
          <a:xfrm>
            <a:off x="91795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1</a:t>
            </a:r>
            <a:endParaRPr sz="3500">
              <a:solidFill>
                <a:srgbClr val="434343"/>
              </a:solidFill>
            </a:endParaRPr>
          </a:p>
        </p:txBody>
      </p:sp>
      <p:sp>
        <p:nvSpPr>
          <p:cNvPr id="249" name="Google Shape;249;p28"/>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Extension of the spring</a:t>
            </a:r>
            <a:endParaRPr sz="3500"/>
          </a:p>
        </p:txBody>
      </p:sp>
      <p:sp>
        <p:nvSpPr>
          <p:cNvPr id="250" name="Google Shape;250;p28"/>
          <p:cNvSpPr txBox="1"/>
          <p:nvPr>
            <p:ph idx="3" type="subTitle"/>
          </p:nvPr>
        </p:nvSpPr>
        <p:spPr>
          <a:xfrm>
            <a:off x="946800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2</a:t>
            </a:r>
            <a:endParaRPr sz="3500">
              <a:solidFill>
                <a:srgbClr val="434343"/>
              </a:solidFill>
            </a:endParaRPr>
          </a:p>
        </p:txBody>
      </p:sp>
      <p:sp>
        <p:nvSpPr>
          <p:cNvPr id="251" name="Google Shape;251;p28"/>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Position of the ruler</a:t>
            </a:r>
            <a:endParaRPr sz="3500"/>
          </a:p>
        </p:txBody>
      </p:sp>
      <p:sp>
        <p:nvSpPr>
          <p:cNvPr id="252" name="Google Shape;252;p28"/>
          <p:cNvSpPr txBox="1"/>
          <p:nvPr>
            <p:ph idx="4294967295" type="subTitle"/>
          </p:nvPr>
        </p:nvSpPr>
        <p:spPr>
          <a:xfrm>
            <a:off x="91795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3</a:t>
            </a:r>
            <a:endParaRPr sz="3500"/>
          </a:p>
        </p:txBody>
      </p:sp>
      <p:sp>
        <p:nvSpPr>
          <p:cNvPr id="253" name="Google Shape;253;p28"/>
          <p:cNvSpPr txBox="1"/>
          <p:nvPr>
            <p:ph idx="4294967295" type="subTitle"/>
          </p:nvPr>
        </p:nvSpPr>
        <p:spPr>
          <a:xfrm>
            <a:off x="946800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4</a:t>
            </a:r>
            <a:endParaRPr sz="3500"/>
          </a:p>
        </p:txBody>
      </p:sp>
      <p:sp>
        <p:nvSpPr>
          <p:cNvPr id="254" name="Google Shape;254;p28"/>
          <p:cNvSpPr txBox="1"/>
          <p:nvPr>
            <p:ph idx="5" type="subTitle"/>
          </p:nvPr>
        </p:nvSpPr>
        <p:spPr>
          <a:xfrm>
            <a:off x="91795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3</a:t>
            </a:r>
            <a:endParaRPr sz="3500">
              <a:solidFill>
                <a:srgbClr val="434343"/>
              </a:solidFill>
            </a:endParaRPr>
          </a:p>
        </p:txBody>
      </p:sp>
      <p:sp>
        <p:nvSpPr>
          <p:cNvPr id="255" name="Google Shape;255;p28"/>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The spring</a:t>
            </a:r>
            <a:endParaRPr sz="3500"/>
          </a:p>
        </p:txBody>
      </p:sp>
      <p:sp>
        <p:nvSpPr>
          <p:cNvPr id="256" name="Google Shape;256;p28"/>
          <p:cNvSpPr txBox="1"/>
          <p:nvPr>
            <p:ph idx="7" type="subTitle"/>
          </p:nvPr>
        </p:nvSpPr>
        <p:spPr>
          <a:xfrm>
            <a:off x="946800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4</a:t>
            </a:r>
            <a:endParaRPr sz="3500">
              <a:solidFill>
                <a:srgbClr val="434343"/>
              </a:solidFill>
            </a:endParaRPr>
          </a:p>
        </p:txBody>
      </p:sp>
      <p:sp>
        <p:nvSpPr>
          <p:cNvPr id="257" name="Google Shape;257;p28"/>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Force on the spring</a:t>
            </a:r>
            <a:endParaRPr sz="3500"/>
          </a:p>
        </p:txBody>
      </p:sp>
      <p:sp>
        <p:nvSpPr>
          <p:cNvPr id="258" name="Google Shape;258;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59" name="Google Shape;259;p2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In this investigation, the control variables are:</a:t>
            </a:r>
            <a:endParaRPr>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9"/>
          <p:cNvSpPr txBox="1"/>
          <p:nvPr>
            <p:ph idx="1" type="subTitle"/>
          </p:nvPr>
        </p:nvSpPr>
        <p:spPr>
          <a:xfrm>
            <a:off x="91795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1</a:t>
            </a:r>
            <a:endParaRPr sz="3500">
              <a:solidFill>
                <a:srgbClr val="434343"/>
              </a:solidFill>
            </a:endParaRPr>
          </a:p>
        </p:txBody>
      </p:sp>
      <p:sp>
        <p:nvSpPr>
          <p:cNvPr id="265" name="Google Shape;265;p2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The one we change</a:t>
            </a:r>
            <a:endParaRPr sz="3500"/>
          </a:p>
        </p:txBody>
      </p:sp>
      <p:sp>
        <p:nvSpPr>
          <p:cNvPr id="266" name="Google Shape;266;p29"/>
          <p:cNvSpPr txBox="1"/>
          <p:nvPr>
            <p:ph idx="3" type="subTitle"/>
          </p:nvPr>
        </p:nvSpPr>
        <p:spPr>
          <a:xfrm>
            <a:off x="946800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2</a:t>
            </a:r>
            <a:endParaRPr sz="3500">
              <a:solidFill>
                <a:srgbClr val="434343"/>
              </a:solidFill>
            </a:endParaRPr>
          </a:p>
        </p:txBody>
      </p:sp>
      <p:sp>
        <p:nvSpPr>
          <p:cNvPr id="267" name="Google Shape;267;p2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The one we ignore</a:t>
            </a:r>
            <a:endParaRPr sz="3500"/>
          </a:p>
        </p:txBody>
      </p:sp>
      <p:sp>
        <p:nvSpPr>
          <p:cNvPr id="268" name="Google Shape;268;p29"/>
          <p:cNvSpPr txBox="1"/>
          <p:nvPr>
            <p:ph idx="4294967295" type="subTitle"/>
          </p:nvPr>
        </p:nvSpPr>
        <p:spPr>
          <a:xfrm>
            <a:off x="91795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3</a:t>
            </a:r>
            <a:endParaRPr sz="3500"/>
          </a:p>
        </p:txBody>
      </p:sp>
      <p:sp>
        <p:nvSpPr>
          <p:cNvPr id="269" name="Google Shape;269;p29"/>
          <p:cNvSpPr txBox="1"/>
          <p:nvPr>
            <p:ph idx="4294967295" type="subTitle"/>
          </p:nvPr>
        </p:nvSpPr>
        <p:spPr>
          <a:xfrm>
            <a:off x="946800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4</a:t>
            </a:r>
            <a:endParaRPr sz="3500"/>
          </a:p>
        </p:txBody>
      </p:sp>
      <p:sp>
        <p:nvSpPr>
          <p:cNvPr id="270" name="Google Shape;270;p29"/>
          <p:cNvSpPr txBox="1"/>
          <p:nvPr>
            <p:ph idx="5" type="subTitle"/>
          </p:nvPr>
        </p:nvSpPr>
        <p:spPr>
          <a:xfrm>
            <a:off x="91795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3</a:t>
            </a:r>
            <a:endParaRPr sz="3500">
              <a:solidFill>
                <a:srgbClr val="434343"/>
              </a:solidFill>
            </a:endParaRPr>
          </a:p>
        </p:txBody>
      </p:sp>
      <p:sp>
        <p:nvSpPr>
          <p:cNvPr id="271" name="Google Shape;271;p2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The one we measure</a:t>
            </a:r>
            <a:endParaRPr sz="3500"/>
          </a:p>
        </p:txBody>
      </p:sp>
      <p:sp>
        <p:nvSpPr>
          <p:cNvPr id="272" name="Google Shape;272;p29"/>
          <p:cNvSpPr txBox="1"/>
          <p:nvPr>
            <p:ph idx="7" type="subTitle"/>
          </p:nvPr>
        </p:nvSpPr>
        <p:spPr>
          <a:xfrm>
            <a:off x="946800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4</a:t>
            </a:r>
            <a:endParaRPr sz="3500">
              <a:solidFill>
                <a:srgbClr val="434343"/>
              </a:solidFill>
            </a:endParaRPr>
          </a:p>
        </p:txBody>
      </p:sp>
      <p:sp>
        <p:nvSpPr>
          <p:cNvPr id="273" name="Google Shape;273;p2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The ones that stay the same</a:t>
            </a:r>
            <a:endParaRPr sz="3500"/>
          </a:p>
        </p:txBody>
      </p:sp>
      <p:sp>
        <p:nvSpPr>
          <p:cNvPr id="274" name="Google Shape;274;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75" name="Google Shape;275;p2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The independent variable is:</a:t>
            </a:r>
            <a:endParaRPr>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0"/>
          <p:cNvSpPr txBox="1"/>
          <p:nvPr>
            <p:ph idx="1" type="subTitle"/>
          </p:nvPr>
        </p:nvSpPr>
        <p:spPr>
          <a:xfrm>
            <a:off x="91795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1</a:t>
            </a:r>
            <a:endParaRPr sz="3500">
              <a:solidFill>
                <a:srgbClr val="434343"/>
              </a:solidFill>
            </a:endParaRPr>
          </a:p>
        </p:txBody>
      </p:sp>
      <p:sp>
        <p:nvSpPr>
          <p:cNvPr id="281" name="Google Shape;281;p30"/>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The one we change</a:t>
            </a:r>
            <a:endParaRPr sz="3500"/>
          </a:p>
        </p:txBody>
      </p:sp>
      <p:sp>
        <p:nvSpPr>
          <p:cNvPr id="282" name="Google Shape;282;p30"/>
          <p:cNvSpPr txBox="1"/>
          <p:nvPr>
            <p:ph idx="3" type="subTitle"/>
          </p:nvPr>
        </p:nvSpPr>
        <p:spPr>
          <a:xfrm>
            <a:off x="946800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2</a:t>
            </a:r>
            <a:endParaRPr sz="3500">
              <a:solidFill>
                <a:srgbClr val="434343"/>
              </a:solidFill>
            </a:endParaRPr>
          </a:p>
        </p:txBody>
      </p:sp>
      <p:sp>
        <p:nvSpPr>
          <p:cNvPr id="283" name="Google Shape;283;p30"/>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The one we ignore</a:t>
            </a:r>
            <a:endParaRPr sz="3500"/>
          </a:p>
        </p:txBody>
      </p:sp>
      <p:sp>
        <p:nvSpPr>
          <p:cNvPr id="284" name="Google Shape;284;p30"/>
          <p:cNvSpPr txBox="1"/>
          <p:nvPr>
            <p:ph idx="4294967295" type="subTitle"/>
          </p:nvPr>
        </p:nvSpPr>
        <p:spPr>
          <a:xfrm>
            <a:off x="91795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3</a:t>
            </a:r>
            <a:endParaRPr sz="3500"/>
          </a:p>
        </p:txBody>
      </p:sp>
      <p:sp>
        <p:nvSpPr>
          <p:cNvPr id="285" name="Google Shape;285;p30"/>
          <p:cNvSpPr txBox="1"/>
          <p:nvPr>
            <p:ph idx="4294967295" type="subTitle"/>
          </p:nvPr>
        </p:nvSpPr>
        <p:spPr>
          <a:xfrm>
            <a:off x="946800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4</a:t>
            </a:r>
            <a:endParaRPr sz="3500"/>
          </a:p>
        </p:txBody>
      </p:sp>
      <p:sp>
        <p:nvSpPr>
          <p:cNvPr id="286" name="Google Shape;286;p30"/>
          <p:cNvSpPr txBox="1"/>
          <p:nvPr>
            <p:ph idx="5" type="subTitle"/>
          </p:nvPr>
        </p:nvSpPr>
        <p:spPr>
          <a:xfrm>
            <a:off x="91795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3</a:t>
            </a:r>
            <a:endParaRPr sz="3500">
              <a:solidFill>
                <a:srgbClr val="434343"/>
              </a:solidFill>
            </a:endParaRPr>
          </a:p>
        </p:txBody>
      </p:sp>
      <p:sp>
        <p:nvSpPr>
          <p:cNvPr id="287" name="Google Shape;287;p30"/>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The one we measure</a:t>
            </a:r>
            <a:endParaRPr sz="3500"/>
          </a:p>
        </p:txBody>
      </p:sp>
      <p:sp>
        <p:nvSpPr>
          <p:cNvPr id="288" name="Google Shape;288;p30"/>
          <p:cNvSpPr txBox="1"/>
          <p:nvPr>
            <p:ph idx="7" type="subTitle"/>
          </p:nvPr>
        </p:nvSpPr>
        <p:spPr>
          <a:xfrm>
            <a:off x="946800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4</a:t>
            </a:r>
            <a:endParaRPr sz="3500">
              <a:solidFill>
                <a:srgbClr val="434343"/>
              </a:solidFill>
            </a:endParaRPr>
          </a:p>
        </p:txBody>
      </p:sp>
      <p:sp>
        <p:nvSpPr>
          <p:cNvPr id="289" name="Google Shape;289;p30"/>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The ones that stay the same</a:t>
            </a:r>
            <a:endParaRPr sz="3500"/>
          </a:p>
        </p:txBody>
      </p:sp>
      <p:sp>
        <p:nvSpPr>
          <p:cNvPr id="290" name="Google Shape;290;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91" name="Google Shape;291;p3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The dependent variable is:</a:t>
            </a:r>
            <a:endParaRPr>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1"/>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297" name="Google Shape;297;p31"/>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On your own:</a:t>
            </a:r>
            <a:endParaRPr>
              <a:solidFill>
                <a:schemeClr val="dk2"/>
              </a:solidFill>
            </a:endParaRPr>
          </a:p>
        </p:txBody>
      </p:sp>
      <p:sp>
        <p:nvSpPr>
          <p:cNvPr id="298" name="Google Shape;298;p31"/>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Independent variable (the one _________)</a:t>
            </a:r>
            <a:endParaRPr sz="3500"/>
          </a:p>
          <a:p>
            <a:pPr indent="0" lvl="0" marL="0" rtl="0" algn="l">
              <a:spcBef>
                <a:spcPts val="2000"/>
              </a:spcBef>
              <a:spcAft>
                <a:spcPts val="0"/>
              </a:spcAft>
              <a:buNone/>
            </a:pPr>
            <a:r>
              <a:rPr lang="en-GB" sz="3500"/>
              <a:t>The:</a:t>
            </a:r>
            <a:endParaRPr sz="3500"/>
          </a:p>
          <a:p>
            <a:pPr indent="0" lvl="0" marL="0" rtl="0" algn="l">
              <a:spcBef>
                <a:spcPts val="2000"/>
              </a:spcBef>
              <a:spcAft>
                <a:spcPts val="0"/>
              </a:spcAft>
              <a:buNone/>
            </a:pPr>
            <a:r>
              <a:rPr lang="en-GB" sz="3500"/>
              <a:t>Dependant variable (the one ____________)</a:t>
            </a:r>
            <a:endParaRPr sz="3500"/>
          </a:p>
          <a:p>
            <a:pPr indent="0" lvl="0" marL="0" rtl="0" algn="l">
              <a:spcBef>
                <a:spcPts val="2000"/>
              </a:spcBef>
              <a:spcAft>
                <a:spcPts val="0"/>
              </a:spcAft>
              <a:buNone/>
            </a:pPr>
            <a:r>
              <a:rPr lang="en-GB" sz="3500"/>
              <a:t>The:</a:t>
            </a:r>
            <a:endParaRPr sz="3500"/>
          </a:p>
          <a:p>
            <a:pPr indent="0" lvl="0" marL="0" rtl="0" algn="l">
              <a:spcBef>
                <a:spcPts val="2000"/>
              </a:spcBef>
              <a:spcAft>
                <a:spcPts val="0"/>
              </a:spcAft>
              <a:buNone/>
            </a:pPr>
            <a:r>
              <a:rPr lang="en-GB" sz="3500"/>
              <a:t>Control variable ( the ones _____________)</a:t>
            </a:r>
            <a:endParaRPr sz="3500"/>
          </a:p>
          <a:p>
            <a:pPr indent="0" lvl="0" marL="0" rtl="0" algn="l">
              <a:spcBef>
                <a:spcPts val="2000"/>
              </a:spcBef>
              <a:spcAft>
                <a:spcPts val="2000"/>
              </a:spcAft>
              <a:buNone/>
            </a:pPr>
            <a:r>
              <a:rPr lang="en-GB" sz="3500"/>
              <a:t>The:</a:t>
            </a:r>
            <a:endParaRPr sz="3500"/>
          </a:p>
        </p:txBody>
      </p:sp>
      <p:sp>
        <p:nvSpPr>
          <p:cNvPr id="299" name="Google Shape;299;p3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300" name="Google Shape;300;p31"/>
          <p:cNvPicPr preferRelativeResize="0"/>
          <p:nvPr/>
        </p:nvPicPr>
        <p:blipFill rotWithShape="1">
          <a:blip r:embed="rId3">
            <a:alphaModFix/>
          </a:blip>
          <a:srcRect b="6568" l="0" r="0" t="15042"/>
          <a:stretch/>
        </p:blipFill>
        <p:spPr>
          <a:xfrm>
            <a:off x="13217075" y="2868163"/>
            <a:ext cx="4033550" cy="5621275"/>
          </a:xfrm>
          <a:prstGeom prst="rect">
            <a:avLst/>
          </a:prstGeom>
          <a:noFill/>
          <a:ln>
            <a:noFill/>
          </a:ln>
        </p:spPr>
      </p:pic>
      <p:sp>
        <p:nvSpPr>
          <p:cNvPr id="301" name="Google Shape;301;p31"/>
          <p:cNvSpPr txBox="1"/>
          <p:nvPr/>
        </p:nvSpPr>
        <p:spPr>
          <a:xfrm>
            <a:off x="10847549" y="8657725"/>
            <a:ext cx="2558700" cy="5274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800">
                <a:solidFill>
                  <a:schemeClr val="dk2"/>
                </a:solidFill>
                <a:latin typeface="Montserrat"/>
                <a:ea typeface="Montserrat"/>
                <a:cs typeface="Montserrat"/>
                <a:sym typeface="Montserrat"/>
              </a:rPr>
              <a:t>Credit:  Andy Saville</a:t>
            </a:r>
            <a:endParaRPr sz="1800">
              <a:solidFill>
                <a:schemeClr val="dk2"/>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307" name="Google Shape;307;p32"/>
          <p:cNvPicPr preferRelativeResize="0"/>
          <p:nvPr/>
        </p:nvPicPr>
        <p:blipFill>
          <a:blip r:embed="rId3">
            <a:alphaModFix/>
          </a:blip>
          <a:stretch>
            <a:fillRect/>
          </a:stretch>
        </p:blipFill>
        <p:spPr>
          <a:xfrm>
            <a:off x="209775" y="152400"/>
            <a:ext cx="7845050" cy="8398575"/>
          </a:xfrm>
          <a:prstGeom prst="rect">
            <a:avLst/>
          </a:prstGeom>
          <a:noFill/>
          <a:ln>
            <a:noFill/>
          </a:ln>
        </p:spPr>
      </p:pic>
      <p:sp>
        <p:nvSpPr>
          <p:cNvPr id="308" name="Google Shape;308;p32"/>
          <p:cNvSpPr txBox="1"/>
          <p:nvPr/>
        </p:nvSpPr>
        <p:spPr>
          <a:xfrm>
            <a:off x="8357475" y="699450"/>
            <a:ext cx="5906400" cy="2342100"/>
          </a:xfrm>
          <a:prstGeom prst="rect">
            <a:avLst/>
          </a:prstGeom>
          <a:noFill/>
          <a:ln>
            <a:noFill/>
          </a:ln>
        </p:spPr>
        <p:txBody>
          <a:bodyPr anchorCtr="0" anchor="t" bIns="91425" lIns="91425" spcFirstLastPara="1" rIns="91425" wrap="square" tIns="91425">
            <a:noAutofit/>
          </a:bodyPr>
          <a:lstStyle/>
          <a:p>
            <a:pPr indent="0" lvl="0" marL="63500" marR="63500" rtl="0" algn="l">
              <a:lnSpc>
                <a:spcPct val="115000"/>
              </a:lnSpc>
              <a:spcBef>
                <a:spcPts val="1200"/>
              </a:spcBef>
              <a:spcAft>
                <a:spcPts val="1200"/>
              </a:spcAft>
              <a:buNone/>
            </a:pPr>
            <a:r>
              <a:rPr lang="en-GB" sz="2800">
                <a:solidFill>
                  <a:schemeClr val="dk2"/>
                </a:solidFill>
                <a:latin typeface="Montserrat"/>
                <a:ea typeface="Montserrat"/>
                <a:cs typeface="Montserrat"/>
                <a:sym typeface="Montserrat"/>
              </a:rPr>
              <a:t>1. </a:t>
            </a:r>
            <a:r>
              <a:rPr b="1" lang="en-GB" sz="2800">
                <a:solidFill>
                  <a:schemeClr val="dk2"/>
                </a:solidFill>
                <a:latin typeface="Montserrat"/>
                <a:ea typeface="Montserrat"/>
                <a:cs typeface="Montserrat"/>
                <a:sym typeface="Montserrat"/>
              </a:rPr>
              <a:t>Hang</a:t>
            </a:r>
            <a:r>
              <a:rPr lang="en-GB" sz="2800">
                <a:solidFill>
                  <a:schemeClr val="dk2"/>
                </a:solidFill>
                <a:latin typeface="Montserrat"/>
                <a:ea typeface="Montserrat"/>
                <a:cs typeface="Montserrat"/>
                <a:sym typeface="Montserrat"/>
              </a:rPr>
              <a:t> a spring off a clamp and stand and clamp a ruler so the zero line is lined up with the bottom of the spring​</a:t>
            </a:r>
            <a:endParaRPr/>
          </a:p>
        </p:txBody>
      </p:sp>
      <p:sp>
        <p:nvSpPr>
          <p:cNvPr id="309" name="Google Shape;309;p32"/>
          <p:cNvSpPr txBox="1"/>
          <p:nvPr/>
        </p:nvSpPr>
        <p:spPr>
          <a:xfrm>
            <a:off x="3175299" y="8434100"/>
            <a:ext cx="2558700" cy="5274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800">
                <a:solidFill>
                  <a:schemeClr val="dk2"/>
                </a:solidFill>
                <a:latin typeface="Montserrat"/>
                <a:ea typeface="Montserrat"/>
                <a:cs typeface="Montserrat"/>
                <a:sym typeface="Montserrat"/>
              </a:rPr>
              <a:t>Credit:  Andy Saville</a:t>
            </a:r>
            <a:endParaRPr sz="1800">
              <a:solidFill>
                <a:schemeClr val="dk2"/>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15" name="Google Shape;315;p33"/>
          <p:cNvSpPr txBox="1"/>
          <p:nvPr/>
        </p:nvSpPr>
        <p:spPr>
          <a:xfrm>
            <a:off x="6514800" y="534200"/>
            <a:ext cx="5906400" cy="2545800"/>
          </a:xfrm>
          <a:prstGeom prst="rect">
            <a:avLst/>
          </a:prstGeom>
          <a:noFill/>
          <a:ln>
            <a:noFill/>
          </a:ln>
        </p:spPr>
        <p:txBody>
          <a:bodyPr anchorCtr="0" anchor="t" bIns="91425" lIns="91425" spcFirstLastPara="1" rIns="91425" wrap="square" tIns="91425">
            <a:noAutofit/>
          </a:bodyPr>
          <a:lstStyle/>
          <a:p>
            <a:pPr indent="0" lvl="0" marL="63500" marR="6350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2. Add 100 g mass on the bottom of the spring</a:t>
            </a:r>
            <a:endParaRPr sz="2800">
              <a:solidFill>
                <a:schemeClr val="dk2"/>
              </a:solidFill>
              <a:latin typeface="Montserrat"/>
              <a:ea typeface="Montserrat"/>
              <a:cs typeface="Montserrat"/>
              <a:sym typeface="Montserrat"/>
            </a:endParaRPr>
          </a:p>
          <a:p>
            <a:pPr indent="0" lvl="0" marL="63500" marR="63500" rtl="0" algn="l">
              <a:lnSpc>
                <a:spcPct val="115000"/>
              </a:lnSpc>
              <a:spcBef>
                <a:spcPts val="1200"/>
              </a:spcBef>
              <a:spcAft>
                <a:spcPts val="1200"/>
              </a:spcAft>
              <a:buNone/>
            </a:pPr>
            <a:r>
              <a:rPr lang="en-GB" sz="2800">
                <a:solidFill>
                  <a:schemeClr val="dk2"/>
                </a:solidFill>
                <a:latin typeface="Montserrat"/>
                <a:ea typeface="Montserrat"/>
                <a:cs typeface="Montserrat"/>
                <a:sym typeface="Montserrat"/>
              </a:rPr>
              <a:t>3. </a:t>
            </a:r>
            <a:r>
              <a:rPr b="1" lang="en-GB" sz="2800">
                <a:solidFill>
                  <a:schemeClr val="dk2"/>
                </a:solidFill>
                <a:latin typeface="Montserrat"/>
                <a:ea typeface="Montserrat"/>
                <a:cs typeface="Montserrat"/>
                <a:sym typeface="Montserrat"/>
              </a:rPr>
              <a:t>Record</a:t>
            </a:r>
            <a:r>
              <a:rPr lang="en-GB" sz="2800">
                <a:solidFill>
                  <a:schemeClr val="dk2"/>
                </a:solidFill>
                <a:latin typeface="Montserrat"/>
                <a:ea typeface="Montserrat"/>
                <a:cs typeface="Montserrat"/>
                <a:sym typeface="Montserrat"/>
              </a:rPr>
              <a:t> the measurement from the base of the spring​</a:t>
            </a:r>
            <a:endParaRPr/>
          </a:p>
        </p:txBody>
      </p:sp>
      <p:pic>
        <p:nvPicPr>
          <p:cNvPr id="316" name="Google Shape;316;p33"/>
          <p:cNvPicPr preferRelativeResize="0"/>
          <p:nvPr/>
        </p:nvPicPr>
        <p:blipFill rotWithShape="1">
          <a:blip r:embed="rId3">
            <a:alphaModFix/>
          </a:blip>
          <a:srcRect b="6568" l="0" r="0" t="15042"/>
          <a:stretch/>
        </p:blipFill>
        <p:spPr>
          <a:xfrm>
            <a:off x="247125" y="190031"/>
            <a:ext cx="5906400" cy="8231334"/>
          </a:xfrm>
          <a:prstGeom prst="rect">
            <a:avLst/>
          </a:prstGeom>
          <a:noFill/>
          <a:ln>
            <a:noFill/>
          </a:ln>
        </p:spPr>
      </p:pic>
      <p:cxnSp>
        <p:nvCxnSpPr>
          <p:cNvPr id="317" name="Google Shape;317;p33"/>
          <p:cNvCxnSpPr/>
          <p:nvPr/>
        </p:nvCxnSpPr>
        <p:spPr>
          <a:xfrm rot="10800000">
            <a:off x="2696625" y="2476325"/>
            <a:ext cx="2620800" cy="0"/>
          </a:xfrm>
          <a:prstGeom prst="straightConnector1">
            <a:avLst/>
          </a:prstGeom>
          <a:noFill/>
          <a:ln cap="flat" cmpd="sng" w="76200">
            <a:solidFill>
              <a:srgbClr val="FFFFFF"/>
            </a:solidFill>
            <a:prstDash val="solid"/>
            <a:round/>
            <a:headEnd len="med" w="med" type="none"/>
            <a:tailEnd len="med" w="med" type="none"/>
          </a:ln>
        </p:spPr>
      </p:cxnSp>
      <p:graphicFrame>
        <p:nvGraphicFramePr>
          <p:cNvPr id="318" name="Google Shape;318;p33"/>
          <p:cNvGraphicFramePr/>
          <p:nvPr/>
        </p:nvGraphicFramePr>
        <p:xfrm>
          <a:off x="6891075" y="3483813"/>
          <a:ext cx="3000000" cy="3000000"/>
        </p:xfrm>
        <a:graphic>
          <a:graphicData uri="http://schemas.openxmlformats.org/drawingml/2006/table">
            <a:tbl>
              <a:tblPr>
                <a:noFill/>
                <a:tableStyleId>{0900DE1C-1D5C-41BE-B1BE-1B07E5D809A7}</a:tableStyleId>
              </a:tblPr>
              <a:tblGrid>
                <a:gridCol w="1573500"/>
                <a:gridCol w="1573500"/>
                <a:gridCol w="1573500"/>
                <a:gridCol w="1573500"/>
                <a:gridCol w="1573500"/>
              </a:tblGrid>
              <a:tr h="438100">
                <a:tc rowSpan="2">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Force (N)</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gridSpan="4">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Extension  (cm)</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hMerge="1"/>
                <a:tc hMerge="1"/>
                <a:tc hMerge="1"/>
              </a:tr>
              <a:tr h="438100">
                <a:tc vMerge="1"/>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2</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3</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Mean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3387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0</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0</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3387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12</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3387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3387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3</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3387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4</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cxnSp>
        <p:nvCxnSpPr>
          <p:cNvPr id="319" name="Google Shape;319;p33"/>
          <p:cNvCxnSpPr/>
          <p:nvPr/>
        </p:nvCxnSpPr>
        <p:spPr>
          <a:xfrm rot="10800000">
            <a:off x="5069375" y="2476250"/>
            <a:ext cx="3998100" cy="3224400"/>
          </a:xfrm>
          <a:prstGeom prst="straightConnector1">
            <a:avLst/>
          </a:prstGeom>
          <a:noFill/>
          <a:ln cap="flat" cmpd="sng" w="76200">
            <a:solidFill>
              <a:srgbClr val="000000"/>
            </a:solidFill>
            <a:prstDash val="solid"/>
            <a:round/>
            <a:headEnd len="med" w="med" type="stealth"/>
            <a:tailEnd len="med" w="med" type="none"/>
          </a:ln>
        </p:spPr>
      </p:cxnSp>
      <p:sp>
        <p:nvSpPr>
          <p:cNvPr id="320" name="Google Shape;320;p33"/>
          <p:cNvSpPr txBox="1"/>
          <p:nvPr/>
        </p:nvSpPr>
        <p:spPr>
          <a:xfrm>
            <a:off x="3175299" y="8434100"/>
            <a:ext cx="2558700" cy="5274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800">
                <a:solidFill>
                  <a:schemeClr val="dk2"/>
                </a:solidFill>
                <a:latin typeface="Montserrat"/>
                <a:ea typeface="Montserrat"/>
                <a:cs typeface="Montserrat"/>
                <a:sym typeface="Montserrat"/>
              </a:rPr>
              <a:t>Credit:  Andy Saville</a:t>
            </a:r>
            <a:endParaRPr sz="1800">
              <a:solidFill>
                <a:schemeClr val="dk2"/>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26" name="Google Shape;326;p34"/>
          <p:cNvSpPr txBox="1"/>
          <p:nvPr/>
        </p:nvSpPr>
        <p:spPr>
          <a:xfrm>
            <a:off x="6404363" y="190025"/>
            <a:ext cx="7911300" cy="1854600"/>
          </a:xfrm>
          <a:prstGeom prst="rect">
            <a:avLst/>
          </a:prstGeom>
          <a:noFill/>
          <a:ln>
            <a:noFill/>
          </a:ln>
        </p:spPr>
        <p:txBody>
          <a:bodyPr anchorCtr="0" anchor="t" bIns="91425" lIns="91425" spcFirstLastPara="1" rIns="91425" wrap="square" tIns="91425">
            <a:noAutofit/>
          </a:bodyPr>
          <a:lstStyle/>
          <a:p>
            <a:pPr indent="0" lvl="0" marL="63500" marR="63500" rtl="0" algn="l">
              <a:lnSpc>
                <a:spcPct val="115000"/>
              </a:lnSpc>
              <a:spcBef>
                <a:spcPts val="1200"/>
              </a:spcBef>
              <a:spcAft>
                <a:spcPts val="1200"/>
              </a:spcAft>
              <a:buNone/>
            </a:pPr>
            <a:r>
              <a:rPr lang="en-GB" sz="2800">
                <a:solidFill>
                  <a:schemeClr val="dk2"/>
                </a:solidFill>
                <a:latin typeface="Montserrat"/>
                <a:ea typeface="Montserrat"/>
                <a:cs typeface="Montserrat"/>
                <a:sym typeface="Montserrat"/>
              </a:rPr>
              <a:t>4. </a:t>
            </a:r>
            <a:r>
              <a:rPr b="1" lang="en-GB" sz="2800">
                <a:solidFill>
                  <a:schemeClr val="dk2"/>
                </a:solidFill>
                <a:latin typeface="Montserrat"/>
                <a:ea typeface="Montserrat"/>
                <a:cs typeface="Montserrat"/>
                <a:sym typeface="Montserrat"/>
              </a:rPr>
              <a:t>Continue to add</a:t>
            </a:r>
            <a:r>
              <a:rPr lang="en-GB" sz="2800">
                <a:solidFill>
                  <a:schemeClr val="dk2"/>
                </a:solidFill>
                <a:latin typeface="Montserrat"/>
                <a:ea typeface="Montserrat"/>
                <a:cs typeface="Montserrat"/>
                <a:sym typeface="Montserrat"/>
              </a:rPr>
              <a:t> 100 g masses and record the extension until you reach 800 g</a:t>
            </a:r>
            <a:endParaRPr/>
          </a:p>
        </p:txBody>
      </p:sp>
      <p:pic>
        <p:nvPicPr>
          <p:cNvPr id="327" name="Google Shape;327;p34"/>
          <p:cNvPicPr preferRelativeResize="0"/>
          <p:nvPr/>
        </p:nvPicPr>
        <p:blipFill rotWithShape="1">
          <a:blip r:embed="rId3">
            <a:alphaModFix/>
          </a:blip>
          <a:srcRect b="6568" l="0" r="0" t="15042"/>
          <a:stretch/>
        </p:blipFill>
        <p:spPr>
          <a:xfrm>
            <a:off x="247125" y="190031"/>
            <a:ext cx="5906400" cy="8231334"/>
          </a:xfrm>
          <a:prstGeom prst="rect">
            <a:avLst/>
          </a:prstGeom>
          <a:noFill/>
          <a:ln>
            <a:noFill/>
          </a:ln>
        </p:spPr>
      </p:pic>
      <p:cxnSp>
        <p:nvCxnSpPr>
          <p:cNvPr id="328" name="Google Shape;328;p34"/>
          <p:cNvCxnSpPr/>
          <p:nvPr/>
        </p:nvCxnSpPr>
        <p:spPr>
          <a:xfrm rot="10800000">
            <a:off x="2696625" y="2476325"/>
            <a:ext cx="2620800" cy="0"/>
          </a:xfrm>
          <a:prstGeom prst="straightConnector1">
            <a:avLst/>
          </a:prstGeom>
          <a:noFill/>
          <a:ln cap="flat" cmpd="sng" w="76200">
            <a:solidFill>
              <a:srgbClr val="FFFFFF"/>
            </a:solidFill>
            <a:prstDash val="solid"/>
            <a:round/>
            <a:headEnd len="med" w="med" type="none"/>
            <a:tailEnd len="med" w="med" type="none"/>
          </a:ln>
        </p:spPr>
      </p:cxnSp>
      <p:pic>
        <p:nvPicPr>
          <p:cNvPr id="329" name="Google Shape;329;p34"/>
          <p:cNvPicPr preferRelativeResize="0"/>
          <p:nvPr/>
        </p:nvPicPr>
        <p:blipFill>
          <a:blip r:embed="rId4">
            <a:alphaModFix/>
          </a:blip>
          <a:stretch>
            <a:fillRect/>
          </a:stretch>
        </p:blipFill>
        <p:spPr>
          <a:xfrm>
            <a:off x="8524975" y="1682900"/>
            <a:ext cx="4617150" cy="1741450"/>
          </a:xfrm>
          <a:prstGeom prst="rect">
            <a:avLst/>
          </a:prstGeom>
          <a:noFill/>
          <a:ln>
            <a:noFill/>
          </a:ln>
        </p:spPr>
      </p:pic>
      <p:cxnSp>
        <p:nvCxnSpPr>
          <p:cNvPr id="330" name="Google Shape;330;p34"/>
          <p:cNvCxnSpPr/>
          <p:nvPr/>
        </p:nvCxnSpPr>
        <p:spPr>
          <a:xfrm>
            <a:off x="7374350" y="1910300"/>
            <a:ext cx="0" cy="1932000"/>
          </a:xfrm>
          <a:prstGeom prst="straightConnector1">
            <a:avLst/>
          </a:prstGeom>
          <a:noFill/>
          <a:ln cap="flat" cmpd="sng" w="152400">
            <a:solidFill>
              <a:schemeClr val="dk2"/>
            </a:solidFill>
            <a:prstDash val="solid"/>
            <a:round/>
            <a:headEnd len="med" w="med" type="none"/>
            <a:tailEnd len="med" w="med" type="none"/>
          </a:ln>
        </p:spPr>
      </p:cxnSp>
      <p:cxnSp>
        <p:nvCxnSpPr>
          <p:cNvPr id="331" name="Google Shape;331;p34"/>
          <p:cNvCxnSpPr/>
          <p:nvPr/>
        </p:nvCxnSpPr>
        <p:spPr>
          <a:xfrm flipH="1">
            <a:off x="6427700" y="2823650"/>
            <a:ext cx="1893300" cy="26700"/>
          </a:xfrm>
          <a:prstGeom prst="straightConnector1">
            <a:avLst/>
          </a:prstGeom>
          <a:noFill/>
          <a:ln cap="flat" cmpd="sng" w="152400">
            <a:solidFill>
              <a:schemeClr val="dk2"/>
            </a:solidFill>
            <a:prstDash val="solid"/>
            <a:round/>
            <a:headEnd len="med" w="med" type="none"/>
            <a:tailEnd len="med" w="med" type="none"/>
          </a:ln>
        </p:spPr>
      </p:cxnSp>
      <p:graphicFrame>
        <p:nvGraphicFramePr>
          <p:cNvPr id="332" name="Google Shape;332;p34"/>
          <p:cNvGraphicFramePr/>
          <p:nvPr/>
        </p:nvGraphicFramePr>
        <p:xfrm>
          <a:off x="6555475" y="4057688"/>
          <a:ext cx="3000000" cy="3000000"/>
        </p:xfrm>
        <a:graphic>
          <a:graphicData uri="http://schemas.openxmlformats.org/drawingml/2006/table">
            <a:tbl>
              <a:tblPr>
                <a:noFill/>
                <a:tableStyleId>{0900DE1C-1D5C-41BE-B1BE-1B07E5D809A7}</a:tableStyleId>
              </a:tblPr>
              <a:tblGrid>
                <a:gridCol w="1573500"/>
                <a:gridCol w="1573500"/>
                <a:gridCol w="1573500"/>
                <a:gridCol w="1573500"/>
                <a:gridCol w="1573500"/>
              </a:tblGrid>
              <a:tr h="438100">
                <a:tc rowSpan="2">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Force (N)</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gridSpan="4">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Extension  (cm)</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hMerge="1"/>
                <a:tc hMerge="1"/>
                <a:tc hMerge="1"/>
              </a:tr>
              <a:tr h="438100">
                <a:tc vMerge="1"/>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 1</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3</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Mean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3387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0</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0</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3387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12</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3387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24</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3387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3</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36</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3387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4</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48</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
        <p:nvSpPr>
          <p:cNvPr id="333" name="Google Shape;333;p34"/>
          <p:cNvSpPr txBox="1"/>
          <p:nvPr/>
        </p:nvSpPr>
        <p:spPr>
          <a:xfrm>
            <a:off x="3175299" y="8434100"/>
            <a:ext cx="2558700" cy="5274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800">
                <a:solidFill>
                  <a:schemeClr val="dk2"/>
                </a:solidFill>
                <a:latin typeface="Montserrat"/>
                <a:ea typeface="Montserrat"/>
                <a:cs typeface="Montserrat"/>
                <a:sym typeface="Montserrat"/>
              </a:rPr>
              <a:t>Credit:  Andy Saville</a:t>
            </a:r>
            <a:endParaRPr sz="1800">
              <a:solidFill>
                <a:schemeClr val="dk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917950" y="892800"/>
            <a:ext cx="6040200" cy="825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Elastic Deformation</a:t>
            </a:r>
            <a:endParaRPr>
              <a:solidFill>
                <a:schemeClr val="dk2"/>
              </a:solidFill>
            </a:endParaRPr>
          </a:p>
        </p:txBody>
      </p:sp>
      <p:sp>
        <p:nvSpPr>
          <p:cNvPr id="97" name="Google Shape;97;p17"/>
          <p:cNvSpPr txBox="1"/>
          <p:nvPr>
            <p:ph idx="1" type="body"/>
          </p:nvPr>
        </p:nvSpPr>
        <p:spPr>
          <a:xfrm>
            <a:off x="9468000" y="2876300"/>
            <a:ext cx="8550000" cy="502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Elastic deformation:  an object returns to its original shape when forces are removed</a:t>
            </a:r>
            <a:endParaRPr/>
          </a:p>
          <a:p>
            <a:pPr indent="0" lvl="0" marL="0" rtl="0" algn="l">
              <a:spcBef>
                <a:spcPts val="2000"/>
              </a:spcBef>
              <a:spcAft>
                <a:spcPts val="0"/>
              </a:spcAft>
              <a:buNone/>
            </a:pPr>
            <a:r>
              <a:t/>
            </a:r>
            <a:endParaRPr/>
          </a:p>
          <a:p>
            <a:pPr indent="0" lvl="0" marL="0" rtl="0" algn="l">
              <a:spcBef>
                <a:spcPts val="2000"/>
              </a:spcBef>
              <a:spcAft>
                <a:spcPts val="0"/>
              </a:spcAft>
              <a:buNone/>
            </a:pPr>
            <a:r>
              <a:rPr lang="en-GB"/>
              <a:t>Elastic object: undergoes elastic deformation</a:t>
            </a:r>
            <a:endParaRPr/>
          </a:p>
          <a:p>
            <a:pPr indent="0" lvl="0" marL="0" rtl="0" algn="l">
              <a:spcBef>
                <a:spcPts val="2000"/>
              </a:spcBef>
              <a:spcAft>
                <a:spcPts val="0"/>
              </a:spcAft>
              <a:buNone/>
            </a:pPr>
            <a:r>
              <a:t/>
            </a:r>
            <a:endParaRPr/>
          </a:p>
          <a:p>
            <a:pPr indent="0" lvl="0" marL="0" rtl="0" algn="l">
              <a:spcBef>
                <a:spcPts val="2000"/>
              </a:spcBef>
              <a:spcAft>
                <a:spcPts val="2000"/>
              </a:spcAft>
              <a:buNone/>
            </a:pPr>
            <a:r>
              <a:rPr lang="en-GB"/>
              <a:t>Could be stretching or compressing</a:t>
            </a:r>
            <a:endParaRPr/>
          </a:p>
        </p:txBody>
      </p:sp>
      <p:sp>
        <p:nvSpPr>
          <p:cNvPr id="98" name="Google Shape;98;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39" name="Google Shape;339;p35"/>
          <p:cNvSpPr txBox="1"/>
          <p:nvPr/>
        </p:nvSpPr>
        <p:spPr>
          <a:xfrm>
            <a:off x="5241625" y="670550"/>
            <a:ext cx="5906400" cy="1854600"/>
          </a:xfrm>
          <a:prstGeom prst="rect">
            <a:avLst/>
          </a:prstGeom>
          <a:noFill/>
          <a:ln>
            <a:noFill/>
          </a:ln>
        </p:spPr>
        <p:txBody>
          <a:bodyPr anchorCtr="0" anchor="t" bIns="91425" lIns="91425" spcFirstLastPara="1" rIns="91425" wrap="square" tIns="91425">
            <a:noAutofit/>
          </a:bodyPr>
          <a:lstStyle/>
          <a:p>
            <a:pPr indent="0" lvl="0" marL="63500" marR="63500" rtl="0" algn="l">
              <a:lnSpc>
                <a:spcPct val="115000"/>
              </a:lnSpc>
              <a:spcBef>
                <a:spcPts val="1200"/>
              </a:spcBef>
              <a:spcAft>
                <a:spcPts val="1200"/>
              </a:spcAft>
              <a:buNone/>
            </a:pPr>
            <a:r>
              <a:rPr lang="en-GB" sz="2800">
                <a:solidFill>
                  <a:schemeClr val="dk2"/>
                </a:solidFill>
                <a:latin typeface="Montserrat"/>
                <a:ea typeface="Montserrat"/>
                <a:cs typeface="Montserrat"/>
                <a:sym typeface="Montserrat"/>
              </a:rPr>
              <a:t>5. Remove the masses and repeat twice</a:t>
            </a:r>
            <a:endParaRPr/>
          </a:p>
        </p:txBody>
      </p:sp>
      <p:pic>
        <p:nvPicPr>
          <p:cNvPr id="340" name="Google Shape;340;p35"/>
          <p:cNvPicPr preferRelativeResize="0"/>
          <p:nvPr/>
        </p:nvPicPr>
        <p:blipFill>
          <a:blip r:embed="rId3">
            <a:alphaModFix/>
          </a:blip>
          <a:stretch>
            <a:fillRect/>
          </a:stretch>
        </p:blipFill>
        <p:spPr>
          <a:xfrm>
            <a:off x="917950" y="587375"/>
            <a:ext cx="3868025" cy="7270805"/>
          </a:xfrm>
          <a:prstGeom prst="rect">
            <a:avLst/>
          </a:prstGeom>
          <a:noFill/>
          <a:ln>
            <a:noFill/>
          </a:ln>
        </p:spPr>
      </p:pic>
      <p:graphicFrame>
        <p:nvGraphicFramePr>
          <p:cNvPr id="341" name="Google Shape;341;p35"/>
          <p:cNvGraphicFramePr/>
          <p:nvPr/>
        </p:nvGraphicFramePr>
        <p:xfrm>
          <a:off x="5534250" y="3139488"/>
          <a:ext cx="3000000" cy="3000000"/>
        </p:xfrm>
        <a:graphic>
          <a:graphicData uri="http://schemas.openxmlformats.org/drawingml/2006/table">
            <a:tbl>
              <a:tblPr>
                <a:noFill/>
                <a:tableStyleId>{0900DE1C-1D5C-41BE-B1BE-1B07E5D809A7}</a:tableStyleId>
              </a:tblPr>
              <a:tblGrid>
                <a:gridCol w="1573500"/>
                <a:gridCol w="1573500"/>
                <a:gridCol w="1573500"/>
                <a:gridCol w="1573500"/>
                <a:gridCol w="1573500"/>
              </a:tblGrid>
              <a:tr h="438100">
                <a:tc rowSpan="2">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Force (N)</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gridSpan="4">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Extension  (cm)</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hMerge="1"/>
                <a:tc hMerge="1"/>
                <a:tc hMerge="1"/>
              </a:tr>
              <a:tr h="438100">
                <a:tc vMerge="1"/>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 1</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3</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Mean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3387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0</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0</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0</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0</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3387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12</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12</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13</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3387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24</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24</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26</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3387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3</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36</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36</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39</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3387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4</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48</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50</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50</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
        <p:nvSpPr>
          <p:cNvPr id="342" name="Google Shape;342;p35"/>
          <p:cNvSpPr txBox="1"/>
          <p:nvPr/>
        </p:nvSpPr>
        <p:spPr>
          <a:xfrm>
            <a:off x="8681250" y="3779550"/>
            <a:ext cx="3147000" cy="3859500"/>
          </a:xfrm>
          <a:prstGeom prst="rect">
            <a:avLst/>
          </a:prstGeom>
          <a:noFill/>
          <a:ln cap="flat" cmpd="sng" w="2857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343" name="Google Shape;343;p35"/>
          <p:cNvSpPr txBox="1"/>
          <p:nvPr/>
        </p:nvSpPr>
        <p:spPr>
          <a:xfrm>
            <a:off x="3175299" y="8434100"/>
            <a:ext cx="2558700" cy="5274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800">
                <a:solidFill>
                  <a:schemeClr val="dk2"/>
                </a:solidFill>
                <a:latin typeface="Montserrat"/>
                <a:ea typeface="Montserrat"/>
                <a:cs typeface="Montserrat"/>
                <a:sym typeface="Montserrat"/>
              </a:rPr>
              <a:t>Credit:  Andy Saville</a:t>
            </a:r>
            <a:endParaRPr sz="1800">
              <a:solidFill>
                <a:schemeClr val="dk2"/>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49" name="Google Shape;349;p36"/>
          <p:cNvSpPr txBox="1"/>
          <p:nvPr/>
        </p:nvSpPr>
        <p:spPr>
          <a:xfrm>
            <a:off x="1218275" y="726500"/>
            <a:ext cx="7160400" cy="879900"/>
          </a:xfrm>
          <a:prstGeom prst="rect">
            <a:avLst/>
          </a:prstGeom>
          <a:noFill/>
          <a:ln>
            <a:noFill/>
          </a:ln>
        </p:spPr>
        <p:txBody>
          <a:bodyPr anchorCtr="0" anchor="t" bIns="91425" lIns="91425" spcFirstLastPara="1" rIns="91425" wrap="square" tIns="91425">
            <a:noAutofit/>
          </a:bodyPr>
          <a:lstStyle/>
          <a:p>
            <a:pPr indent="0" lvl="0" marL="0" marR="63500" rtl="0" algn="l">
              <a:lnSpc>
                <a:spcPct val="115000"/>
              </a:lnSpc>
              <a:spcBef>
                <a:spcPts val="1200"/>
              </a:spcBef>
              <a:spcAft>
                <a:spcPts val="1200"/>
              </a:spcAft>
              <a:buNone/>
            </a:pPr>
            <a:r>
              <a:rPr lang="en-GB" sz="2800">
                <a:solidFill>
                  <a:schemeClr val="dk2"/>
                </a:solidFill>
                <a:latin typeface="Montserrat"/>
                <a:ea typeface="Montserrat"/>
                <a:cs typeface="Montserrat"/>
                <a:sym typeface="Montserrat"/>
              </a:rPr>
              <a:t>6. </a:t>
            </a:r>
            <a:r>
              <a:rPr b="1" lang="en-GB" sz="2800">
                <a:solidFill>
                  <a:schemeClr val="dk2"/>
                </a:solidFill>
                <a:latin typeface="Montserrat"/>
                <a:ea typeface="Montserrat"/>
                <a:cs typeface="Montserrat"/>
                <a:sym typeface="Montserrat"/>
              </a:rPr>
              <a:t>Plot</a:t>
            </a:r>
            <a:r>
              <a:rPr lang="en-GB" sz="2800">
                <a:solidFill>
                  <a:schemeClr val="dk2"/>
                </a:solidFill>
                <a:latin typeface="Montserrat"/>
                <a:ea typeface="Montserrat"/>
                <a:cs typeface="Montserrat"/>
                <a:sym typeface="Montserrat"/>
              </a:rPr>
              <a:t> a force vs Extension graph</a:t>
            </a:r>
            <a:endParaRPr sz="2800">
              <a:solidFill>
                <a:schemeClr val="dk2"/>
              </a:solidFill>
              <a:latin typeface="Montserrat"/>
              <a:ea typeface="Montserrat"/>
              <a:cs typeface="Montserrat"/>
              <a:sym typeface="Montserrat"/>
            </a:endParaRPr>
          </a:p>
        </p:txBody>
      </p:sp>
      <p:pic>
        <p:nvPicPr>
          <p:cNvPr id="350" name="Google Shape;350;p36"/>
          <p:cNvPicPr preferRelativeResize="0"/>
          <p:nvPr/>
        </p:nvPicPr>
        <p:blipFill>
          <a:blip r:embed="rId3">
            <a:alphaModFix/>
          </a:blip>
          <a:stretch>
            <a:fillRect/>
          </a:stretch>
        </p:blipFill>
        <p:spPr>
          <a:xfrm rot="-5400000">
            <a:off x="1599187" y="1041763"/>
            <a:ext cx="6559325" cy="7688598"/>
          </a:xfrm>
          <a:prstGeom prst="rect">
            <a:avLst/>
          </a:prstGeom>
          <a:noFill/>
          <a:ln>
            <a:noFill/>
          </a:ln>
        </p:spPr>
      </p:pic>
      <p:sp>
        <p:nvSpPr>
          <p:cNvPr id="351" name="Google Shape;351;p36"/>
          <p:cNvSpPr txBox="1"/>
          <p:nvPr/>
        </p:nvSpPr>
        <p:spPr>
          <a:xfrm>
            <a:off x="5831775" y="7369950"/>
            <a:ext cx="2881500" cy="795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300">
                <a:latin typeface="Montserrat"/>
                <a:ea typeface="Montserrat"/>
                <a:cs typeface="Montserrat"/>
                <a:sym typeface="Montserrat"/>
              </a:rPr>
              <a:t>Extension (cm)</a:t>
            </a:r>
            <a:endParaRPr sz="2300">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7"/>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357" name="Google Shape;357;p3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Method writing practice</a:t>
            </a:r>
            <a:endParaRPr>
              <a:solidFill>
                <a:schemeClr val="dk2"/>
              </a:solidFill>
            </a:endParaRPr>
          </a:p>
        </p:txBody>
      </p:sp>
      <p:sp>
        <p:nvSpPr>
          <p:cNvPr id="358" name="Google Shape;358;p3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359" name="Google Shape;359;p37"/>
          <p:cNvPicPr preferRelativeResize="0"/>
          <p:nvPr/>
        </p:nvPicPr>
        <p:blipFill>
          <a:blip r:embed="rId3">
            <a:alphaModFix/>
          </a:blip>
          <a:stretch>
            <a:fillRect/>
          </a:stretch>
        </p:blipFill>
        <p:spPr>
          <a:xfrm>
            <a:off x="917950" y="2046225"/>
            <a:ext cx="3137550" cy="2711400"/>
          </a:xfrm>
          <a:prstGeom prst="rect">
            <a:avLst/>
          </a:prstGeom>
          <a:noFill/>
          <a:ln>
            <a:noFill/>
          </a:ln>
        </p:spPr>
      </p:pic>
      <p:cxnSp>
        <p:nvCxnSpPr>
          <p:cNvPr id="360" name="Google Shape;360;p37"/>
          <p:cNvCxnSpPr>
            <a:stCxn id="359" idx="3"/>
          </p:cNvCxnSpPr>
          <p:nvPr/>
        </p:nvCxnSpPr>
        <p:spPr>
          <a:xfrm rot="10800000">
            <a:off x="3132400" y="3401925"/>
            <a:ext cx="923100" cy="0"/>
          </a:xfrm>
          <a:prstGeom prst="straightConnector1">
            <a:avLst/>
          </a:prstGeom>
          <a:noFill/>
          <a:ln cap="flat" cmpd="sng" w="28575">
            <a:solidFill>
              <a:srgbClr val="FFFFFF"/>
            </a:solidFill>
            <a:prstDash val="solid"/>
            <a:round/>
            <a:headEnd len="med" w="med" type="none"/>
            <a:tailEnd len="med" w="med" type="none"/>
          </a:ln>
        </p:spPr>
      </p:cxnSp>
      <p:pic>
        <p:nvPicPr>
          <p:cNvPr id="361" name="Google Shape;361;p37"/>
          <p:cNvPicPr preferRelativeResize="0"/>
          <p:nvPr/>
        </p:nvPicPr>
        <p:blipFill rotWithShape="1">
          <a:blip r:embed="rId4">
            <a:alphaModFix/>
          </a:blip>
          <a:srcRect b="6568" l="0" r="0" t="15042"/>
          <a:stretch/>
        </p:blipFill>
        <p:spPr>
          <a:xfrm>
            <a:off x="6354775" y="2360700"/>
            <a:ext cx="2895800" cy="3730950"/>
          </a:xfrm>
          <a:prstGeom prst="rect">
            <a:avLst/>
          </a:prstGeom>
          <a:noFill/>
          <a:ln>
            <a:noFill/>
          </a:ln>
        </p:spPr>
      </p:pic>
      <p:cxnSp>
        <p:nvCxnSpPr>
          <p:cNvPr id="362" name="Google Shape;362;p37"/>
          <p:cNvCxnSpPr/>
          <p:nvPr/>
        </p:nvCxnSpPr>
        <p:spPr>
          <a:xfrm rot="10800000">
            <a:off x="7547600" y="3522515"/>
            <a:ext cx="1284900" cy="0"/>
          </a:xfrm>
          <a:prstGeom prst="straightConnector1">
            <a:avLst/>
          </a:prstGeom>
          <a:noFill/>
          <a:ln cap="flat" cmpd="sng" w="28575">
            <a:solidFill>
              <a:srgbClr val="FFFFFF"/>
            </a:solidFill>
            <a:prstDash val="solid"/>
            <a:round/>
            <a:headEnd len="med" w="med" type="none"/>
            <a:tailEnd len="med" w="med" type="none"/>
          </a:ln>
        </p:spPr>
      </p:cxnSp>
      <p:pic>
        <p:nvPicPr>
          <p:cNvPr id="363" name="Google Shape;363;p37"/>
          <p:cNvPicPr preferRelativeResize="0"/>
          <p:nvPr/>
        </p:nvPicPr>
        <p:blipFill>
          <a:blip r:embed="rId5">
            <a:alphaModFix/>
          </a:blip>
          <a:stretch>
            <a:fillRect/>
          </a:stretch>
        </p:blipFill>
        <p:spPr>
          <a:xfrm>
            <a:off x="11928125" y="2876289"/>
            <a:ext cx="4617150" cy="2699765"/>
          </a:xfrm>
          <a:prstGeom prst="rect">
            <a:avLst/>
          </a:prstGeom>
          <a:noFill/>
          <a:ln>
            <a:noFill/>
          </a:ln>
        </p:spPr>
      </p:pic>
      <p:sp>
        <p:nvSpPr>
          <p:cNvPr id="364" name="Google Shape;364;p37"/>
          <p:cNvSpPr txBox="1"/>
          <p:nvPr>
            <p:ph idx="4294967295" type="subTitle"/>
          </p:nvPr>
        </p:nvSpPr>
        <p:spPr>
          <a:xfrm>
            <a:off x="917950" y="4773325"/>
            <a:ext cx="382800" cy="564000"/>
          </a:xfrm>
          <a:prstGeom prst="rect">
            <a:avLst/>
          </a:prstGeom>
          <a:noFill/>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434343"/>
                </a:solidFill>
              </a:rPr>
              <a:t>1</a:t>
            </a:r>
            <a:endParaRPr b="1" sz="3500">
              <a:solidFill>
                <a:srgbClr val="434343"/>
              </a:solidFill>
            </a:endParaRPr>
          </a:p>
        </p:txBody>
      </p:sp>
      <p:sp>
        <p:nvSpPr>
          <p:cNvPr id="365" name="Google Shape;365;p37"/>
          <p:cNvSpPr txBox="1"/>
          <p:nvPr>
            <p:ph idx="4294967295" type="subTitle"/>
          </p:nvPr>
        </p:nvSpPr>
        <p:spPr>
          <a:xfrm>
            <a:off x="6354775" y="6129113"/>
            <a:ext cx="382800" cy="564000"/>
          </a:xfrm>
          <a:prstGeom prst="rect">
            <a:avLst/>
          </a:prstGeom>
          <a:noFill/>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434343"/>
                </a:solidFill>
              </a:rPr>
              <a:t>2</a:t>
            </a:r>
            <a:endParaRPr b="1" sz="3500">
              <a:solidFill>
                <a:srgbClr val="434343"/>
              </a:solidFill>
            </a:endParaRPr>
          </a:p>
        </p:txBody>
      </p:sp>
      <p:sp>
        <p:nvSpPr>
          <p:cNvPr id="366" name="Google Shape;366;p37"/>
          <p:cNvSpPr txBox="1"/>
          <p:nvPr>
            <p:ph idx="4294967295" type="subTitle"/>
          </p:nvPr>
        </p:nvSpPr>
        <p:spPr>
          <a:xfrm>
            <a:off x="11928125" y="5643250"/>
            <a:ext cx="382800" cy="564000"/>
          </a:xfrm>
          <a:prstGeom prst="rect">
            <a:avLst/>
          </a:prstGeom>
          <a:noFill/>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434343"/>
                </a:solidFill>
              </a:rPr>
              <a:t>3</a:t>
            </a:r>
            <a:endParaRPr b="1" sz="3500">
              <a:solidFill>
                <a:srgbClr val="434343"/>
              </a:solidFill>
            </a:endParaRPr>
          </a:p>
        </p:txBody>
      </p:sp>
      <p:sp>
        <p:nvSpPr>
          <p:cNvPr id="367" name="Google Shape;367;p37"/>
          <p:cNvSpPr txBox="1"/>
          <p:nvPr/>
        </p:nvSpPr>
        <p:spPr>
          <a:xfrm>
            <a:off x="477925" y="5481850"/>
            <a:ext cx="4706100" cy="3356700"/>
          </a:xfrm>
          <a:prstGeom prst="rect">
            <a:avLst/>
          </a:prstGeom>
          <a:noFill/>
          <a:ln>
            <a:noFill/>
          </a:ln>
        </p:spPr>
        <p:txBody>
          <a:bodyPr anchorCtr="0" anchor="t" bIns="91425" lIns="91425" spcFirstLastPara="1" rIns="91425" wrap="square" tIns="91425">
            <a:noAutofit/>
          </a:bodyPr>
          <a:lstStyle/>
          <a:p>
            <a:pPr indent="0" lvl="0" marL="63500" marR="63500" rtl="0" algn="l">
              <a:lnSpc>
                <a:spcPct val="115000"/>
              </a:lnSpc>
              <a:spcBef>
                <a:spcPts val="1200"/>
              </a:spcBef>
              <a:spcAft>
                <a:spcPts val="1200"/>
              </a:spcAft>
              <a:buNone/>
            </a:pPr>
            <a:r>
              <a:rPr lang="en-GB" sz="2800">
                <a:solidFill>
                  <a:schemeClr val="dk2"/>
                </a:solidFill>
                <a:latin typeface="Montserrat"/>
                <a:ea typeface="Montserrat"/>
                <a:cs typeface="Montserrat"/>
                <a:sym typeface="Montserrat"/>
              </a:rPr>
              <a:t>1. Hang a </a:t>
            </a:r>
            <a:r>
              <a:rPr b="1" lang="en-GB" sz="2800">
                <a:solidFill>
                  <a:schemeClr val="accent1"/>
                </a:solidFill>
                <a:latin typeface="Montserrat"/>
                <a:ea typeface="Montserrat"/>
                <a:cs typeface="Montserrat"/>
                <a:sym typeface="Montserrat"/>
              </a:rPr>
              <a:t>_______</a:t>
            </a:r>
            <a:r>
              <a:rPr lang="en-GB" sz="2800">
                <a:solidFill>
                  <a:schemeClr val="dk2"/>
                </a:solidFill>
                <a:latin typeface="Montserrat"/>
                <a:ea typeface="Montserrat"/>
                <a:cs typeface="Montserrat"/>
                <a:sym typeface="Montserrat"/>
              </a:rPr>
              <a:t> off a clamp and stand and clamp a ruler so the </a:t>
            </a:r>
            <a:r>
              <a:rPr b="1" lang="en-GB" sz="2800">
                <a:solidFill>
                  <a:schemeClr val="accent1"/>
                </a:solidFill>
                <a:latin typeface="Montserrat"/>
                <a:ea typeface="Montserrat"/>
                <a:cs typeface="Montserrat"/>
                <a:sym typeface="Montserrat"/>
              </a:rPr>
              <a:t>______</a:t>
            </a:r>
            <a:r>
              <a:rPr lang="en-GB" sz="2800">
                <a:solidFill>
                  <a:schemeClr val="dk2"/>
                </a:solidFill>
                <a:latin typeface="Montserrat"/>
                <a:ea typeface="Montserrat"/>
                <a:cs typeface="Montserrat"/>
                <a:sym typeface="Montserrat"/>
              </a:rPr>
              <a:t> line is lined up with the </a:t>
            </a:r>
            <a:r>
              <a:rPr b="1" lang="en-GB" sz="2800">
                <a:solidFill>
                  <a:schemeClr val="accent1"/>
                </a:solidFill>
                <a:latin typeface="Montserrat"/>
                <a:ea typeface="Montserrat"/>
                <a:cs typeface="Montserrat"/>
                <a:sym typeface="Montserrat"/>
              </a:rPr>
              <a:t>________</a:t>
            </a:r>
            <a:r>
              <a:rPr lang="en-GB" sz="2800">
                <a:solidFill>
                  <a:schemeClr val="dk2"/>
                </a:solidFill>
                <a:latin typeface="Montserrat"/>
                <a:ea typeface="Montserrat"/>
                <a:cs typeface="Montserrat"/>
                <a:sym typeface="Montserrat"/>
              </a:rPr>
              <a:t> of the spring​</a:t>
            </a:r>
            <a:endParaRPr/>
          </a:p>
        </p:txBody>
      </p:sp>
      <p:sp>
        <p:nvSpPr>
          <p:cNvPr id="368" name="Google Shape;368;p37"/>
          <p:cNvSpPr txBox="1"/>
          <p:nvPr/>
        </p:nvSpPr>
        <p:spPr>
          <a:xfrm>
            <a:off x="11825875" y="6370225"/>
            <a:ext cx="5906400" cy="1338900"/>
          </a:xfrm>
          <a:prstGeom prst="rect">
            <a:avLst/>
          </a:prstGeom>
          <a:noFill/>
          <a:ln>
            <a:noFill/>
          </a:ln>
        </p:spPr>
        <p:txBody>
          <a:bodyPr anchorCtr="0" anchor="t" bIns="91425" lIns="91425" spcFirstLastPara="1" rIns="91425" wrap="square" tIns="91425">
            <a:noAutofit/>
          </a:bodyPr>
          <a:lstStyle/>
          <a:p>
            <a:pPr indent="0" lvl="0" marL="0" marR="63500" rtl="0" algn="l">
              <a:lnSpc>
                <a:spcPct val="115000"/>
              </a:lnSpc>
              <a:spcBef>
                <a:spcPts val="1200"/>
              </a:spcBef>
              <a:spcAft>
                <a:spcPts val="1200"/>
              </a:spcAft>
              <a:buNone/>
            </a:pPr>
            <a:r>
              <a:rPr lang="en-GB" sz="2800">
                <a:solidFill>
                  <a:schemeClr val="dk2"/>
                </a:solidFill>
                <a:latin typeface="Montserrat"/>
                <a:ea typeface="Montserrat"/>
                <a:cs typeface="Montserrat"/>
                <a:sym typeface="Montserrat"/>
              </a:rPr>
              <a:t>3. </a:t>
            </a:r>
            <a:r>
              <a:rPr lang="en-GB" sz="2800">
                <a:solidFill>
                  <a:schemeClr val="dk2"/>
                </a:solidFill>
                <a:latin typeface="Montserrat"/>
                <a:ea typeface="Montserrat"/>
                <a:cs typeface="Montserrat"/>
                <a:sym typeface="Montserrat"/>
              </a:rPr>
              <a:t>Record</a:t>
            </a:r>
            <a:r>
              <a:rPr lang="en-GB" sz="2800">
                <a:solidFill>
                  <a:schemeClr val="dk2"/>
                </a:solidFill>
                <a:latin typeface="Montserrat"/>
                <a:ea typeface="Montserrat"/>
                <a:cs typeface="Montserrat"/>
                <a:sym typeface="Montserrat"/>
              </a:rPr>
              <a:t> the measurement from the </a:t>
            </a:r>
            <a:r>
              <a:rPr b="1" lang="en-GB" sz="2800">
                <a:solidFill>
                  <a:schemeClr val="accent1"/>
                </a:solidFill>
                <a:latin typeface="Montserrat"/>
                <a:ea typeface="Montserrat"/>
                <a:cs typeface="Montserrat"/>
                <a:sym typeface="Montserrat"/>
              </a:rPr>
              <a:t>________</a:t>
            </a:r>
            <a:r>
              <a:rPr lang="en-GB" sz="2800">
                <a:solidFill>
                  <a:schemeClr val="dk2"/>
                </a:solidFill>
                <a:latin typeface="Montserrat"/>
                <a:ea typeface="Montserrat"/>
                <a:cs typeface="Montserrat"/>
                <a:sym typeface="Montserrat"/>
              </a:rPr>
              <a:t> of the spring​</a:t>
            </a:r>
            <a:endParaRPr/>
          </a:p>
        </p:txBody>
      </p:sp>
      <p:sp>
        <p:nvSpPr>
          <p:cNvPr id="369" name="Google Shape;369;p37"/>
          <p:cNvSpPr txBox="1"/>
          <p:nvPr/>
        </p:nvSpPr>
        <p:spPr>
          <a:xfrm>
            <a:off x="6234300" y="6730600"/>
            <a:ext cx="4803600" cy="1629000"/>
          </a:xfrm>
          <a:prstGeom prst="rect">
            <a:avLst/>
          </a:prstGeom>
          <a:noFill/>
          <a:ln>
            <a:noFill/>
          </a:ln>
        </p:spPr>
        <p:txBody>
          <a:bodyPr anchorCtr="0" anchor="t" bIns="91425" lIns="91425" spcFirstLastPara="1" rIns="91425" wrap="square" tIns="91425">
            <a:noAutofit/>
          </a:bodyPr>
          <a:lstStyle/>
          <a:p>
            <a:pPr indent="0" lvl="0" marL="63500" marR="63500" rtl="0" algn="l">
              <a:lnSpc>
                <a:spcPct val="115000"/>
              </a:lnSpc>
              <a:spcBef>
                <a:spcPts val="1200"/>
              </a:spcBef>
              <a:spcAft>
                <a:spcPts val="1200"/>
              </a:spcAft>
              <a:buNone/>
            </a:pPr>
            <a:r>
              <a:rPr lang="en-GB" sz="2800">
                <a:solidFill>
                  <a:schemeClr val="dk2"/>
                </a:solidFill>
                <a:latin typeface="Montserrat"/>
                <a:ea typeface="Montserrat"/>
                <a:cs typeface="Montserrat"/>
                <a:sym typeface="Montserrat"/>
              </a:rPr>
              <a:t>2. Add </a:t>
            </a:r>
            <a:r>
              <a:rPr b="1" lang="en-GB" sz="2800">
                <a:solidFill>
                  <a:schemeClr val="accent1"/>
                </a:solidFill>
                <a:latin typeface="Montserrat"/>
                <a:ea typeface="Montserrat"/>
                <a:cs typeface="Montserrat"/>
                <a:sym typeface="Montserrat"/>
              </a:rPr>
              <a:t>______ _________</a:t>
            </a:r>
            <a:r>
              <a:rPr lang="en-GB" sz="2800">
                <a:solidFill>
                  <a:schemeClr val="dk2"/>
                </a:solidFill>
                <a:latin typeface="Montserrat"/>
                <a:ea typeface="Montserrat"/>
                <a:cs typeface="Montserrat"/>
                <a:sym typeface="Montserrat"/>
              </a:rPr>
              <a:t> on the bottom of the spring</a:t>
            </a:r>
            <a:endParaRPr/>
          </a:p>
        </p:txBody>
      </p:sp>
      <p:sp>
        <p:nvSpPr>
          <p:cNvPr id="370" name="Google Shape;370;p37"/>
          <p:cNvSpPr txBox="1"/>
          <p:nvPr/>
        </p:nvSpPr>
        <p:spPr>
          <a:xfrm>
            <a:off x="9250574" y="1346725"/>
            <a:ext cx="2558700" cy="5274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800">
                <a:solidFill>
                  <a:schemeClr val="dk2"/>
                </a:solidFill>
                <a:latin typeface="Montserrat"/>
                <a:ea typeface="Montserrat"/>
                <a:cs typeface="Montserrat"/>
                <a:sym typeface="Montserrat"/>
              </a:rPr>
              <a:t>Credit:  Andy Saville</a:t>
            </a:r>
            <a:endParaRPr sz="1800">
              <a:solidFill>
                <a:schemeClr val="dk2"/>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376" name="Google Shape;376;p3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Method writing practice</a:t>
            </a:r>
            <a:endParaRPr>
              <a:solidFill>
                <a:schemeClr val="dk2"/>
              </a:solidFill>
            </a:endParaRPr>
          </a:p>
        </p:txBody>
      </p:sp>
      <p:sp>
        <p:nvSpPr>
          <p:cNvPr id="377" name="Google Shape;377;p3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378" name="Google Shape;378;p38"/>
          <p:cNvPicPr preferRelativeResize="0"/>
          <p:nvPr/>
        </p:nvPicPr>
        <p:blipFill>
          <a:blip r:embed="rId3">
            <a:alphaModFix/>
          </a:blip>
          <a:stretch>
            <a:fillRect/>
          </a:stretch>
        </p:blipFill>
        <p:spPr>
          <a:xfrm>
            <a:off x="2968050" y="2548100"/>
            <a:ext cx="3332250" cy="1256825"/>
          </a:xfrm>
          <a:prstGeom prst="rect">
            <a:avLst/>
          </a:prstGeom>
          <a:noFill/>
          <a:ln>
            <a:noFill/>
          </a:ln>
        </p:spPr>
      </p:pic>
      <p:cxnSp>
        <p:nvCxnSpPr>
          <p:cNvPr id="379" name="Google Shape;379;p38"/>
          <p:cNvCxnSpPr/>
          <p:nvPr/>
        </p:nvCxnSpPr>
        <p:spPr>
          <a:xfrm>
            <a:off x="1864600" y="2103050"/>
            <a:ext cx="0" cy="1932000"/>
          </a:xfrm>
          <a:prstGeom prst="straightConnector1">
            <a:avLst/>
          </a:prstGeom>
          <a:noFill/>
          <a:ln cap="flat" cmpd="sng" w="152400">
            <a:solidFill>
              <a:schemeClr val="dk2"/>
            </a:solidFill>
            <a:prstDash val="solid"/>
            <a:round/>
            <a:headEnd len="med" w="med" type="none"/>
            <a:tailEnd len="med" w="med" type="none"/>
          </a:ln>
        </p:spPr>
      </p:cxnSp>
      <p:cxnSp>
        <p:nvCxnSpPr>
          <p:cNvPr id="380" name="Google Shape;380;p38"/>
          <p:cNvCxnSpPr/>
          <p:nvPr/>
        </p:nvCxnSpPr>
        <p:spPr>
          <a:xfrm flipH="1">
            <a:off x="917950" y="3055700"/>
            <a:ext cx="1893300" cy="26700"/>
          </a:xfrm>
          <a:prstGeom prst="straightConnector1">
            <a:avLst/>
          </a:prstGeom>
          <a:noFill/>
          <a:ln cap="flat" cmpd="sng" w="152400">
            <a:solidFill>
              <a:schemeClr val="dk2"/>
            </a:solidFill>
            <a:prstDash val="solid"/>
            <a:round/>
            <a:headEnd len="med" w="med" type="none"/>
            <a:tailEnd len="med" w="med" type="none"/>
          </a:ln>
        </p:spPr>
      </p:cxnSp>
      <p:sp>
        <p:nvSpPr>
          <p:cNvPr id="381" name="Google Shape;381;p38"/>
          <p:cNvSpPr txBox="1"/>
          <p:nvPr>
            <p:ph idx="4294967295" type="subTitle"/>
          </p:nvPr>
        </p:nvSpPr>
        <p:spPr>
          <a:xfrm>
            <a:off x="917950" y="3471050"/>
            <a:ext cx="536700" cy="564000"/>
          </a:xfrm>
          <a:prstGeom prst="rect">
            <a:avLst/>
          </a:prstGeom>
          <a:noFill/>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434343"/>
                </a:solidFill>
              </a:rPr>
              <a:t>4</a:t>
            </a:r>
            <a:endParaRPr b="1" sz="3500">
              <a:solidFill>
                <a:srgbClr val="434343"/>
              </a:solidFill>
            </a:endParaRPr>
          </a:p>
        </p:txBody>
      </p:sp>
      <p:sp>
        <p:nvSpPr>
          <p:cNvPr id="382" name="Google Shape;382;p38"/>
          <p:cNvSpPr/>
          <p:nvPr/>
        </p:nvSpPr>
        <p:spPr>
          <a:xfrm>
            <a:off x="10291800" y="1874700"/>
            <a:ext cx="1440000" cy="2257200"/>
          </a:xfrm>
          <a:prstGeom prst="curvedLeftArrow">
            <a:avLst>
              <a:gd fmla="val 25000" name="adj1"/>
              <a:gd fmla="val 50000" name="adj2"/>
              <a:gd fmla="val 25000" name="adj3"/>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8"/>
          <p:cNvSpPr/>
          <p:nvPr/>
        </p:nvSpPr>
        <p:spPr>
          <a:xfrm rot="10800000">
            <a:off x="8769550" y="1775350"/>
            <a:ext cx="1440000" cy="2257200"/>
          </a:xfrm>
          <a:prstGeom prst="curvedLeftArrow">
            <a:avLst>
              <a:gd fmla="val 25000" name="adj1"/>
              <a:gd fmla="val 50000" name="adj2"/>
              <a:gd fmla="val 25000" name="adj3"/>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8"/>
          <p:cNvSpPr txBox="1"/>
          <p:nvPr>
            <p:ph idx="4294967295" type="subTitle"/>
          </p:nvPr>
        </p:nvSpPr>
        <p:spPr>
          <a:xfrm>
            <a:off x="8150600" y="3567900"/>
            <a:ext cx="536700" cy="564000"/>
          </a:xfrm>
          <a:prstGeom prst="rect">
            <a:avLst/>
          </a:prstGeom>
          <a:noFill/>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434343"/>
                </a:solidFill>
              </a:rPr>
              <a:t>5</a:t>
            </a:r>
            <a:endParaRPr b="1" sz="3500">
              <a:solidFill>
                <a:srgbClr val="434343"/>
              </a:solidFill>
            </a:endParaRPr>
          </a:p>
        </p:txBody>
      </p:sp>
      <p:pic>
        <p:nvPicPr>
          <p:cNvPr id="385" name="Google Shape;385;p38"/>
          <p:cNvPicPr preferRelativeResize="0"/>
          <p:nvPr/>
        </p:nvPicPr>
        <p:blipFill>
          <a:blip r:embed="rId4">
            <a:alphaModFix/>
          </a:blip>
          <a:stretch>
            <a:fillRect/>
          </a:stretch>
        </p:blipFill>
        <p:spPr>
          <a:xfrm rot="-5400000">
            <a:off x="13688812" y="2523787"/>
            <a:ext cx="4094975" cy="4800000"/>
          </a:xfrm>
          <a:prstGeom prst="rect">
            <a:avLst/>
          </a:prstGeom>
          <a:noFill/>
          <a:ln>
            <a:noFill/>
          </a:ln>
        </p:spPr>
      </p:pic>
      <p:sp>
        <p:nvSpPr>
          <p:cNvPr id="386" name="Google Shape;386;p38"/>
          <p:cNvSpPr txBox="1"/>
          <p:nvPr>
            <p:ph idx="4294967295" type="subTitle"/>
          </p:nvPr>
        </p:nvSpPr>
        <p:spPr>
          <a:xfrm>
            <a:off x="12862650" y="6407275"/>
            <a:ext cx="536700" cy="564000"/>
          </a:xfrm>
          <a:prstGeom prst="rect">
            <a:avLst/>
          </a:prstGeom>
          <a:noFill/>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434343"/>
                </a:solidFill>
              </a:rPr>
              <a:t>6</a:t>
            </a:r>
            <a:endParaRPr b="1" sz="3500">
              <a:solidFill>
                <a:srgbClr val="434343"/>
              </a:solidFill>
            </a:endParaRPr>
          </a:p>
        </p:txBody>
      </p:sp>
      <p:sp>
        <p:nvSpPr>
          <p:cNvPr id="387" name="Google Shape;387;p38"/>
          <p:cNvSpPr txBox="1"/>
          <p:nvPr/>
        </p:nvSpPr>
        <p:spPr>
          <a:xfrm>
            <a:off x="286550" y="4379425"/>
            <a:ext cx="6255900" cy="1932000"/>
          </a:xfrm>
          <a:prstGeom prst="rect">
            <a:avLst/>
          </a:prstGeom>
          <a:noFill/>
          <a:ln>
            <a:noFill/>
          </a:ln>
        </p:spPr>
        <p:txBody>
          <a:bodyPr anchorCtr="0" anchor="t" bIns="91425" lIns="91425" spcFirstLastPara="1" rIns="91425" wrap="square" tIns="91425">
            <a:noAutofit/>
          </a:bodyPr>
          <a:lstStyle/>
          <a:p>
            <a:pPr indent="0" lvl="0" marL="63500" marR="63500" rtl="0" algn="l">
              <a:lnSpc>
                <a:spcPct val="115000"/>
              </a:lnSpc>
              <a:spcBef>
                <a:spcPts val="1200"/>
              </a:spcBef>
              <a:spcAft>
                <a:spcPts val="1200"/>
              </a:spcAft>
              <a:buNone/>
            </a:pPr>
            <a:r>
              <a:rPr lang="en-GB" sz="2800">
                <a:solidFill>
                  <a:schemeClr val="dk2"/>
                </a:solidFill>
                <a:latin typeface="Montserrat"/>
                <a:ea typeface="Montserrat"/>
                <a:cs typeface="Montserrat"/>
                <a:sym typeface="Montserrat"/>
              </a:rPr>
              <a:t>4. Continue to </a:t>
            </a:r>
            <a:r>
              <a:rPr b="1" lang="en-GB" sz="2800">
                <a:solidFill>
                  <a:schemeClr val="accent1"/>
                </a:solidFill>
                <a:latin typeface="Montserrat"/>
                <a:ea typeface="Montserrat"/>
                <a:cs typeface="Montserrat"/>
                <a:sym typeface="Montserrat"/>
              </a:rPr>
              <a:t>________________ </a:t>
            </a:r>
            <a:r>
              <a:rPr lang="en-GB" sz="2800">
                <a:solidFill>
                  <a:schemeClr val="dk2"/>
                </a:solidFill>
                <a:latin typeface="Montserrat"/>
                <a:ea typeface="Montserrat"/>
                <a:cs typeface="Montserrat"/>
                <a:sym typeface="Montserrat"/>
              </a:rPr>
              <a:t>and record the </a:t>
            </a:r>
            <a:r>
              <a:rPr b="1" lang="en-GB" sz="2800">
                <a:solidFill>
                  <a:schemeClr val="accent1"/>
                </a:solidFill>
                <a:latin typeface="Montserrat"/>
                <a:ea typeface="Montserrat"/>
                <a:cs typeface="Montserrat"/>
                <a:sym typeface="Montserrat"/>
              </a:rPr>
              <a:t>___________</a:t>
            </a:r>
            <a:r>
              <a:rPr lang="en-GB" sz="2800">
                <a:solidFill>
                  <a:schemeClr val="dk2"/>
                </a:solidFill>
                <a:latin typeface="Montserrat"/>
                <a:ea typeface="Montserrat"/>
                <a:cs typeface="Montserrat"/>
                <a:sym typeface="Montserrat"/>
              </a:rPr>
              <a:t> until you reach </a:t>
            </a:r>
            <a:r>
              <a:rPr b="1" lang="en-GB" sz="2800">
                <a:solidFill>
                  <a:schemeClr val="accent1"/>
                </a:solidFill>
                <a:latin typeface="Montserrat"/>
                <a:ea typeface="Montserrat"/>
                <a:cs typeface="Montserrat"/>
                <a:sym typeface="Montserrat"/>
              </a:rPr>
              <a:t>___________ g</a:t>
            </a:r>
            <a:endParaRPr b="1">
              <a:solidFill>
                <a:schemeClr val="accent1"/>
              </a:solidFill>
            </a:endParaRPr>
          </a:p>
        </p:txBody>
      </p:sp>
      <p:sp>
        <p:nvSpPr>
          <p:cNvPr id="388" name="Google Shape;388;p38"/>
          <p:cNvSpPr txBox="1"/>
          <p:nvPr/>
        </p:nvSpPr>
        <p:spPr>
          <a:xfrm>
            <a:off x="8058600" y="4342300"/>
            <a:ext cx="4911300" cy="1854600"/>
          </a:xfrm>
          <a:prstGeom prst="rect">
            <a:avLst/>
          </a:prstGeom>
          <a:noFill/>
          <a:ln>
            <a:noFill/>
          </a:ln>
        </p:spPr>
        <p:txBody>
          <a:bodyPr anchorCtr="0" anchor="t" bIns="91425" lIns="91425" spcFirstLastPara="1" rIns="91425" wrap="square" tIns="91425">
            <a:noAutofit/>
          </a:bodyPr>
          <a:lstStyle/>
          <a:p>
            <a:pPr indent="0" lvl="0" marL="63500" marR="63500" rtl="0" algn="l">
              <a:lnSpc>
                <a:spcPct val="115000"/>
              </a:lnSpc>
              <a:spcBef>
                <a:spcPts val="1200"/>
              </a:spcBef>
              <a:spcAft>
                <a:spcPts val="1200"/>
              </a:spcAft>
              <a:buNone/>
            </a:pPr>
            <a:r>
              <a:rPr lang="en-GB" sz="2800">
                <a:solidFill>
                  <a:schemeClr val="dk2"/>
                </a:solidFill>
                <a:latin typeface="Montserrat"/>
                <a:ea typeface="Montserrat"/>
                <a:cs typeface="Montserrat"/>
                <a:sym typeface="Montserrat"/>
              </a:rPr>
              <a:t>5. </a:t>
            </a:r>
            <a:r>
              <a:rPr b="1" lang="en-GB" sz="2800">
                <a:solidFill>
                  <a:schemeClr val="accent1"/>
                </a:solidFill>
                <a:latin typeface="Montserrat"/>
                <a:ea typeface="Montserrat"/>
                <a:cs typeface="Montserrat"/>
                <a:sym typeface="Montserrat"/>
              </a:rPr>
              <a:t>_________</a:t>
            </a:r>
            <a:r>
              <a:rPr lang="en-GB" sz="2800">
                <a:solidFill>
                  <a:schemeClr val="dk2"/>
                </a:solidFill>
                <a:latin typeface="Montserrat"/>
                <a:ea typeface="Montserrat"/>
                <a:cs typeface="Montserrat"/>
                <a:sym typeface="Montserrat"/>
              </a:rPr>
              <a:t> the masses and </a:t>
            </a:r>
            <a:r>
              <a:rPr b="1" lang="en-GB" sz="2800">
                <a:solidFill>
                  <a:schemeClr val="accent1"/>
                </a:solidFill>
                <a:latin typeface="Montserrat"/>
                <a:ea typeface="Montserrat"/>
                <a:cs typeface="Montserrat"/>
                <a:sym typeface="Montserrat"/>
              </a:rPr>
              <a:t>___________</a:t>
            </a:r>
            <a:r>
              <a:rPr lang="en-GB" sz="2800">
                <a:solidFill>
                  <a:schemeClr val="dk2"/>
                </a:solidFill>
                <a:latin typeface="Montserrat"/>
                <a:ea typeface="Montserrat"/>
                <a:cs typeface="Montserrat"/>
                <a:sym typeface="Montserrat"/>
              </a:rPr>
              <a:t> twice</a:t>
            </a:r>
            <a:endParaRPr/>
          </a:p>
        </p:txBody>
      </p:sp>
      <p:sp>
        <p:nvSpPr>
          <p:cNvPr id="389" name="Google Shape;389;p38"/>
          <p:cNvSpPr txBox="1"/>
          <p:nvPr/>
        </p:nvSpPr>
        <p:spPr>
          <a:xfrm>
            <a:off x="13336300" y="7136175"/>
            <a:ext cx="4645500" cy="879900"/>
          </a:xfrm>
          <a:prstGeom prst="rect">
            <a:avLst/>
          </a:prstGeom>
          <a:noFill/>
          <a:ln>
            <a:noFill/>
          </a:ln>
        </p:spPr>
        <p:txBody>
          <a:bodyPr anchorCtr="0" anchor="t" bIns="91425" lIns="91425" spcFirstLastPara="1" rIns="91425" wrap="square" tIns="91425">
            <a:noAutofit/>
          </a:bodyPr>
          <a:lstStyle/>
          <a:p>
            <a:pPr indent="0" lvl="0" marL="0" marR="63500" rtl="0" algn="l">
              <a:lnSpc>
                <a:spcPct val="115000"/>
              </a:lnSpc>
              <a:spcBef>
                <a:spcPts val="1200"/>
              </a:spcBef>
              <a:spcAft>
                <a:spcPts val="1200"/>
              </a:spcAft>
              <a:buNone/>
            </a:pPr>
            <a:r>
              <a:rPr lang="en-GB" sz="2800">
                <a:solidFill>
                  <a:schemeClr val="dk2"/>
                </a:solidFill>
                <a:latin typeface="Montserrat"/>
                <a:ea typeface="Montserrat"/>
                <a:cs typeface="Montserrat"/>
                <a:sym typeface="Montserrat"/>
              </a:rPr>
              <a:t>6. </a:t>
            </a:r>
            <a:r>
              <a:rPr b="1" lang="en-GB" sz="2800">
                <a:solidFill>
                  <a:schemeClr val="accent1"/>
                </a:solidFill>
                <a:latin typeface="Montserrat"/>
                <a:ea typeface="Montserrat"/>
                <a:cs typeface="Montserrat"/>
                <a:sym typeface="Montserrat"/>
              </a:rPr>
              <a:t>__________</a:t>
            </a:r>
            <a:r>
              <a:rPr lang="en-GB" sz="2800">
                <a:solidFill>
                  <a:schemeClr val="dk2"/>
                </a:solidFill>
                <a:latin typeface="Montserrat"/>
                <a:ea typeface="Montserrat"/>
                <a:cs typeface="Montserrat"/>
                <a:sym typeface="Montserrat"/>
              </a:rPr>
              <a:t> a force vs Extension graph</a:t>
            </a:r>
            <a:endParaRPr sz="2800">
              <a:solidFill>
                <a:schemeClr val="dk2"/>
              </a:solidFill>
              <a:latin typeface="Montserrat"/>
              <a:ea typeface="Montserrat"/>
              <a:cs typeface="Montserrat"/>
              <a:sym typeface="Montserrat"/>
            </a:endParaRPr>
          </a:p>
        </p:txBody>
      </p:sp>
      <p:sp>
        <p:nvSpPr>
          <p:cNvPr id="390" name="Google Shape;390;p38"/>
          <p:cNvSpPr txBox="1"/>
          <p:nvPr/>
        </p:nvSpPr>
        <p:spPr>
          <a:xfrm>
            <a:off x="585249" y="8574800"/>
            <a:ext cx="2558700" cy="5274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800">
                <a:solidFill>
                  <a:schemeClr val="dk2"/>
                </a:solidFill>
                <a:latin typeface="Montserrat"/>
                <a:ea typeface="Montserrat"/>
                <a:cs typeface="Montserrat"/>
                <a:sym typeface="Montserrat"/>
              </a:rPr>
              <a:t>Credit:  Andy Saville</a:t>
            </a:r>
            <a:endParaRPr sz="1800">
              <a:solidFill>
                <a:schemeClr val="dk2"/>
              </a:solidFill>
              <a:latin typeface="Montserrat"/>
              <a:ea typeface="Montserrat"/>
              <a:cs typeface="Montserrat"/>
              <a:sym typeface="Montserrat"/>
            </a:endParaRPr>
          </a:p>
        </p:txBody>
      </p:sp>
      <p:sp>
        <p:nvSpPr>
          <p:cNvPr id="391" name="Google Shape;391;p38"/>
          <p:cNvSpPr txBox="1"/>
          <p:nvPr/>
        </p:nvSpPr>
        <p:spPr>
          <a:xfrm>
            <a:off x="15577600" y="6541075"/>
            <a:ext cx="2558700" cy="448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a:latin typeface="Montserrat"/>
                <a:ea typeface="Montserrat"/>
                <a:cs typeface="Montserrat"/>
                <a:sym typeface="Montserrat"/>
              </a:rPr>
              <a:t>Extension (cm)</a:t>
            </a:r>
            <a:endParaRPr sz="1900">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397" name="Google Shape;397;p3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Method writing practice</a:t>
            </a:r>
            <a:endParaRPr>
              <a:solidFill>
                <a:schemeClr val="dk2"/>
              </a:solidFill>
            </a:endParaRPr>
          </a:p>
        </p:txBody>
      </p:sp>
      <p:sp>
        <p:nvSpPr>
          <p:cNvPr id="398" name="Google Shape;398;p3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399" name="Google Shape;399;p39"/>
          <p:cNvPicPr preferRelativeResize="0"/>
          <p:nvPr/>
        </p:nvPicPr>
        <p:blipFill>
          <a:blip r:embed="rId3">
            <a:alphaModFix/>
          </a:blip>
          <a:stretch>
            <a:fillRect/>
          </a:stretch>
        </p:blipFill>
        <p:spPr>
          <a:xfrm>
            <a:off x="917950" y="2046225"/>
            <a:ext cx="3137550" cy="2711400"/>
          </a:xfrm>
          <a:prstGeom prst="rect">
            <a:avLst/>
          </a:prstGeom>
          <a:noFill/>
          <a:ln>
            <a:noFill/>
          </a:ln>
        </p:spPr>
      </p:pic>
      <p:cxnSp>
        <p:nvCxnSpPr>
          <p:cNvPr id="400" name="Google Shape;400;p39"/>
          <p:cNvCxnSpPr>
            <a:stCxn id="399" idx="3"/>
          </p:cNvCxnSpPr>
          <p:nvPr/>
        </p:nvCxnSpPr>
        <p:spPr>
          <a:xfrm rot="10800000">
            <a:off x="3132400" y="3401925"/>
            <a:ext cx="923100" cy="0"/>
          </a:xfrm>
          <a:prstGeom prst="straightConnector1">
            <a:avLst/>
          </a:prstGeom>
          <a:noFill/>
          <a:ln cap="flat" cmpd="sng" w="28575">
            <a:solidFill>
              <a:srgbClr val="FFFFFF"/>
            </a:solidFill>
            <a:prstDash val="solid"/>
            <a:round/>
            <a:headEnd len="med" w="med" type="none"/>
            <a:tailEnd len="med" w="med" type="none"/>
          </a:ln>
        </p:spPr>
      </p:cxnSp>
      <p:pic>
        <p:nvPicPr>
          <p:cNvPr id="401" name="Google Shape;401;p39"/>
          <p:cNvPicPr preferRelativeResize="0"/>
          <p:nvPr/>
        </p:nvPicPr>
        <p:blipFill rotWithShape="1">
          <a:blip r:embed="rId4">
            <a:alphaModFix/>
          </a:blip>
          <a:srcRect b="6568" l="0" r="0" t="15042"/>
          <a:stretch/>
        </p:blipFill>
        <p:spPr>
          <a:xfrm>
            <a:off x="4805275" y="1912300"/>
            <a:ext cx="2895800" cy="3730950"/>
          </a:xfrm>
          <a:prstGeom prst="rect">
            <a:avLst/>
          </a:prstGeom>
          <a:noFill/>
          <a:ln>
            <a:noFill/>
          </a:ln>
        </p:spPr>
      </p:pic>
      <p:cxnSp>
        <p:nvCxnSpPr>
          <p:cNvPr id="402" name="Google Shape;402;p39"/>
          <p:cNvCxnSpPr/>
          <p:nvPr/>
        </p:nvCxnSpPr>
        <p:spPr>
          <a:xfrm rot="10800000">
            <a:off x="6511825" y="3235565"/>
            <a:ext cx="1284900" cy="0"/>
          </a:xfrm>
          <a:prstGeom prst="straightConnector1">
            <a:avLst/>
          </a:prstGeom>
          <a:noFill/>
          <a:ln cap="flat" cmpd="sng" w="28575">
            <a:solidFill>
              <a:srgbClr val="FFFFFF"/>
            </a:solidFill>
            <a:prstDash val="solid"/>
            <a:round/>
            <a:headEnd len="med" w="med" type="none"/>
            <a:tailEnd len="med" w="med" type="none"/>
          </a:ln>
        </p:spPr>
      </p:cxnSp>
      <p:pic>
        <p:nvPicPr>
          <p:cNvPr id="403" name="Google Shape;403;p39"/>
          <p:cNvPicPr preferRelativeResize="0"/>
          <p:nvPr/>
        </p:nvPicPr>
        <p:blipFill>
          <a:blip r:embed="rId5">
            <a:alphaModFix/>
          </a:blip>
          <a:stretch>
            <a:fillRect/>
          </a:stretch>
        </p:blipFill>
        <p:spPr>
          <a:xfrm>
            <a:off x="3132400" y="6543725"/>
            <a:ext cx="3332250" cy="1256825"/>
          </a:xfrm>
          <a:prstGeom prst="rect">
            <a:avLst/>
          </a:prstGeom>
          <a:noFill/>
          <a:ln>
            <a:noFill/>
          </a:ln>
        </p:spPr>
      </p:pic>
      <p:cxnSp>
        <p:nvCxnSpPr>
          <p:cNvPr id="404" name="Google Shape;404;p39"/>
          <p:cNvCxnSpPr/>
          <p:nvPr/>
        </p:nvCxnSpPr>
        <p:spPr>
          <a:xfrm>
            <a:off x="2028950" y="6098675"/>
            <a:ext cx="0" cy="1932000"/>
          </a:xfrm>
          <a:prstGeom prst="straightConnector1">
            <a:avLst/>
          </a:prstGeom>
          <a:noFill/>
          <a:ln cap="flat" cmpd="sng" w="152400">
            <a:solidFill>
              <a:schemeClr val="dk2"/>
            </a:solidFill>
            <a:prstDash val="solid"/>
            <a:round/>
            <a:headEnd len="med" w="med" type="none"/>
            <a:tailEnd len="med" w="med" type="none"/>
          </a:ln>
        </p:spPr>
      </p:cxnSp>
      <p:cxnSp>
        <p:nvCxnSpPr>
          <p:cNvPr id="405" name="Google Shape;405;p39"/>
          <p:cNvCxnSpPr/>
          <p:nvPr/>
        </p:nvCxnSpPr>
        <p:spPr>
          <a:xfrm flipH="1">
            <a:off x="1082300" y="7051325"/>
            <a:ext cx="1893300" cy="26700"/>
          </a:xfrm>
          <a:prstGeom prst="straightConnector1">
            <a:avLst/>
          </a:prstGeom>
          <a:noFill/>
          <a:ln cap="flat" cmpd="sng" w="152400">
            <a:solidFill>
              <a:schemeClr val="dk2"/>
            </a:solidFill>
            <a:prstDash val="solid"/>
            <a:round/>
            <a:headEnd len="med" w="med" type="none"/>
            <a:tailEnd len="med" w="med" type="none"/>
          </a:ln>
        </p:spPr>
      </p:cxnSp>
      <p:pic>
        <p:nvPicPr>
          <p:cNvPr id="406" name="Google Shape;406;p39"/>
          <p:cNvPicPr preferRelativeResize="0"/>
          <p:nvPr/>
        </p:nvPicPr>
        <p:blipFill>
          <a:blip r:embed="rId6">
            <a:alphaModFix/>
          </a:blip>
          <a:stretch>
            <a:fillRect/>
          </a:stretch>
        </p:blipFill>
        <p:spPr>
          <a:xfrm>
            <a:off x="8197825" y="2052039"/>
            <a:ext cx="4617150" cy="2699765"/>
          </a:xfrm>
          <a:prstGeom prst="rect">
            <a:avLst/>
          </a:prstGeom>
          <a:noFill/>
          <a:ln>
            <a:noFill/>
          </a:ln>
        </p:spPr>
      </p:pic>
      <p:sp>
        <p:nvSpPr>
          <p:cNvPr id="407" name="Google Shape;407;p39"/>
          <p:cNvSpPr txBox="1"/>
          <p:nvPr>
            <p:ph idx="4294967295" type="subTitle"/>
          </p:nvPr>
        </p:nvSpPr>
        <p:spPr>
          <a:xfrm>
            <a:off x="917950" y="4773325"/>
            <a:ext cx="382800" cy="564000"/>
          </a:xfrm>
          <a:prstGeom prst="rect">
            <a:avLst/>
          </a:prstGeom>
          <a:noFill/>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434343"/>
                </a:solidFill>
              </a:rPr>
              <a:t>1</a:t>
            </a:r>
            <a:endParaRPr b="1" sz="3500">
              <a:solidFill>
                <a:srgbClr val="434343"/>
              </a:solidFill>
            </a:endParaRPr>
          </a:p>
        </p:txBody>
      </p:sp>
      <p:sp>
        <p:nvSpPr>
          <p:cNvPr id="408" name="Google Shape;408;p39"/>
          <p:cNvSpPr txBox="1"/>
          <p:nvPr>
            <p:ph idx="4294967295" type="subTitle"/>
          </p:nvPr>
        </p:nvSpPr>
        <p:spPr>
          <a:xfrm>
            <a:off x="4424275" y="5079250"/>
            <a:ext cx="382800" cy="564000"/>
          </a:xfrm>
          <a:prstGeom prst="rect">
            <a:avLst/>
          </a:prstGeom>
          <a:noFill/>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434343"/>
                </a:solidFill>
              </a:rPr>
              <a:t>2</a:t>
            </a:r>
            <a:endParaRPr b="1" sz="3500">
              <a:solidFill>
                <a:srgbClr val="434343"/>
              </a:solidFill>
            </a:endParaRPr>
          </a:p>
        </p:txBody>
      </p:sp>
      <p:sp>
        <p:nvSpPr>
          <p:cNvPr id="409" name="Google Shape;409;p39"/>
          <p:cNvSpPr txBox="1"/>
          <p:nvPr>
            <p:ph idx="4294967295" type="subTitle"/>
          </p:nvPr>
        </p:nvSpPr>
        <p:spPr>
          <a:xfrm>
            <a:off x="8197825" y="4773325"/>
            <a:ext cx="382800" cy="564000"/>
          </a:xfrm>
          <a:prstGeom prst="rect">
            <a:avLst/>
          </a:prstGeom>
          <a:noFill/>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434343"/>
                </a:solidFill>
              </a:rPr>
              <a:t>3</a:t>
            </a:r>
            <a:endParaRPr b="1" sz="3500">
              <a:solidFill>
                <a:srgbClr val="434343"/>
              </a:solidFill>
            </a:endParaRPr>
          </a:p>
        </p:txBody>
      </p:sp>
      <p:sp>
        <p:nvSpPr>
          <p:cNvPr id="410" name="Google Shape;410;p39"/>
          <p:cNvSpPr txBox="1"/>
          <p:nvPr>
            <p:ph idx="4294967295" type="subTitle"/>
          </p:nvPr>
        </p:nvSpPr>
        <p:spPr>
          <a:xfrm>
            <a:off x="1082300" y="7466675"/>
            <a:ext cx="536700" cy="564000"/>
          </a:xfrm>
          <a:prstGeom prst="rect">
            <a:avLst/>
          </a:prstGeom>
          <a:noFill/>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434343"/>
                </a:solidFill>
              </a:rPr>
              <a:t>4</a:t>
            </a:r>
            <a:endParaRPr b="1" sz="3500">
              <a:solidFill>
                <a:srgbClr val="434343"/>
              </a:solidFill>
            </a:endParaRPr>
          </a:p>
        </p:txBody>
      </p:sp>
      <p:sp>
        <p:nvSpPr>
          <p:cNvPr id="411" name="Google Shape;411;p39"/>
          <p:cNvSpPr/>
          <p:nvPr/>
        </p:nvSpPr>
        <p:spPr>
          <a:xfrm>
            <a:off x="9622250" y="5872825"/>
            <a:ext cx="1440000" cy="2257200"/>
          </a:xfrm>
          <a:prstGeom prst="curvedLeftArrow">
            <a:avLst>
              <a:gd fmla="val 25000" name="adj1"/>
              <a:gd fmla="val 50000" name="adj2"/>
              <a:gd fmla="val 25000" name="adj3"/>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9"/>
          <p:cNvSpPr/>
          <p:nvPr/>
        </p:nvSpPr>
        <p:spPr>
          <a:xfrm rot="10800000">
            <a:off x="8100000" y="5773475"/>
            <a:ext cx="1440000" cy="2257200"/>
          </a:xfrm>
          <a:prstGeom prst="curvedLeftArrow">
            <a:avLst>
              <a:gd fmla="val 25000" name="adj1"/>
              <a:gd fmla="val 50000" name="adj2"/>
              <a:gd fmla="val 25000" name="adj3"/>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9"/>
          <p:cNvSpPr txBox="1"/>
          <p:nvPr>
            <p:ph idx="4294967295" type="subTitle"/>
          </p:nvPr>
        </p:nvSpPr>
        <p:spPr>
          <a:xfrm>
            <a:off x="7481050" y="7566025"/>
            <a:ext cx="536700" cy="564000"/>
          </a:xfrm>
          <a:prstGeom prst="rect">
            <a:avLst/>
          </a:prstGeom>
          <a:noFill/>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434343"/>
                </a:solidFill>
              </a:rPr>
              <a:t>5</a:t>
            </a:r>
            <a:endParaRPr b="1" sz="3500">
              <a:solidFill>
                <a:srgbClr val="434343"/>
              </a:solidFill>
            </a:endParaRPr>
          </a:p>
        </p:txBody>
      </p:sp>
      <p:pic>
        <p:nvPicPr>
          <p:cNvPr id="414" name="Google Shape;414;p39"/>
          <p:cNvPicPr preferRelativeResize="0"/>
          <p:nvPr/>
        </p:nvPicPr>
        <p:blipFill>
          <a:blip r:embed="rId7">
            <a:alphaModFix/>
          </a:blip>
          <a:stretch>
            <a:fillRect/>
          </a:stretch>
        </p:blipFill>
        <p:spPr>
          <a:xfrm rot="-5400000">
            <a:off x="13496187" y="3682537"/>
            <a:ext cx="4094975" cy="4800000"/>
          </a:xfrm>
          <a:prstGeom prst="rect">
            <a:avLst/>
          </a:prstGeom>
          <a:noFill/>
          <a:ln>
            <a:noFill/>
          </a:ln>
        </p:spPr>
      </p:pic>
      <p:sp>
        <p:nvSpPr>
          <p:cNvPr id="415" name="Google Shape;415;p39"/>
          <p:cNvSpPr txBox="1"/>
          <p:nvPr>
            <p:ph idx="4294967295" type="subTitle"/>
          </p:nvPr>
        </p:nvSpPr>
        <p:spPr>
          <a:xfrm>
            <a:off x="12415875" y="7466675"/>
            <a:ext cx="536700" cy="564000"/>
          </a:xfrm>
          <a:prstGeom prst="rect">
            <a:avLst/>
          </a:prstGeom>
          <a:noFill/>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434343"/>
                </a:solidFill>
              </a:rPr>
              <a:t>6</a:t>
            </a:r>
            <a:endParaRPr b="1" sz="3500">
              <a:solidFill>
                <a:srgbClr val="434343"/>
              </a:solidFill>
            </a:endParaRPr>
          </a:p>
        </p:txBody>
      </p:sp>
      <p:sp>
        <p:nvSpPr>
          <p:cNvPr id="416" name="Google Shape;416;p39"/>
          <p:cNvSpPr txBox="1"/>
          <p:nvPr/>
        </p:nvSpPr>
        <p:spPr>
          <a:xfrm>
            <a:off x="585249" y="8574800"/>
            <a:ext cx="2558700" cy="5274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800">
                <a:solidFill>
                  <a:schemeClr val="dk2"/>
                </a:solidFill>
                <a:latin typeface="Montserrat"/>
                <a:ea typeface="Montserrat"/>
                <a:cs typeface="Montserrat"/>
                <a:sym typeface="Montserrat"/>
              </a:rPr>
              <a:t>Credit:  Andy Saville</a:t>
            </a:r>
            <a:endParaRPr sz="1800">
              <a:solidFill>
                <a:schemeClr val="dk2"/>
              </a:solidFill>
              <a:latin typeface="Montserrat"/>
              <a:ea typeface="Montserrat"/>
              <a:cs typeface="Montserrat"/>
              <a:sym typeface="Montserrat"/>
            </a:endParaRPr>
          </a:p>
        </p:txBody>
      </p:sp>
      <p:sp>
        <p:nvSpPr>
          <p:cNvPr id="417" name="Google Shape;417;p39"/>
          <p:cNvSpPr txBox="1"/>
          <p:nvPr/>
        </p:nvSpPr>
        <p:spPr>
          <a:xfrm>
            <a:off x="15577600" y="7684075"/>
            <a:ext cx="2558700" cy="448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a:latin typeface="Montserrat"/>
                <a:ea typeface="Montserrat"/>
                <a:cs typeface="Montserrat"/>
                <a:sym typeface="Montserrat"/>
              </a:rPr>
              <a:t>Extension (cm)</a:t>
            </a:r>
            <a:endParaRPr sz="19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idx="1" type="subTitle"/>
          </p:nvPr>
        </p:nvSpPr>
        <p:spPr>
          <a:xfrm>
            <a:off x="91795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1</a:t>
            </a:r>
            <a:endParaRPr sz="3500">
              <a:solidFill>
                <a:srgbClr val="434343"/>
              </a:solidFill>
            </a:endParaRPr>
          </a:p>
        </p:txBody>
      </p:sp>
      <p:sp>
        <p:nvSpPr>
          <p:cNvPr id="104" name="Google Shape;104;p18"/>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Plank of wood</a:t>
            </a:r>
            <a:endParaRPr sz="3500"/>
          </a:p>
        </p:txBody>
      </p:sp>
      <p:sp>
        <p:nvSpPr>
          <p:cNvPr id="105" name="Google Shape;105;p18"/>
          <p:cNvSpPr txBox="1"/>
          <p:nvPr>
            <p:ph idx="3" type="subTitle"/>
          </p:nvPr>
        </p:nvSpPr>
        <p:spPr>
          <a:xfrm>
            <a:off x="946800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2</a:t>
            </a:r>
            <a:endParaRPr sz="3500">
              <a:solidFill>
                <a:srgbClr val="434343"/>
              </a:solidFill>
            </a:endParaRPr>
          </a:p>
        </p:txBody>
      </p:sp>
      <p:sp>
        <p:nvSpPr>
          <p:cNvPr id="106" name="Google Shape;106;p18"/>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Brick</a:t>
            </a:r>
            <a:endParaRPr sz="3500"/>
          </a:p>
        </p:txBody>
      </p:sp>
      <p:sp>
        <p:nvSpPr>
          <p:cNvPr id="107" name="Google Shape;107;p18"/>
          <p:cNvSpPr txBox="1"/>
          <p:nvPr>
            <p:ph idx="4294967295" type="subTitle"/>
          </p:nvPr>
        </p:nvSpPr>
        <p:spPr>
          <a:xfrm>
            <a:off x="91795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3</a:t>
            </a:r>
            <a:endParaRPr sz="3500"/>
          </a:p>
        </p:txBody>
      </p:sp>
      <p:sp>
        <p:nvSpPr>
          <p:cNvPr id="108" name="Google Shape;108;p18"/>
          <p:cNvSpPr txBox="1"/>
          <p:nvPr>
            <p:ph idx="4294967295" type="subTitle"/>
          </p:nvPr>
        </p:nvSpPr>
        <p:spPr>
          <a:xfrm>
            <a:off x="946800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4</a:t>
            </a:r>
            <a:endParaRPr sz="3500"/>
          </a:p>
        </p:txBody>
      </p:sp>
      <p:sp>
        <p:nvSpPr>
          <p:cNvPr id="109" name="Google Shape;109;p18"/>
          <p:cNvSpPr txBox="1"/>
          <p:nvPr>
            <p:ph idx="5" type="subTitle"/>
          </p:nvPr>
        </p:nvSpPr>
        <p:spPr>
          <a:xfrm>
            <a:off x="91795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3</a:t>
            </a:r>
            <a:endParaRPr sz="3500">
              <a:solidFill>
                <a:srgbClr val="434343"/>
              </a:solidFill>
            </a:endParaRPr>
          </a:p>
        </p:txBody>
      </p:sp>
      <p:sp>
        <p:nvSpPr>
          <p:cNvPr id="110" name="Google Shape;110;p18"/>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Spring</a:t>
            </a:r>
            <a:endParaRPr sz="3500"/>
          </a:p>
        </p:txBody>
      </p:sp>
      <p:sp>
        <p:nvSpPr>
          <p:cNvPr id="111" name="Google Shape;111;p18"/>
          <p:cNvSpPr txBox="1"/>
          <p:nvPr>
            <p:ph idx="7" type="subTitle"/>
          </p:nvPr>
        </p:nvSpPr>
        <p:spPr>
          <a:xfrm>
            <a:off x="946800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4</a:t>
            </a:r>
            <a:endParaRPr sz="3500">
              <a:solidFill>
                <a:srgbClr val="434343"/>
              </a:solidFill>
            </a:endParaRPr>
          </a:p>
        </p:txBody>
      </p:sp>
      <p:sp>
        <p:nvSpPr>
          <p:cNvPr id="112" name="Google Shape;112;p18"/>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Glass</a:t>
            </a:r>
            <a:endParaRPr sz="3500"/>
          </a:p>
        </p:txBody>
      </p:sp>
      <p:sp>
        <p:nvSpPr>
          <p:cNvPr id="113" name="Google Shape;113;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4" name="Google Shape;114;p1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of these is an elastic object?</a:t>
            </a:r>
            <a:endParaRPr>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idx="1" type="subTitle"/>
          </p:nvPr>
        </p:nvSpPr>
        <p:spPr>
          <a:xfrm>
            <a:off x="91795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1</a:t>
            </a:r>
            <a:endParaRPr sz="3500">
              <a:solidFill>
                <a:srgbClr val="434343"/>
              </a:solidFill>
            </a:endParaRPr>
          </a:p>
        </p:txBody>
      </p:sp>
      <p:sp>
        <p:nvSpPr>
          <p:cNvPr id="120" name="Google Shape;120;p1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changes shape </a:t>
            </a:r>
            <a:r>
              <a:rPr lang="en-GB" sz="3500"/>
              <a:t>permanently.</a:t>
            </a:r>
            <a:endParaRPr sz="3500"/>
          </a:p>
        </p:txBody>
      </p:sp>
      <p:sp>
        <p:nvSpPr>
          <p:cNvPr id="121" name="Google Shape;121;p19"/>
          <p:cNvSpPr txBox="1"/>
          <p:nvPr>
            <p:ph idx="3" type="subTitle"/>
          </p:nvPr>
        </p:nvSpPr>
        <p:spPr>
          <a:xfrm>
            <a:off x="946800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2</a:t>
            </a:r>
            <a:endParaRPr sz="3500">
              <a:solidFill>
                <a:srgbClr val="434343"/>
              </a:solidFill>
            </a:endParaRPr>
          </a:p>
        </p:txBody>
      </p:sp>
      <p:sp>
        <p:nvSpPr>
          <p:cNvPr id="122" name="Google Shape;122;p1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breaks.</a:t>
            </a:r>
            <a:endParaRPr sz="3500"/>
          </a:p>
        </p:txBody>
      </p:sp>
      <p:sp>
        <p:nvSpPr>
          <p:cNvPr id="123" name="Google Shape;123;p19"/>
          <p:cNvSpPr txBox="1"/>
          <p:nvPr>
            <p:ph idx="4294967295" type="subTitle"/>
          </p:nvPr>
        </p:nvSpPr>
        <p:spPr>
          <a:xfrm>
            <a:off x="91795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3</a:t>
            </a:r>
            <a:endParaRPr sz="3500"/>
          </a:p>
        </p:txBody>
      </p:sp>
      <p:sp>
        <p:nvSpPr>
          <p:cNvPr id="124" name="Google Shape;124;p19"/>
          <p:cNvSpPr txBox="1"/>
          <p:nvPr>
            <p:ph idx="4294967295" type="subTitle"/>
          </p:nvPr>
        </p:nvSpPr>
        <p:spPr>
          <a:xfrm>
            <a:off x="946800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4</a:t>
            </a:r>
            <a:endParaRPr sz="3500"/>
          </a:p>
        </p:txBody>
      </p:sp>
      <p:sp>
        <p:nvSpPr>
          <p:cNvPr id="125" name="Google Shape;125;p19"/>
          <p:cNvSpPr txBox="1"/>
          <p:nvPr>
            <p:ph idx="5" type="subTitle"/>
          </p:nvPr>
        </p:nvSpPr>
        <p:spPr>
          <a:xfrm>
            <a:off x="91795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3</a:t>
            </a:r>
            <a:endParaRPr sz="3500">
              <a:solidFill>
                <a:srgbClr val="434343"/>
              </a:solidFill>
            </a:endParaRPr>
          </a:p>
        </p:txBody>
      </p:sp>
      <p:sp>
        <p:nvSpPr>
          <p:cNvPr id="126" name="Google Shape;126;p1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returns to its original shape when the force is removed.</a:t>
            </a:r>
            <a:endParaRPr sz="3500"/>
          </a:p>
        </p:txBody>
      </p:sp>
      <p:sp>
        <p:nvSpPr>
          <p:cNvPr id="127" name="Google Shape;127;p19"/>
          <p:cNvSpPr txBox="1"/>
          <p:nvPr>
            <p:ph idx="7" type="subTitle"/>
          </p:nvPr>
        </p:nvSpPr>
        <p:spPr>
          <a:xfrm>
            <a:off x="946800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4</a:t>
            </a:r>
            <a:endParaRPr sz="3500">
              <a:solidFill>
                <a:srgbClr val="434343"/>
              </a:solidFill>
            </a:endParaRPr>
          </a:p>
        </p:txBody>
      </p:sp>
      <p:sp>
        <p:nvSpPr>
          <p:cNvPr id="128" name="Google Shape;128;p1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never changes shape.</a:t>
            </a:r>
            <a:endParaRPr sz="3500"/>
          </a:p>
        </p:txBody>
      </p:sp>
      <p:sp>
        <p:nvSpPr>
          <p:cNvPr id="129" name="Google Shape;129;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0" name="Google Shape;130;p1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Elastic deformation is when an object …….</a:t>
            </a: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idx="1" type="subTitle"/>
          </p:nvPr>
        </p:nvSpPr>
        <p:spPr>
          <a:xfrm>
            <a:off x="91795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1</a:t>
            </a:r>
            <a:endParaRPr sz="3500">
              <a:solidFill>
                <a:srgbClr val="434343"/>
              </a:solidFill>
            </a:endParaRPr>
          </a:p>
        </p:txBody>
      </p:sp>
      <p:sp>
        <p:nvSpPr>
          <p:cNvPr id="136" name="Google Shape;136;p20"/>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Compressing</a:t>
            </a:r>
            <a:endParaRPr sz="3500"/>
          </a:p>
        </p:txBody>
      </p:sp>
      <p:sp>
        <p:nvSpPr>
          <p:cNvPr id="137" name="Google Shape;137;p20"/>
          <p:cNvSpPr txBox="1"/>
          <p:nvPr>
            <p:ph idx="3" type="subTitle"/>
          </p:nvPr>
        </p:nvSpPr>
        <p:spPr>
          <a:xfrm>
            <a:off x="946800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2</a:t>
            </a:r>
            <a:endParaRPr sz="3500">
              <a:solidFill>
                <a:srgbClr val="434343"/>
              </a:solidFill>
            </a:endParaRPr>
          </a:p>
        </p:txBody>
      </p:sp>
      <p:sp>
        <p:nvSpPr>
          <p:cNvPr id="138" name="Google Shape;138;p20"/>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Stretching</a:t>
            </a:r>
            <a:endParaRPr sz="3500"/>
          </a:p>
        </p:txBody>
      </p:sp>
      <p:sp>
        <p:nvSpPr>
          <p:cNvPr id="139" name="Google Shape;139;p20"/>
          <p:cNvSpPr txBox="1"/>
          <p:nvPr>
            <p:ph idx="4294967295" type="subTitle"/>
          </p:nvPr>
        </p:nvSpPr>
        <p:spPr>
          <a:xfrm>
            <a:off x="91795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3</a:t>
            </a:r>
            <a:endParaRPr sz="3500"/>
          </a:p>
        </p:txBody>
      </p:sp>
      <p:sp>
        <p:nvSpPr>
          <p:cNvPr id="140" name="Google Shape;140;p20"/>
          <p:cNvSpPr txBox="1"/>
          <p:nvPr>
            <p:ph idx="4294967295" type="subTitle"/>
          </p:nvPr>
        </p:nvSpPr>
        <p:spPr>
          <a:xfrm>
            <a:off x="946800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4</a:t>
            </a:r>
            <a:endParaRPr sz="3500"/>
          </a:p>
        </p:txBody>
      </p:sp>
      <p:sp>
        <p:nvSpPr>
          <p:cNvPr id="141" name="Google Shape;141;p20"/>
          <p:cNvSpPr txBox="1"/>
          <p:nvPr>
            <p:ph idx="5" type="subTitle"/>
          </p:nvPr>
        </p:nvSpPr>
        <p:spPr>
          <a:xfrm>
            <a:off x="91795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3</a:t>
            </a:r>
            <a:endParaRPr sz="3500">
              <a:solidFill>
                <a:srgbClr val="434343"/>
              </a:solidFill>
            </a:endParaRPr>
          </a:p>
        </p:txBody>
      </p:sp>
      <p:sp>
        <p:nvSpPr>
          <p:cNvPr id="142" name="Google Shape;142;p20"/>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Hiding</a:t>
            </a:r>
            <a:endParaRPr sz="3500"/>
          </a:p>
        </p:txBody>
      </p:sp>
      <p:sp>
        <p:nvSpPr>
          <p:cNvPr id="143" name="Google Shape;143;p20"/>
          <p:cNvSpPr txBox="1"/>
          <p:nvPr>
            <p:ph idx="7" type="subTitle"/>
          </p:nvPr>
        </p:nvSpPr>
        <p:spPr>
          <a:xfrm>
            <a:off x="946800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4</a:t>
            </a:r>
            <a:endParaRPr sz="3500">
              <a:solidFill>
                <a:srgbClr val="434343"/>
              </a:solidFill>
            </a:endParaRPr>
          </a:p>
        </p:txBody>
      </p:sp>
      <p:sp>
        <p:nvSpPr>
          <p:cNvPr id="144" name="Google Shape;144;p20"/>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Breaking</a:t>
            </a:r>
            <a:endParaRPr sz="3500"/>
          </a:p>
        </p:txBody>
      </p:sp>
      <p:sp>
        <p:nvSpPr>
          <p:cNvPr id="145" name="Google Shape;145;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6" name="Google Shape;146;p2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Two examples of elastic deformation are:</a:t>
            </a:r>
            <a:endParaRPr>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50" name="Shape 150"/>
        <p:cNvGrpSpPr/>
        <p:nvPr/>
      </p:nvGrpSpPr>
      <p:grpSpPr>
        <a:xfrm>
          <a:off x="0" y="0"/>
          <a:ext cx="0" cy="0"/>
          <a:chOff x="0" y="0"/>
          <a:chExt cx="0" cy="0"/>
        </a:xfrm>
      </p:grpSpPr>
      <p:sp>
        <p:nvSpPr>
          <p:cNvPr id="151" name="Google Shape;151;p21"/>
          <p:cNvSpPr txBox="1"/>
          <p:nvPr/>
        </p:nvSpPr>
        <p:spPr>
          <a:xfrm>
            <a:off x="501229" y="750575"/>
            <a:ext cx="7759800" cy="1714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5600"/>
              <a:buFont typeface="Arial"/>
              <a:buNone/>
            </a:pPr>
            <a:r>
              <a:rPr b="1" lang="en-GB" sz="5600">
                <a:solidFill>
                  <a:schemeClr val="dk2"/>
                </a:solidFill>
                <a:latin typeface="Montserrat"/>
                <a:ea typeface="Montserrat"/>
                <a:cs typeface="Montserrat"/>
                <a:sym typeface="Montserrat"/>
              </a:rPr>
              <a:t>C</a:t>
            </a:r>
            <a:r>
              <a:rPr b="1" i="0" lang="en-GB" sz="5600" u="none" cap="none" strike="noStrike">
                <a:solidFill>
                  <a:schemeClr val="dk2"/>
                </a:solidFill>
                <a:latin typeface="Montserrat"/>
                <a:ea typeface="Montserrat"/>
                <a:cs typeface="Montserrat"/>
                <a:sym typeface="Montserrat"/>
              </a:rPr>
              <a:t>omplete </a:t>
            </a:r>
            <a:r>
              <a:rPr b="1" lang="en-GB" sz="5600">
                <a:solidFill>
                  <a:schemeClr val="dk2"/>
                </a:solidFill>
                <a:latin typeface="Montserrat"/>
                <a:ea typeface="Montserrat"/>
                <a:cs typeface="Montserrat"/>
                <a:sym typeface="Montserrat"/>
              </a:rPr>
              <a:t>the</a:t>
            </a:r>
            <a:r>
              <a:rPr b="1" i="0" lang="en-GB" sz="5600" u="none" cap="none" strike="noStrike">
                <a:solidFill>
                  <a:schemeClr val="dk2"/>
                </a:solidFill>
                <a:latin typeface="Montserrat"/>
                <a:ea typeface="Montserrat"/>
                <a:cs typeface="Montserrat"/>
                <a:sym typeface="Montserrat"/>
              </a:rPr>
              <a:t> task</a:t>
            </a:r>
            <a:endParaRPr b="1" i="0" sz="5600" u="none" cap="none" strike="noStrike">
              <a:solidFill>
                <a:schemeClr val="dk2"/>
              </a:solidFill>
              <a:latin typeface="Montserrat"/>
              <a:ea typeface="Montserrat"/>
              <a:cs typeface="Montserrat"/>
              <a:sym typeface="Montserrat"/>
            </a:endParaRPr>
          </a:p>
        </p:txBody>
      </p:sp>
      <p:sp>
        <p:nvSpPr>
          <p:cNvPr id="152" name="Google Shape;152;p21"/>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
        <p:nvSpPr>
          <p:cNvPr id="153" name="Google Shape;153;p21"/>
          <p:cNvSpPr txBox="1"/>
          <p:nvPr/>
        </p:nvSpPr>
        <p:spPr>
          <a:xfrm>
            <a:off x="3371449" y="8079350"/>
            <a:ext cx="8335800" cy="849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4000"/>
              <a:buFont typeface="Arial"/>
              <a:buNone/>
            </a:pPr>
            <a:r>
              <a:rPr b="1" lang="en-GB" sz="4000">
                <a:solidFill>
                  <a:srgbClr val="FFFFFF"/>
                </a:solidFill>
                <a:latin typeface="Montserrat"/>
                <a:ea typeface="Montserrat"/>
                <a:cs typeface="Montserrat"/>
                <a:sym typeface="Montserrat"/>
              </a:rPr>
              <a:t>Resume</a:t>
            </a:r>
            <a:r>
              <a:rPr b="1" i="0" lang="en-GB" sz="4000" u="none" cap="none" strike="noStrike">
                <a:solidFill>
                  <a:srgbClr val="FFFFFF"/>
                </a:solidFill>
                <a:latin typeface="Montserrat"/>
                <a:ea typeface="Montserrat"/>
                <a:cs typeface="Montserrat"/>
                <a:sym typeface="Montserrat"/>
              </a:rPr>
              <a:t> once you’</a:t>
            </a:r>
            <a:r>
              <a:rPr b="1" lang="en-GB" sz="4000">
                <a:solidFill>
                  <a:srgbClr val="FFFFFF"/>
                </a:solidFill>
                <a:latin typeface="Montserrat"/>
                <a:ea typeface="Montserrat"/>
                <a:cs typeface="Montserrat"/>
                <a:sym typeface="Montserrat"/>
              </a:rPr>
              <a:t>re</a:t>
            </a:r>
            <a:r>
              <a:rPr b="1" i="0" lang="en-GB" sz="4000" u="none" cap="none" strike="noStrike">
                <a:solidFill>
                  <a:srgbClr val="FFFFFF"/>
                </a:solidFill>
                <a:latin typeface="Montserrat"/>
                <a:ea typeface="Montserrat"/>
                <a:cs typeface="Montserrat"/>
                <a:sym typeface="Montserrat"/>
              </a:rPr>
              <a:t> </a:t>
            </a:r>
            <a:r>
              <a:rPr b="1" lang="en-GB" sz="4000">
                <a:solidFill>
                  <a:srgbClr val="FFFFFF"/>
                </a:solidFill>
                <a:latin typeface="Montserrat"/>
                <a:ea typeface="Montserrat"/>
                <a:cs typeface="Montserrat"/>
                <a:sym typeface="Montserrat"/>
              </a:rPr>
              <a:t>finished</a:t>
            </a:r>
            <a:endParaRPr b="1" i="0" sz="4000" u="none" cap="none" strike="noStrike">
              <a:solidFill>
                <a:srgbClr val="FFFFFF"/>
              </a:solidFill>
              <a:latin typeface="Montserrat"/>
              <a:ea typeface="Montserrat"/>
              <a:cs typeface="Montserrat"/>
              <a:sym typeface="Montserrat"/>
            </a:endParaRPr>
          </a:p>
        </p:txBody>
      </p:sp>
      <p:sp>
        <p:nvSpPr>
          <p:cNvPr id="154" name="Google Shape;154;p21"/>
          <p:cNvSpPr/>
          <p:nvPr/>
        </p:nvSpPr>
        <p:spPr>
          <a:xfrm>
            <a:off x="2109133" y="2662923"/>
            <a:ext cx="9144000" cy="1046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b="1" lang="en-GB" sz="3500">
                <a:solidFill>
                  <a:schemeClr val="dk2"/>
                </a:solidFill>
                <a:latin typeface="Montserrat"/>
                <a:ea typeface="Montserrat"/>
                <a:cs typeface="Montserrat"/>
                <a:sym typeface="Montserrat"/>
              </a:rPr>
              <a:t>Elastic deformation</a:t>
            </a:r>
            <a:br>
              <a:rPr b="1" i="0" lang="en-GB" sz="3500" u="none" cap="none" strike="noStrike">
                <a:solidFill>
                  <a:schemeClr val="dk2"/>
                </a:solidFill>
                <a:latin typeface="Montserrat"/>
                <a:ea typeface="Montserrat"/>
                <a:cs typeface="Montserrat"/>
                <a:sym typeface="Montserrat"/>
              </a:rPr>
            </a:br>
            <a:endParaRPr b="0" i="0" sz="3500" u="none" cap="none" strike="noStrike">
              <a:solidFill>
                <a:schemeClr val="dk2"/>
              </a:solidFill>
              <a:latin typeface="Arial"/>
              <a:ea typeface="Arial"/>
              <a:cs typeface="Arial"/>
              <a:sym typeface="Arial"/>
            </a:endParaRPr>
          </a:p>
        </p:txBody>
      </p:sp>
      <p:sp>
        <p:nvSpPr>
          <p:cNvPr id="155" name="Google Shape;155;p21"/>
          <p:cNvSpPr/>
          <p:nvPr/>
        </p:nvSpPr>
        <p:spPr>
          <a:xfrm>
            <a:off x="2109125" y="3834025"/>
            <a:ext cx="11263200" cy="3773100"/>
          </a:xfrm>
          <a:prstGeom prst="rect">
            <a:avLst/>
          </a:prstGeom>
          <a:no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0" lvl="0" marL="0" rtl="0" algn="l">
              <a:lnSpc>
                <a:spcPct val="130000"/>
              </a:lnSpc>
              <a:spcBef>
                <a:spcPts val="0"/>
              </a:spcBef>
              <a:spcAft>
                <a:spcPts val="0"/>
              </a:spcAft>
              <a:buNone/>
            </a:pPr>
            <a:r>
              <a:rPr b="1" lang="en-GB" sz="3200">
                <a:solidFill>
                  <a:schemeClr val="dk2"/>
                </a:solidFill>
                <a:latin typeface="Montserrat"/>
                <a:ea typeface="Montserrat"/>
                <a:cs typeface="Montserrat"/>
                <a:sym typeface="Montserrat"/>
              </a:rPr>
              <a:t>What happens to an object undergoing elastic deformation when the forces are removed?</a:t>
            </a:r>
            <a:endParaRPr b="1" sz="3200">
              <a:solidFill>
                <a:schemeClr val="dk2"/>
              </a:solidFill>
              <a:latin typeface="Montserrat"/>
              <a:ea typeface="Montserrat"/>
              <a:cs typeface="Montserrat"/>
              <a:sym typeface="Montserrat"/>
            </a:endParaRPr>
          </a:p>
          <a:p>
            <a:pPr indent="0" lvl="0" marL="0" rtl="0" algn="l">
              <a:lnSpc>
                <a:spcPct val="130000"/>
              </a:lnSpc>
              <a:spcBef>
                <a:spcPts val="2000"/>
              </a:spcBef>
              <a:spcAft>
                <a:spcPts val="0"/>
              </a:spcAft>
              <a:buNone/>
            </a:pPr>
            <a:r>
              <a:rPr b="1" lang="en-GB" sz="3200">
                <a:solidFill>
                  <a:schemeClr val="dk2"/>
                </a:solidFill>
                <a:latin typeface="Montserrat"/>
                <a:ea typeface="Montserrat"/>
                <a:cs typeface="Montserrat"/>
                <a:sym typeface="Montserrat"/>
              </a:rPr>
              <a:t>What type of deformation does an elastic object undergo?</a:t>
            </a:r>
            <a:endParaRPr b="1" sz="3200">
              <a:solidFill>
                <a:schemeClr val="dk2"/>
              </a:solidFill>
              <a:latin typeface="Montserrat"/>
              <a:ea typeface="Montserrat"/>
              <a:cs typeface="Montserrat"/>
              <a:sym typeface="Montserrat"/>
            </a:endParaRPr>
          </a:p>
          <a:p>
            <a:pPr indent="0" lvl="0" marL="0" rtl="0" algn="l">
              <a:lnSpc>
                <a:spcPct val="130000"/>
              </a:lnSpc>
              <a:spcBef>
                <a:spcPts val="2000"/>
              </a:spcBef>
              <a:spcAft>
                <a:spcPts val="2000"/>
              </a:spcAft>
              <a:buNone/>
            </a:pPr>
            <a:r>
              <a:rPr b="1" lang="en-GB" sz="3200">
                <a:solidFill>
                  <a:schemeClr val="dk2"/>
                </a:solidFill>
                <a:latin typeface="Montserrat"/>
                <a:ea typeface="Montserrat"/>
                <a:cs typeface="Montserrat"/>
                <a:sym typeface="Montserrat"/>
              </a:rPr>
              <a:t>Could be stretching or __________</a:t>
            </a:r>
            <a:endParaRPr b="1" sz="35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161" name="Google Shape;161;p22"/>
          <p:cNvPicPr preferRelativeResize="0"/>
          <p:nvPr/>
        </p:nvPicPr>
        <p:blipFill rotWithShape="1">
          <a:blip r:embed="rId3">
            <a:alphaModFix/>
          </a:blip>
          <a:srcRect b="6568" l="0" r="0" t="15042"/>
          <a:stretch/>
        </p:blipFill>
        <p:spPr>
          <a:xfrm>
            <a:off x="5851699" y="474024"/>
            <a:ext cx="6193100" cy="8630826"/>
          </a:xfrm>
          <a:prstGeom prst="rect">
            <a:avLst/>
          </a:prstGeom>
          <a:noFill/>
          <a:ln>
            <a:noFill/>
          </a:ln>
        </p:spPr>
      </p:pic>
      <p:cxnSp>
        <p:nvCxnSpPr>
          <p:cNvPr id="162" name="Google Shape;162;p22"/>
          <p:cNvCxnSpPr/>
          <p:nvPr/>
        </p:nvCxnSpPr>
        <p:spPr>
          <a:xfrm>
            <a:off x="9715500" y="8141200"/>
            <a:ext cx="3606900" cy="50700"/>
          </a:xfrm>
          <a:prstGeom prst="straightConnector1">
            <a:avLst/>
          </a:prstGeom>
          <a:noFill/>
          <a:ln cap="flat" cmpd="sng" w="76200">
            <a:solidFill>
              <a:srgbClr val="434343"/>
            </a:solidFill>
            <a:prstDash val="solid"/>
            <a:round/>
            <a:headEnd len="med" w="med" type="stealth"/>
            <a:tailEnd len="med" w="med" type="none"/>
          </a:ln>
        </p:spPr>
      </p:cxnSp>
      <p:cxnSp>
        <p:nvCxnSpPr>
          <p:cNvPr id="163" name="Google Shape;163;p22"/>
          <p:cNvCxnSpPr/>
          <p:nvPr/>
        </p:nvCxnSpPr>
        <p:spPr>
          <a:xfrm>
            <a:off x="10960050" y="2694950"/>
            <a:ext cx="2362200" cy="362700"/>
          </a:xfrm>
          <a:prstGeom prst="straightConnector1">
            <a:avLst/>
          </a:prstGeom>
          <a:noFill/>
          <a:ln cap="flat" cmpd="sng" w="76200">
            <a:solidFill>
              <a:srgbClr val="434343"/>
            </a:solidFill>
            <a:prstDash val="solid"/>
            <a:round/>
            <a:headEnd len="med" w="med" type="stealth"/>
            <a:tailEnd len="med" w="med" type="none"/>
          </a:ln>
        </p:spPr>
      </p:cxnSp>
      <p:cxnSp>
        <p:nvCxnSpPr>
          <p:cNvPr id="164" name="Google Shape;164;p22"/>
          <p:cNvCxnSpPr/>
          <p:nvPr/>
        </p:nvCxnSpPr>
        <p:spPr>
          <a:xfrm flipH="1" rot="10800000">
            <a:off x="11372700" y="4724375"/>
            <a:ext cx="2394000" cy="255600"/>
          </a:xfrm>
          <a:prstGeom prst="straightConnector1">
            <a:avLst/>
          </a:prstGeom>
          <a:noFill/>
          <a:ln cap="flat" cmpd="sng" w="76200">
            <a:solidFill>
              <a:srgbClr val="434343"/>
            </a:solidFill>
            <a:prstDash val="solid"/>
            <a:round/>
            <a:headEnd len="med" w="med" type="stealth"/>
            <a:tailEnd len="med" w="med" type="none"/>
          </a:ln>
        </p:spPr>
      </p:cxnSp>
      <p:cxnSp>
        <p:nvCxnSpPr>
          <p:cNvPr id="165" name="Google Shape;165;p22"/>
          <p:cNvCxnSpPr/>
          <p:nvPr/>
        </p:nvCxnSpPr>
        <p:spPr>
          <a:xfrm flipH="1" rot="10800000">
            <a:off x="10263800" y="6553075"/>
            <a:ext cx="3020400" cy="54900"/>
          </a:xfrm>
          <a:prstGeom prst="straightConnector1">
            <a:avLst/>
          </a:prstGeom>
          <a:noFill/>
          <a:ln cap="flat" cmpd="sng" w="76200">
            <a:solidFill>
              <a:srgbClr val="434343"/>
            </a:solidFill>
            <a:prstDash val="solid"/>
            <a:round/>
            <a:headEnd len="med" w="med" type="stealth"/>
            <a:tailEnd len="med" w="med" type="none"/>
          </a:ln>
        </p:spPr>
      </p:cxnSp>
      <p:sp>
        <p:nvSpPr>
          <p:cNvPr id="166" name="Google Shape;166;p22"/>
          <p:cNvSpPr txBox="1"/>
          <p:nvPr/>
        </p:nvSpPr>
        <p:spPr>
          <a:xfrm>
            <a:off x="13284150" y="7849700"/>
            <a:ext cx="2880000" cy="89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200">
                <a:solidFill>
                  <a:schemeClr val="dk2"/>
                </a:solidFill>
                <a:latin typeface="Montserrat"/>
                <a:ea typeface="Montserrat"/>
                <a:cs typeface="Montserrat"/>
                <a:sym typeface="Montserrat"/>
              </a:rPr>
              <a:t>Clamp stand</a:t>
            </a:r>
            <a:endParaRPr/>
          </a:p>
        </p:txBody>
      </p:sp>
      <p:sp>
        <p:nvSpPr>
          <p:cNvPr id="167" name="Google Shape;167;p22"/>
          <p:cNvSpPr txBox="1"/>
          <p:nvPr/>
        </p:nvSpPr>
        <p:spPr>
          <a:xfrm>
            <a:off x="13893800" y="4303175"/>
            <a:ext cx="2880000" cy="89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200">
                <a:solidFill>
                  <a:schemeClr val="dk2"/>
                </a:solidFill>
                <a:latin typeface="Montserrat"/>
                <a:ea typeface="Montserrat"/>
                <a:cs typeface="Montserrat"/>
                <a:sym typeface="Montserrat"/>
              </a:rPr>
              <a:t>Mass</a:t>
            </a:r>
            <a:endParaRPr/>
          </a:p>
        </p:txBody>
      </p:sp>
      <p:sp>
        <p:nvSpPr>
          <p:cNvPr id="168" name="Google Shape;168;p22"/>
          <p:cNvSpPr txBox="1"/>
          <p:nvPr/>
        </p:nvSpPr>
        <p:spPr>
          <a:xfrm>
            <a:off x="13360350" y="6182625"/>
            <a:ext cx="2880000" cy="89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200">
                <a:solidFill>
                  <a:schemeClr val="dk2"/>
                </a:solidFill>
                <a:latin typeface="Montserrat"/>
                <a:ea typeface="Montserrat"/>
                <a:cs typeface="Montserrat"/>
                <a:sym typeface="Montserrat"/>
              </a:rPr>
              <a:t>Ruler</a:t>
            </a:r>
            <a:endParaRPr/>
          </a:p>
        </p:txBody>
      </p:sp>
      <p:sp>
        <p:nvSpPr>
          <p:cNvPr id="169" name="Google Shape;169;p22"/>
          <p:cNvSpPr txBox="1"/>
          <p:nvPr/>
        </p:nvSpPr>
        <p:spPr>
          <a:xfrm>
            <a:off x="13462100" y="2711750"/>
            <a:ext cx="2880000" cy="89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200">
                <a:solidFill>
                  <a:schemeClr val="dk2"/>
                </a:solidFill>
                <a:latin typeface="Montserrat"/>
                <a:ea typeface="Montserrat"/>
                <a:cs typeface="Montserrat"/>
                <a:sym typeface="Montserrat"/>
              </a:rPr>
              <a:t>Spring</a:t>
            </a:r>
            <a:endParaRPr/>
          </a:p>
        </p:txBody>
      </p:sp>
      <p:sp>
        <p:nvSpPr>
          <p:cNvPr id="170" name="Google Shape;170;p22"/>
          <p:cNvSpPr txBox="1"/>
          <p:nvPr/>
        </p:nvSpPr>
        <p:spPr>
          <a:xfrm>
            <a:off x="3175299" y="8434100"/>
            <a:ext cx="2558700" cy="5274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800">
                <a:solidFill>
                  <a:schemeClr val="dk2"/>
                </a:solidFill>
                <a:latin typeface="Montserrat"/>
                <a:ea typeface="Montserrat"/>
                <a:cs typeface="Montserrat"/>
                <a:sym typeface="Montserrat"/>
              </a:rPr>
              <a:t>Credit:  Andy Saville</a:t>
            </a:r>
            <a:endParaRPr sz="1800">
              <a:solidFill>
                <a:schemeClr val="dk2"/>
              </a:solidFill>
              <a:latin typeface="Montserrat"/>
              <a:ea typeface="Montserrat"/>
              <a:cs typeface="Montserrat"/>
              <a:sym typeface="Montserrat"/>
            </a:endParaRPr>
          </a:p>
        </p:txBody>
      </p:sp>
      <p:sp>
        <p:nvSpPr>
          <p:cNvPr id="171" name="Google Shape;171;p22"/>
          <p:cNvSpPr txBox="1"/>
          <p:nvPr>
            <p:ph type="title"/>
          </p:nvPr>
        </p:nvSpPr>
        <p:spPr>
          <a:xfrm>
            <a:off x="660225" y="474025"/>
            <a:ext cx="4816200" cy="3015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Investigate how force </a:t>
            </a:r>
            <a:r>
              <a:rPr lang="en-GB">
                <a:solidFill>
                  <a:schemeClr val="dk2"/>
                </a:solidFill>
              </a:rPr>
              <a:t>affects</a:t>
            </a:r>
            <a:r>
              <a:rPr lang="en-GB">
                <a:solidFill>
                  <a:schemeClr val="dk2"/>
                </a:solidFill>
              </a:rPr>
              <a:t> the extension of the spring</a:t>
            </a:r>
            <a:endParaRPr>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3"/>
          <p:cNvSpPr txBox="1"/>
          <p:nvPr>
            <p:ph idx="1" type="subTitle"/>
          </p:nvPr>
        </p:nvSpPr>
        <p:spPr>
          <a:xfrm>
            <a:off x="91795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1</a:t>
            </a:r>
            <a:endParaRPr sz="3500">
              <a:solidFill>
                <a:srgbClr val="434343"/>
              </a:solidFill>
            </a:endParaRPr>
          </a:p>
        </p:txBody>
      </p:sp>
      <p:sp>
        <p:nvSpPr>
          <p:cNvPr id="177" name="Google Shape;177;p23"/>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So that I am measuring the length of the spring</a:t>
            </a:r>
            <a:endParaRPr sz="3500"/>
          </a:p>
        </p:txBody>
      </p:sp>
      <p:sp>
        <p:nvSpPr>
          <p:cNvPr id="178" name="Google Shape;178;p23"/>
          <p:cNvSpPr txBox="1"/>
          <p:nvPr>
            <p:ph idx="3" type="subTitle"/>
          </p:nvPr>
        </p:nvSpPr>
        <p:spPr>
          <a:xfrm>
            <a:off x="946800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2</a:t>
            </a:r>
            <a:endParaRPr sz="3500">
              <a:solidFill>
                <a:srgbClr val="434343"/>
              </a:solidFill>
            </a:endParaRPr>
          </a:p>
        </p:txBody>
      </p:sp>
      <p:sp>
        <p:nvSpPr>
          <p:cNvPr id="179" name="Google Shape;179;p23"/>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So that I am measuring the extension of the spring</a:t>
            </a:r>
            <a:endParaRPr sz="3500"/>
          </a:p>
        </p:txBody>
      </p:sp>
      <p:sp>
        <p:nvSpPr>
          <p:cNvPr id="180" name="Google Shape;180;p23"/>
          <p:cNvSpPr txBox="1"/>
          <p:nvPr>
            <p:ph idx="4294967295" type="subTitle"/>
          </p:nvPr>
        </p:nvSpPr>
        <p:spPr>
          <a:xfrm>
            <a:off x="91795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3</a:t>
            </a:r>
            <a:endParaRPr sz="3500"/>
          </a:p>
        </p:txBody>
      </p:sp>
      <p:sp>
        <p:nvSpPr>
          <p:cNvPr id="181" name="Google Shape;181;p23"/>
          <p:cNvSpPr txBox="1"/>
          <p:nvPr>
            <p:ph idx="4294967295" type="subTitle"/>
          </p:nvPr>
        </p:nvSpPr>
        <p:spPr>
          <a:xfrm>
            <a:off x="946800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4</a:t>
            </a:r>
            <a:endParaRPr sz="3500"/>
          </a:p>
        </p:txBody>
      </p:sp>
      <p:sp>
        <p:nvSpPr>
          <p:cNvPr id="182" name="Google Shape;182;p23"/>
          <p:cNvSpPr txBox="1"/>
          <p:nvPr>
            <p:ph idx="5" type="subTitle"/>
          </p:nvPr>
        </p:nvSpPr>
        <p:spPr>
          <a:xfrm>
            <a:off x="91795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3</a:t>
            </a:r>
            <a:endParaRPr sz="3500">
              <a:solidFill>
                <a:srgbClr val="434343"/>
              </a:solidFill>
            </a:endParaRPr>
          </a:p>
        </p:txBody>
      </p:sp>
      <p:sp>
        <p:nvSpPr>
          <p:cNvPr id="183" name="Google Shape;183;p23"/>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So that the wind doesn’t move the spring</a:t>
            </a:r>
            <a:endParaRPr sz="3500"/>
          </a:p>
        </p:txBody>
      </p:sp>
      <p:sp>
        <p:nvSpPr>
          <p:cNvPr id="184" name="Google Shape;184;p23"/>
          <p:cNvSpPr txBox="1"/>
          <p:nvPr>
            <p:ph idx="7" type="subTitle"/>
          </p:nvPr>
        </p:nvSpPr>
        <p:spPr>
          <a:xfrm>
            <a:off x="946800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4</a:t>
            </a:r>
            <a:endParaRPr sz="3500">
              <a:solidFill>
                <a:srgbClr val="434343"/>
              </a:solidFill>
            </a:endParaRPr>
          </a:p>
        </p:txBody>
      </p:sp>
      <p:sp>
        <p:nvSpPr>
          <p:cNvPr id="185" name="Google Shape;185;p23"/>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So that it is easier to see the spring</a:t>
            </a:r>
            <a:endParaRPr sz="3500"/>
          </a:p>
        </p:txBody>
      </p:sp>
      <p:sp>
        <p:nvSpPr>
          <p:cNvPr id="186" name="Google Shape;186;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7" name="Google Shape;187;p23"/>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Why do I line the zero on my ruler up with the bottom of the spring?</a:t>
            </a:r>
            <a:endParaRPr>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4"/>
          <p:cNvSpPr txBox="1"/>
          <p:nvPr>
            <p:ph idx="1" type="subTitle"/>
          </p:nvPr>
        </p:nvSpPr>
        <p:spPr>
          <a:xfrm>
            <a:off x="91795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1</a:t>
            </a:r>
            <a:endParaRPr sz="3500">
              <a:solidFill>
                <a:srgbClr val="434343"/>
              </a:solidFill>
            </a:endParaRPr>
          </a:p>
        </p:txBody>
      </p:sp>
      <p:sp>
        <p:nvSpPr>
          <p:cNvPr id="193" name="Google Shape;193;p24"/>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For fun!!</a:t>
            </a:r>
            <a:endParaRPr sz="3500"/>
          </a:p>
        </p:txBody>
      </p:sp>
      <p:sp>
        <p:nvSpPr>
          <p:cNvPr id="194" name="Google Shape;194;p24"/>
          <p:cNvSpPr txBox="1"/>
          <p:nvPr>
            <p:ph idx="3" type="subTitle"/>
          </p:nvPr>
        </p:nvSpPr>
        <p:spPr>
          <a:xfrm>
            <a:off x="9468000" y="287630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2</a:t>
            </a:r>
            <a:endParaRPr sz="3500">
              <a:solidFill>
                <a:srgbClr val="434343"/>
              </a:solidFill>
            </a:endParaRPr>
          </a:p>
        </p:txBody>
      </p:sp>
      <p:sp>
        <p:nvSpPr>
          <p:cNvPr id="195" name="Google Shape;195;p24"/>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To make sure my results are reproducible</a:t>
            </a:r>
            <a:endParaRPr sz="3500"/>
          </a:p>
        </p:txBody>
      </p:sp>
      <p:sp>
        <p:nvSpPr>
          <p:cNvPr id="196" name="Google Shape;196;p24"/>
          <p:cNvSpPr txBox="1"/>
          <p:nvPr>
            <p:ph idx="4294967295" type="subTitle"/>
          </p:nvPr>
        </p:nvSpPr>
        <p:spPr>
          <a:xfrm>
            <a:off x="91795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3</a:t>
            </a:r>
            <a:endParaRPr sz="3500"/>
          </a:p>
        </p:txBody>
      </p:sp>
      <p:sp>
        <p:nvSpPr>
          <p:cNvPr id="197" name="Google Shape;197;p24"/>
          <p:cNvSpPr txBox="1"/>
          <p:nvPr>
            <p:ph idx="4294967295" type="subTitle"/>
          </p:nvPr>
        </p:nvSpPr>
        <p:spPr>
          <a:xfrm>
            <a:off x="9468000" y="5904750"/>
            <a:ext cx="6256800" cy="9066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Option 4</a:t>
            </a:r>
            <a:endParaRPr sz="3500"/>
          </a:p>
        </p:txBody>
      </p:sp>
      <p:sp>
        <p:nvSpPr>
          <p:cNvPr id="198" name="Google Shape;198;p24"/>
          <p:cNvSpPr txBox="1"/>
          <p:nvPr>
            <p:ph idx="5" type="subTitle"/>
          </p:nvPr>
        </p:nvSpPr>
        <p:spPr>
          <a:xfrm>
            <a:off x="917950" y="5904750"/>
            <a:ext cx="6256800" cy="906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sz="3500">
                <a:solidFill>
                  <a:srgbClr val="434343"/>
                </a:solidFill>
              </a:rPr>
              <a:t>Option 3</a:t>
            </a:r>
            <a:endParaRPr sz="3500">
              <a:solidFill>
                <a:srgbClr val="434343"/>
              </a:solidFill>
            </a:endParaRPr>
          </a:p>
        </p:txBody>
      </p:sp>
      <p:sp>
        <p:nvSpPr>
          <p:cNvPr id="199" name="Google Shape;199;p24"/>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To help me spot anomalies</a:t>
            </a:r>
            <a:endParaRPr sz="3500"/>
          </a:p>
        </p:txBody>
      </p:sp>
      <p:sp>
        <p:nvSpPr>
          <p:cNvPr id="200" name="Google Shape;200;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1" name="Google Shape;201;p2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Why do I repeat?</a:t>
            </a:r>
            <a:endParaRPr>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