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9E10309-84FC-427E-B264-F32967FB6B44}">
  <a:tblStyle styleId="{69E10309-84FC-427E-B264-F32967FB6B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6c0bce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66c0bce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6c0bce3a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66c0bce3a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acd18b94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acd18b94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66c0bce3a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66c0bce3a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66c0bce3a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66c0bce3a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66c0bce3a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66c0bce3a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66c0bce3a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66c0bce3a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Structures and Bonding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Solids, Liquids and Gases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3495975"/>
            <a:ext cx="16452000" cy="534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Chemistry - Key Stage 4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Robbins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533" y="0"/>
            <a:ext cx="13746949" cy="971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917950" y="987375"/>
            <a:ext cx="6573600" cy="6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a) What state is neon in at −247 °C?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b) What state is zirconium in at 2500 °C?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c) Which elements in the table are liquids at 2000 °C? 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d) Which elements in the table are gases at 4000 °C?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e) Which elements are solids at −100 °C?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f) By using the data in the table which elements are most likely to be metals? Explain your answer.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g) David says “If an element has a high melting point then it must be 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because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the atom is very heavy” Do you agree. Give a reason for your answer.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h) HT only. Why 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 the particle model not accurate when used for some substances?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513425" y="366750"/>
            <a:ext cx="15174900" cy="10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Montserrat"/>
              <a:buAutoNum type="arabicPeriod"/>
            </a:pP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The table gives the melting points and boiling points of some elements.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6" name="Google Shape;96;p16"/>
          <p:cNvGraphicFramePr/>
          <p:nvPr/>
        </p:nvGraphicFramePr>
        <p:xfrm>
          <a:off x="7836775" y="140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{69E10309-84FC-427E-B264-F32967FB6B44}</a:tableStyleId>
              </a:tblPr>
              <a:tblGrid>
                <a:gridCol w="3177725"/>
                <a:gridCol w="3177725"/>
                <a:gridCol w="3177725"/>
              </a:tblGrid>
              <a:tr h="1280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Element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Melting point (°C)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Boiling point (°C)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11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oron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2076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2550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11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eon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−249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−246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11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iobium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2469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4927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11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</a:t>
                      </a: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irconium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1855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4371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11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</a:t>
                      </a: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ttrium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1522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3337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Liquid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Liquid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Zirconium, Yttrium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Yttrium, Neon, Boron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Boron, </a:t>
            </a:r>
            <a:r>
              <a:rPr lang="en-GB"/>
              <a:t>Niobium, Zirconium, Yttrium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Boron, Niobium, Zirconium, Yttrium. All have high melting and boiling points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I do not agree. It is to do with the strength of bonds or forces of attraction between the particles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GB"/>
              <a:t>It assumes particles are perfect spheres, dense and have no attractive forces between them</a:t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check</a:t>
            </a:r>
            <a:endParaRPr/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0" name="Google Shape;110;p18"/>
          <p:cNvGraphicFramePr/>
          <p:nvPr/>
        </p:nvGraphicFramePr>
        <p:xfrm>
          <a:off x="800100" y="335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{69E10309-84FC-427E-B264-F32967FB6B44}</a:tableStyleId>
              </a:tblPr>
              <a:tblGrid>
                <a:gridCol w="2159000"/>
                <a:gridCol w="6756400"/>
                <a:gridCol w="7467600"/>
              </a:tblGrid>
              <a:tr h="97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are the particles arranged?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do the particles move?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7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Solid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7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Liquid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7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Gas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" name="Google Shape;116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918000" y="1757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When the particles of a solid are heated they begin to vibrate __________. We register this as a change in ____________________. When it reaches the melting point the temperature does not ______________. The energy is used to overcome some of the _________________ forces between the particles. When it has completely melted the temperature begins to ___________ again.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When the boiling point is reached the ___________________ remains constant. The energy is used to overcome more intermolecular _________ allowing the particles to escape into the ___________ phase</a:t>
            </a:r>
            <a:endParaRPr sz="3500"/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check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918000" y="3382650"/>
            <a:ext cx="16452000" cy="124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500"/>
              <a:t>Na</a:t>
            </a:r>
            <a:r>
              <a:rPr baseline="-25000" lang="en-GB" sz="4500"/>
              <a:t>2</a:t>
            </a:r>
            <a:r>
              <a:rPr lang="en-GB" sz="4500"/>
              <a:t>S</a:t>
            </a:r>
            <a:r>
              <a:rPr baseline="-25000" lang="en-GB" sz="4500"/>
              <a:t>2</a:t>
            </a:r>
            <a:r>
              <a:rPr lang="en-GB" sz="4500"/>
              <a:t>O</a:t>
            </a:r>
            <a:r>
              <a:rPr baseline="-25000" lang="en-GB" sz="4500"/>
              <a:t>3</a:t>
            </a:r>
            <a:r>
              <a:rPr lang="en-GB" sz="4500"/>
              <a:t>(s) + 2HCl(aq) </a:t>
            </a:r>
            <a:r>
              <a:rPr b="1" lang="en-GB" sz="4500"/>
              <a:t>→ </a:t>
            </a:r>
            <a:r>
              <a:rPr lang="en-GB" sz="4500"/>
              <a:t>2NaCl(aq) + H</a:t>
            </a:r>
            <a:r>
              <a:rPr baseline="-25000" lang="en-GB" sz="4500"/>
              <a:t>2</a:t>
            </a:r>
            <a:r>
              <a:rPr lang="en-GB" sz="4500"/>
              <a:t>O(l) + SO</a:t>
            </a:r>
            <a:r>
              <a:rPr baseline="-25000" lang="en-GB" sz="4500"/>
              <a:t>2</a:t>
            </a:r>
            <a:r>
              <a:rPr lang="en-GB" sz="4500"/>
              <a:t>(g) + S(s)</a:t>
            </a:r>
            <a:endParaRPr sz="4500"/>
          </a:p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1030100" y="4757450"/>
            <a:ext cx="144018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List the solids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How many liquids are there?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What is the formula of the gas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Which substance is in solution before the reaction begins?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