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Lst>
  <p:sldSz cy="10287000" cx="18288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
      <p:font typeface="Quicksand"/>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0FEE9B-D4C4-4598-B21D-E2518B3DF707}">
  <a:tblStyle styleId="{610FEE9B-D4C4-4598-B21D-E2518B3DF70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22" Type="http://schemas.openxmlformats.org/officeDocument/2006/relationships/font" Target="fonts/MontserratMedium-italic.fntdata"/><Relationship Id="rId21" Type="http://schemas.openxmlformats.org/officeDocument/2006/relationships/font" Target="fonts/MontserratMedium-bold.fntdata"/><Relationship Id="rId24" Type="http://schemas.openxmlformats.org/officeDocument/2006/relationships/font" Target="fonts/Quicksand-regular.fntdata"/><Relationship Id="rId23" Type="http://schemas.openxmlformats.org/officeDocument/2006/relationships/font" Target="fonts/MontserratMedium-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Quicksan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bold.fntdata"/><Relationship Id="rId12" Type="http://schemas.openxmlformats.org/officeDocument/2006/relationships/font" Target="fonts/MontserratSemiBold-regular.fntdata"/><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94dd2b25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94dd2b25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d766586c1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d766586c1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1274fb33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1274fb33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21fa2e03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921fa2e03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921fa2e03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921fa2e03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21fa2e03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21fa2e03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14"/>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 3:</a:t>
            </a:r>
            <a:r>
              <a:rPr lang="en-GB" sz="7000">
                <a:solidFill>
                  <a:srgbClr val="4B3241"/>
                </a:solidFill>
              </a:rPr>
              <a:t> Copyright or CopyWRONG? </a:t>
            </a:r>
            <a:endParaRPr sz="7000">
              <a:solidFill>
                <a:srgbClr val="4B3241"/>
              </a:solidFill>
            </a:endParaRPr>
          </a:p>
          <a:p>
            <a:pPr indent="0" lvl="0" marL="0" marR="0" rtl="0" algn="l">
              <a:lnSpc>
                <a:spcPct val="115000"/>
              </a:lnSpc>
              <a:spcBef>
                <a:spcPts val="0"/>
              </a:spcBef>
              <a:spcAft>
                <a:spcPts val="0"/>
              </a:spcAft>
              <a:buNone/>
            </a:pPr>
            <a:br>
              <a:rPr lang="en-GB">
                <a:solidFill>
                  <a:srgbClr val="4B3241"/>
                </a:solidFill>
              </a:rPr>
            </a:br>
            <a:endParaRPr>
              <a:solidFill>
                <a:srgbClr val="4B3241"/>
              </a:solidFill>
            </a:endParaRPr>
          </a:p>
          <a:p>
            <a:pPr indent="0" lvl="0" marL="0" rtl="0" algn="l">
              <a:spcBef>
                <a:spcPts val="0"/>
              </a:spcBef>
              <a:spcAft>
                <a:spcPts val="0"/>
              </a:spcAft>
              <a:buNone/>
            </a:pPr>
            <a:r>
              <a:rPr lang="en-GB" sz="3000">
                <a:solidFill>
                  <a:srgbClr val="4B3241"/>
                </a:solidFill>
              </a:rPr>
              <a:t>Web page creation</a:t>
            </a:r>
            <a:endParaRPr sz="3000">
              <a:solidFill>
                <a:srgbClr val="4B3241"/>
              </a:solidFill>
            </a:endParaRPr>
          </a:p>
        </p:txBody>
      </p:sp>
      <p:sp>
        <p:nvSpPr>
          <p:cNvPr id="81" name="Google Shape;81;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82" name="Google Shape;82;p14"/>
          <p:cNvSpPr txBox="1"/>
          <p:nvPr>
            <p:ph idx="4294967295" type="subTitle"/>
          </p:nvPr>
        </p:nvSpPr>
        <p:spPr>
          <a:xfrm>
            <a:off x="917950" y="79061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Jordan Bickel</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rPr i="1" lang="en-GB" sz="1500">
                <a:solidFill>
                  <a:srgbClr val="4B3241"/>
                </a:solidFill>
              </a:rPr>
              <a:t>   Materials from the Teach Computing Curriculum created by the National Centre for Computing Education</a:t>
            </a:r>
            <a:endParaRPr i="1" sz="1500">
              <a:solidFill>
                <a:srgbClr val="4B3241"/>
              </a:solidFill>
            </a:endParaRPr>
          </a:p>
        </p:txBody>
      </p:sp>
      <p:sp>
        <p:nvSpPr>
          <p:cNvPr id="83" name="Google Shape;83;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4" name="Google Shape;84;p14"/>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type="title"/>
          </p:nvPr>
        </p:nvSpPr>
        <p:spPr>
          <a:xfrm>
            <a:off x="917950" y="890050"/>
            <a:ext cx="16161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Are these scenarios copyright or copyWRONG?</a:t>
            </a:r>
            <a:endParaRPr>
              <a:solidFill>
                <a:schemeClr val="dk2"/>
              </a:solidFill>
            </a:endParaRPr>
          </a:p>
        </p:txBody>
      </p:sp>
      <p:sp>
        <p:nvSpPr>
          <p:cNvPr id="90" name="Google Shape;90;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91" name="Google Shape;91;p15"/>
          <p:cNvSpPr txBox="1"/>
          <p:nvPr>
            <p:ph idx="1" type="body"/>
          </p:nvPr>
        </p:nvSpPr>
        <p:spPr>
          <a:xfrm>
            <a:off x="917950" y="1711275"/>
            <a:ext cx="16161000" cy="11649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3000">
                <a:solidFill>
                  <a:srgbClr val="000000"/>
                </a:solidFill>
              </a:rPr>
              <a:t>Read through the scenarios and decide whether they are copyright or copyWRONG! </a:t>
            </a:r>
            <a:endParaRPr sz="3000">
              <a:solidFill>
                <a:srgbClr val="000000"/>
              </a:solidFill>
            </a:endParaRPr>
          </a:p>
          <a:p>
            <a:pPr indent="0" lvl="0" marL="0" rtl="0" algn="l">
              <a:lnSpc>
                <a:spcPct val="115000"/>
              </a:lnSpc>
              <a:spcBef>
                <a:spcPts val="0"/>
              </a:spcBef>
              <a:spcAft>
                <a:spcPts val="0"/>
              </a:spcAft>
              <a:buNone/>
            </a:pPr>
            <a:r>
              <a:rPr lang="en-GB" sz="3000">
                <a:solidFill>
                  <a:srgbClr val="000000"/>
                </a:solidFill>
              </a:rPr>
              <a:t>Can you explain your reason?</a:t>
            </a:r>
            <a:endParaRPr sz="3000">
              <a:solidFill>
                <a:srgbClr val="000000"/>
              </a:solidFill>
            </a:endParaRPr>
          </a:p>
          <a:p>
            <a:pPr indent="0" lvl="0" marL="0" rtl="0" algn="l">
              <a:lnSpc>
                <a:spcPct val="115000"/>
              </a:lnSpc>
              <a:spcBef>
                <a:spcPts val="0"/>
              </a:spcBef>
              <a:spcAft>
                <a:spcPts val="0"/>
              </a:spcAft>
              <a:buNone/>
            </a:pPr>
            <a:r>
              <a:t/>
            </a:r>
            <a:endParaRPr sz="3000">
              <a:solidFill>
                <a:srgbClr val="000000"/>
              </a:solidFill>
            </a:endParaRPr>
          </a:p>
        </p:txBody>
      </p:sp>
      <p:graphicFrame>
        <p:nvGraphicFramePr>
          <p:cNvPr id="92" name="Google Shape;92;p15"/>
          <p:cNvGraphicFramePr/>
          <p:nvPr/>
        </p:nvGraphicFramePr>
        <p:xfrm>
          <a:off x="917950" y="2876175"/>
          <a:ext cx="3000000" cy="3000000"/>
        </p:xfrm>
        <a:graphic>
          <a:graphicData uri="http://schemas.openxmlformats.org/drawingml/2006/table">
            <a:tbl>
              <a:tblPr>
                <a:noFill/>
                <a:tableStyleId>{610FEE9B-D4C4-4598-B21D-E2518B3DF707}</a:tableStyleId>
              </a:tblPr>
              <a:tblGrid>
                <a:gridCol w="2709900"/>
                <a:gridCol w="2660325"/>
                <a:gridCol w="10790775"/>
              </a:tblGrid>
              <a:tr h="813450">
                <a:tc>
                  <a:txBody>
                    <a:bodyPr/>
                    <a:lstStyle/>
                    <a:p>
                      <a:pPr indent="0" lvl="0" marL="0" rtl="0" algn="l">
                        <a:spcBef>
                          <a:spcPts val="0"/>
                        </a:spcBef>
                        <a:spcAft>
                          <a:spcPts val="0"/>
                        </a:spcAft>
                        <a:buNone/>
                      </a:pPr>
                      <a:r>
                        <a:rPr b="1" lang="en-GB" sz="3500">
                          <a:latin typeface="Montserrat"/>
                          <a:ea typeface="Montserrat"/>
                          <a:cs typeface="Montserrat"/>
                          <a:sym typeface="Montserrat"/>
                        </a:rPr>
                        <a:t>Name</a:t>
                      </a:r>
                      <a:endParaRPr b="1" sz="3500">
                        <a:latin typeface="Montserrat"/>
                        <a:ea typeface="Montserrat"/>
                        <a:cs typeface="Montserrat"/>
                        <a:sym typeface="Montserra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GB" sz="3500">
                          <a:latin typeface="Montserrat"/>
                          <a:ea typeface="Montserrat"/>
                          <a:cs typeface="Montserrat"/>
                          <a:sym typeface="Montserrat"/>
                        </a:rPr>
                        <a:t>Reason</a:t>
                      </a:r>
                      <a:endParaRPr sz="3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sz="3500">
                          <a:latin typeface="Montserrat"/>
                          <a:ea typeface="Montserrat"/>
                          <a:cs typeface="Montserrat"/>
                          <a:sym typeface="Montserrat"/>
                        </a:rPr>
                        <a:t>Katie</a:t>
                      </a:r>
                      <a:endParaRPr sz="3500">
                        <a:latin typeface="Montserrat"/>
                        <a:ea typeface="Montserrat"/>
                        <a:cs typeface="Montserrat"/>
                        <a:sym typeface="Montserra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sz="3500">
                          <a:latin typeface="Montserrat"/>
                          <a:ea typeface="Montserrat"/>
                          <a:cs typeface="Montserrat"/>
                          <a:sym typeface="Montserrat"/>
                        </a:rPr>
                        <a:t>Gabby</a:t>
                      </a:r>
                      <a:endParaRPr sz="3500">
                        <a:latin typeface="Montserrat"/>
                        <a:ea typeface="Montserrat"/>
                        <a:cs typeface="Montserrat"/>
                        <a:sym typeface="Montserra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sz="3500">
                          <a:latin typeface="Montserrat"/>
                          <a:ea typeface="Montserrat"/>
                          <a:cs typeface="Montserrat"/>
                          <a:sym typeface="Montserrat"/>
                        </a:rPr>
                        <a:t>Philip</a:t>
                      </a:r>
                      <a:endParaRPr sz="3500">
                        <a:latin typeface="Montserrat"/>
                        <a:ea typeface="Montserrat"/>
                        <a:cs typeface="Montserrat"/>
                        <a:sym typeface="Montserra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sz="3500">
                          <a:latin typeface="Montserrat"/>
                          <a:ea typeface="Montserrat"/>
                          <a:cs typeface="Montserrat"/>
                          <a:sym typeface="Montserrat"/>
                        </a:rPr>
                        <a:t>Abdul</a:t>
                      </a:r>
                      <a:endParaRPr sz="3500">
                        <a:latin typeface="Montserrat"/>
                        <a:ea typeface="Montserrat"/>
                        <a:cs typeface="Montserrat"/>
                        <a:sym typeface="Montserra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sz="3500">
                          <a:latin typeface="Montserrat"/>
                          <a:ea typeface="Montserrat"/>
                          <a:cs typeface="Montserrat"/>
                          <a:sym typeface="Montserrat"/>
                        </a:rPr>
                        <a:t>Pierre</a:t>
                      </a:r>
                      <a:endParaRPr sz="3500">
                        <a:latin typeface="Montserrat"/>
                        <a:ea typeface="Montserrat"/>
                        <a:cs typeface="Montserrat"/>
                        <a:sym typeface="Montserra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96200">
                <a:tc>
                  <a:txBody>
                    <a:bodyPr/>
                    <a:lstStyle/>
                    <a:p>
                      <a:pPr indent="0" lvl="0" marL="0" rtl="0" algn="l">
                        <a:spcBef>
                          <a:spcPts val="0"/>
                        </a:spcBef>
                        <a:spcAft>
                          <a:spcPts val="0"/>
                        </a:spcAft>
                        <a:buNone/>
                      </a:pPr>
                      <a:r>
                        <a:rPr lang="en-GB" sz="3500">
                          <a:latin typeface="Montserrat"/>
                          <a:ea typeface="Montserrat"/>
                          <a:cs typeface="Montserrat"/>
                          <a:sym typeface="Montserrat"/>
                        </a:rPr>
                        <a:t>Mel</a:t>
                      </a:r>
                      <a:endParaRPr sz="3500">
                        <a:latin typeface="Montserrat"/>
                        <a:ea typeface="Montserrat"/>
                        <a:cs typeface="Montserrat"/>
                        <a:sym typeface="Montserra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3500">
                          <a:latin typeface="Montserrat"/>
                          <a:ea typeface="Montserrat"/>
                          <a:cs typeface="Montserrat"/>
                          <a:sym typeface="Montserrat"/>
                        </a:rPr>
                        <a:t>Kobi</a:t>
                      </a:r>
                      <a:endParaRPr sz="3500">
                        <a:latin typeface="Montserrat"/>
                        <a:ea typeface="Montserrat"/>
                        <a:cs typeface="Montserrat"/>
                        <a:sym typeface="Montserrat"/>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5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Are these scenarios copyright or copyWRONG?</a:t>
            </a:r>
            <a:endParaRPr>
              <a:solidFill>
                <a:schemeClr val="dk2"/>
              </a:solidFill>
            </a:endParaRPr>
          </a:p>
        </p:txBody>
      </p:sp>
      <p:sp>
        <p:nvSpPr>
          <p:cNvPr id="98" name="Google Shape;98;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9" name="Google Shape;99;p16"/>
          <p:cNvSpPr txBox="1"/>
          <p:nvPr>
            <p:ph idx="1" type="body"/>
          </p:nvPr>
        </p:nvSpPr>
        <p:spPr>
          <a:xfrm>
            <a:off x="917950" y="2332675"/>
            <a:ext cx="16452000" cy="3083100"/>
          </a:xfrm>
          <a:prstGeom prst="rect">
            <a:avLst/>
          </a:prstGeom>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3000">
                <a:solidFill>
                  <a:srgbClr val="000000"/>
                </a:solidFill>
              </a:rPr>
              <a:t>Scenario: Katie</a:t>
            </a:r>
            <a:endParaRPr b="1" sz="3000">
              <a:solidFill>
                <a:srgbClr val="000000"/>
              </a:solidFill>
            </a:endParaRPr>
          </a:p>
          <a:p>
            <a:pPr indent="0" lvl="0" marL="0" rtl="0" algn="l">
              <a:lnSpc>
                <a:spcPct val="115000"/>
              </a:lnSpc>
              <a:spcBef>
                <a:spcPts val="0"/>
              </a:spcBef>
              <a:spcAft>
                <a:spcPts val="0"/>
              </a:spcAft>
              <a:buNone/>
            </a:pPr>
            <a:r>
              <a:rPr lang="en-GB" sz="3000">
                <a:solidFill>
                  <a:srgbClr val="000000"/>
                </a:solidFill>
              </a:rPr>
              <a:t>Katie is doing a project on the Second World War. She finds a picture on the BBC website that she would like to use in her work. She copies the picture and adds it to a poster she is making all about the Second World War. </a:t>
            </a:r>
            <a:endParaRPr sz="3000">
              <a:solidFill>
                <a:srgbClr val="000000"/>
              </a:solidFill>
            </a:endParaRPr>
          </a:p>
          <a:p>
            <a:pPr indent="0" lvl="0" marL="0" rtl="0" algn="l">
              <a:lnSpc>
                <a:spcPct val="115000"/>
              </a:lnSpc>
              <a:spcBef>
                <a:spcPts val="0"/>
              </a:spcBef>
              <a:spcAft>
                <a:spcPts val="0"/>
              </a:spcAft>
              <a:buNone/>
            </a:pPr>
            <a:r>
              <a:t/>
            </a:r>
            <a:endParaRPr sz="3000">
              <a:solidFill>
                <a:srgbClr val="000000"/>
              </a:solidFill>
            </a:endParaRPr>
          </a:p>
          <a:p>
            <a:pPr indent="0" lvl="0" marL="0" rtl="0" algn="ctr">
              <a:lnSpc>
                <a:spcPct val="115000"/>
              </a:lnSpc>
              <a:spcBef>
                <a:spcPts val="0"/>
              </a:spcBef>
              <a:spcAft>
                <a:spcPts val="0"/>
              </a:spcAft>
              <a:buNone/>
            </a:pPr>
            <a:r>
              <a:rPr lang="en-GB" sz="3000">
                <a:solidFill>
                  <a:srgbClr val="000000"/>
                </a:solidFill>
              </a:rPr>
              <a:t>“The picture was easy to copy from the website — so what’s the issue?” Katie</a:t>
            </a:r>
            <a:endParaRPr sz="3000">
              <a:solidFill>
                <a:srgbClr val="000000"/>
              </a:solidFill>
            </a:endParaRPr>
          </a:p>
          <a:p>
            <a:pPr indent="0" lvl="0" marL="0" rtl="0" algn="l">
              <a:spcBef>
                <a:spcPts val="0"/>
              </a:spcBef>
              <a:spcAft>
                <a:spcPts val="2000"/>
              </a:spcAft>
              <a:buNone/>
            </a:pPr>
            <a:r>
              <a:t/>
            </a:r>
            <a:endParaRPr sz="2800"/>
          </a:p>
        </p:txBody>
      </p:sp>
      <p:sp>
        <p:nvSpPr>
          <p:cNvPr id="100" name="Google Shape;100;p16"/>
          <p:cNvSpPr txBox="1"/>
          <p:nvPr>
            <p:ph idx="1" type="body"/>
          </p:nvPr>
        </p:nvSpPr>
        <p:spPr>
          <a:xfrm>
            <a:off x="917950" y="5553500"/>
            <a:ext cx="16452000" cy="3652500"/>
          </a:xfrm>
          <a:prstGeom prst="rect">
            <a:avLst/>
          </a:prstGeom>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3000">
                <a:solidFill>
                  <a:srgbClr val="000000"/>
                </a:solidFill>
              </a:rPr>
              <a:t>Scenario: Gaby</a:t>
            </a:r>
            <a:endParaRPr b="1" sz="3000">
              <a:solidFill>
                <a:srgbClr val="000000"/>
              </a:solidFill>
            </a:endParaRPr>
          </a:p>
          <a:p>
            <a:pPr indent="0" lvl="0" marL="0" rtl="0" algn="l">
              <a:lnSpc>
                <a:spcPct val="115000"/>
              </a:lnSpc>
              <a:spcBef>
                <a:spcPts val="0"/>
              </a:spcBef>
              <a:spcAft>
                <a:spcPts val="0"/>
              </a:spcAft>
              <a:buNone/>
            </a:pPr>
            <a:r>
              <a:rPr lang="en-GB" sz="3000">
                <a:solidFill>
                  <a:srgbClr val="000000"/>
                </a:solidFill>
              </a:rPr>
              <a:t>Gabby has found a picture on a website that would be perfect to include in her art homework. She selects part of the image, adds filters, chops up the image into pieces, and places it back together in the wrong order. She hands the image into her teacher as a piece of modern art with a small credit to the owner of the original image at the bottom. </a:t>
            </a:r>
            <a:endParaRPr sz="3000">
              <a:solidFill>
                <a:srgbClr val="000000"/>
              </a:solidFill>
            </a:endParaRPr>
          </a:p>
          <a:p>
            <a:pPr indent="0" lvl="0" marL="0" rtl="0" algn="ctr">
              <a:lnSpc>
                <a:spcPct val="115000"/>
              </a:lnSpc>
              <a:spcBef>
                <a:spcPts val="0"/>
              </a:spcBef>
              <a:spcAft>
                <a:spcPts val="0"/>
              </a:spcAft>
              <a:buNone/>
            </a:pPr>
            <a:r>
              <a:rPr lang="en-GB" sz="3000">
                <a:solidFill>
                  <a:srgbClr val="000000"/>
                </a:solidFill>
              </a:rPr>
              <a:t>“It’s fine, I’m allowed.” Gabby</a:t>
            </a:r>
            <a:endParaRPr b="1" sz="3000">
              <a:solidFill>
                <a:srgbClr val="000000"/>
              </a:solidFill>
            </a:endParaRPr>
          </a:p>
          <a:p>
            <a:pPr indent="0" lvl="0" marL="0" rtl="0" algn="l">
              <a:spcBef>
                <a:spcPts val="0"/>
              </a:spcBef>
              <a:spcAft>
                <a:spcPts val="2000"/>
              </a:spcAft>
              <a:buNone/>
            </a:pPr>
            <a:r>
              <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Are these scenarios copyright or copyWRONG?</a:t>
            </a:r>
            <a:endParaRPr>
              <a:solidFill>
                <a:schemeClr val="dk2"/>
              </a:solidFill>
            </a:endParaRPr>
          </a:p>
        </p:txBody>
      </p:sp>
      <p:sp>
        <p:nvSpPr>
          <p:cNvPr id="106" name="Google Shape;106;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7" name="Google Shape;107;p17"/>
          <p:cNvSpPr txBox="1"/>
          <p:nvPr>
            <p:ph idx="1" type="body"/>
          </p:nvPr>
        </p:nvSpPr>
        <p:spPr>
          <a:xfrm>
            <a:off x="917950" y="2519050"/>
            <a:ext cx="16452000" cy="3083100"/>
          </a:xfrm>
          <a:prstGeom prst="rect">
            <a:avLst/>
          </a:prstGeom>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3000">
                <a:solidFill>
                  <a:srgbClr val="000000"/>
                </a:solidFill>
              </a:rPr>
              <a:t>Scenario: Philip</a:t>
            </a:r>
            <a:endParaRPr b="1" sz="3000">
              <a:solidFill>
                <a:srgbClr val="000000"/>
              </a:solidFill>
            </a:endParaRPr>
          </a:p>
          <a:p>
            <a:pPr indent="0" lvl="0" marL="0" rtl="0" algn="l">
              <a:lnSpc>
                <a:spcPct val="115000"/>
              </a:lnSpc>
              <a:spcBef>
                <a:spcPts val="0"/>
              </a:spcBef>
              <a:spcAft>
                <a:spcPts val="0"/>
              </a:spcAft>
              <a:buNone/>
            </a:pPr>
            <a:r>
              <a:rPr lang="en-GB" sz="3000">
                <a:solidFill>
                  <a:srgbClr val="000000"/>
                </a:solidFill>
              </a:rPr>
              <a:t>Philip has found a piece of music online which he would like to use as the soundtrack to one of the videos he is making in class. He can’t download it in school so his Dad helps him save the track at home so that he can use it in school. </a:t>
            </a:r>
            <a:endParaRPr sz="3000">
              <a:solidFill>
                <a:srgbClr val="000000"/>
              </a:solidFill>
            </a:endParaRPr>
          </a:p>
          <a:p>
            <a:pPr indent="0" lvl="0" marL="0" rtl="0" algn="l">
              <a:lnSpc>
                <a:spcPct val="115000"/>
              </a:lnSpc>
              <a:spcBef>
                <a:spcPts val="0"/>
              </a:spcBef>
              <a:spcAft>
                <a:spcPts val="0"/>
              </a:spcAft>
              <a:buNone/>
            </a:pPr>
            <a:r>
              <a:rPr lang="en-GB" sz="3000">
                <a:solidFill>
                  <a:srgbClr val="000000"/>
                </a:solidFill>
              </a:rPr>
              <a:t>“Dad knew how to download the track off YouTube and it was really easy. My Dad is really clever when it comes to computers.” Philip</a:t>
            </a:r>
            <a:endParaRPr sz="3000">
              <a:solidFill>
                <a:srgbClr val="000000"/>
              </a:solidFill>
            </a:endParaRPr>
          </a:p>
          <a:p>
            <a:pPr indent="0" lvl="0" marL="0" rtl="0" algn="l">
              <a:spcBef>
                <a:spcPts val="0"/>
              </a:spcBef>
              <a:spcAft>
                <a:spcPts val="2000"/>
              </a:spcAft>
              <a:buNone/>
            </a:pPr>
            <a:r>
              <a:t/>
            </a:r>
            <a:endParaRPr sz="2800"/>
          </a:p>
        </p:txBody>
      </p:sp>
      <p:sp>
        <p:nvSpPr>
          <p:cNvPr id="108" name="Google Shape;108;p17"/>
          <p:cNvSpPr txBox="1"/>
          <p:nvPr>
            <p:ph idx="1" type="body"/>
          </p:nvPr>
        </p:nvSpPr>
        <p:spPr>
          <a:xfrm>
            <a:off x="917950" y="5755400"/>
            <a:ext cx="16452000" cy="3083100"/>
          </a:xfrm>
          <a:prstGeom prst="rect">
            <a:avLst/>
          </a:prstGeom>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3000">
                <a:solidFill>
                  <a:srgbClr val="000000"/>
                </a:solidFill>
              </a:rPr>
              <a:t>Scenario: Abdul</a:t>
            </a:r>
            <a:endParaRPr b="1" sz="3000">
              <a:solidFill>
                <a:srgbClr val="000000"/>
              </a:solidFill>
            </a:endParaRPr>
          </a:p>
          <a:p>
            <a:pPr indent="0" lvl="0" marL="0" rtl="0" algn="l">
              <a:lnSpc>
                <a:spcPct val="115000"/>
              </a:lnSpc>
              <a:spcBef>
                <a:spcPts val="0"/>
              </a:spcBef>
              <a:spcAft>
                <a:spcPts val="0"/>
              </a:spcAft>
              <a:buNone/>
            </a:pPr>
            <a:r>
              <a:rPr lang="en-GB" sz="3000">
                <a:solidFill>
                  <a:srgbClr val="000000"/>
                </a:solidFill>
              </a:rPr>
              <a:t>Abdul has found a site that offers images for free without any copyright restrictions. He finds an image he wants to use but the site goes down. </a:t>
            </a:r>
            <a:endParaRPr sz="3000">
              <a:solidFill>
                <a:srgbClr val="000000"/>
              </a:solidFill>
            </a:endParaRPr>
          </a:p>
          <a:p>
            <a:pPr indent="0" lvl="0" marL="0" rtl="0" algn="l">
              <a:lnSpc>
                <a:spcPct val="115000"/>
              </a:lnSpc>
              <a:spcBef>
                <a:spcPts val="0"/>
              </a:spcBef>
              <a:spcAft>
                <a:spcPts val="0"/>
              </a:spcAft>
              <a:buNone/>
            </a:pPr>
            <a:r>
              <a:t/>
            </a:r>
            <a:endParaRPr sz="3000">
              <a:solidFill>
                <a:srgbClr val="000000"/>
              </a:solidFill>
            </a:endParaRPr>
          </a:p>
          <a:p>
            <a:pPr indent="0" lvl="0" marL="0" rtl="0" algn="ctr">
              <a:lnSpc>
                <a:spcPct val="115000"/>
              </a:lnSpc>
              <a:spcBef>
                <a:spcPts val="0"/>
              </a:spcBef>
              <a:spcAft>
                <a:spcPts val="0"/>
              </a:spcAft>
              <a:buNone/>
            </a:pPr>
            <a:r>
              <a:rPr lang="en-GB" sz="3000">
                <a:solidFill>
                  <a:srgbClr val="000000"/>
                </a:solidFill>
              </a:rPr>
              <a:t>“No need to worry, I’ve found the exact same picture on Google so I’ll use that!” Abdul</a:t>
            </a:r>
            <a:endParaRPr sz="3000">
              <a:solidFill>
                <a:srgbClr val="000000"/>
              </a:solidFill>
            </a:endParaRPr>
          </a:p>
          <a:p>
            <a:pPr indent="0" lvl="0" marL="0" rtl="0" algn="l">
              <a:spcBef>
                <a:spcPts val="0"/>
              </a:spcBef>
              <a:spcAft>
                <a:spcPts val="2000"/>
              </a:spcAft>
              <a:buNone/>
            </a:pPr>
            <a:r>
              <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Are these scenarios copyright or copyWRONG?</a:t>
            </a:r>
            <a:endParaRPr>
              <a:solidFill>
                <a:schemeClr val="dk2"/>
              </a:solidFill>
            </a:endParaRPr>
          </a:p>
        </p:txBody>
      </p:sp>
      <p:sp>
        <p:nvSpPr>
          <p:cNvPr id="114" name="Google Shape;114;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5" name="Google Shape;115;p18"/>
          <p:cNvSpPr txBox="1"/>
          <p:nvPr>
            <p:ph idx="1" type="body"/>
          </p:nvPr>
        </p:nvSpPr>
        <p:spPr>
          <a:xfrm>
            <a:off x="917950" y="2519050"/>
            <a:ext cx="16543800" cy="3083100"/>
          </a:xfrm>
          <a:prstGeom prst="rect">
            <a:avLst/>
          </a:prstGeom>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3000">
                <a:solidFill>
                  <a:srgbClr val="000000"/>
                </a:solidFill>
              </a:rPr>
              <a:t>Scenario: Pierre</a:t>
            </a:r>
            <a:endParaRPr b="1" sz="3000">
              <a:solidFill>
                <a:srgbClr val="000000"/>
              </a:solidFill>
            </a:endParaRPr>
          </a:p>
          <a:p>
            <a:pPr indent="0" lvl="0" marL="0" rtl="0" algn="l">
              <a:lnSpc>
                <a:spcPct val="115000"/>
              </a:lnSpc>
              <a:spcBef>
                <a:spcPts val="0"/>
              </a:spcBef>
              <a:spcAft>
                <a:spcPts val="0"/>
              </a:spcAft>
              <a:buNone/>
            </a:pPr>
            <a:r>
              <a:rPr lang="en-GB" sz="2800">
                <a:solidFill>
                  <a:srgbClr val="000000"/>
                </a:solidFill>
              </a:rPr>
              <a:t>Pierre finds a library of images online. The site says the images are copyright-free and that people are allowed to use them. Pierre selects some of the images from the site to use as part of a web page he is making in school. He is so thankful that he can use the images he makes sure that people who come to his site can see where the images have come from.</a:t>
            </a:r>
            <a:endParaRPr sz="2800">
              <a:solidFill>
                <a:srgbClr val="000000"/>
              </a:solidFill>
            </a:endParaRPr>
          </a:p>
          <a:p>
            <a:pPr indent="0" lvl="0" marL="0" rtl="0" algn="ctr">
              <a:lnSpc>
                <a:spcPct val="115000"/>
              </a:lnSpc>
              <a:spcBef>
                <a:spcPts val="0"/>
              </a:spcBef>
              <a:spcAft>
                <a:spcPts val="0"/>
              </a:spcAft>
              <a:buNone/>
            </a:pPr>
            <a:r>
              <a:rPr lang="en-GB" sz="2800">
                <a:solidFill>
                  <a:srgbClr val="000000"/>
                </a:solidFill>
              </a:rPr>
              <a:t>“Now my friends can use the pictures too if they want to!” Pierre</a:t>
            </a:r>
            <a:endParaRPr sz="2800">
              <a:solidFill>
                <a:srgbClr val="000000"/>
              </a:solidFill>
            </a:endParaRPr>
          </a:p>
          <a:p>
            <a:pPr indent="0" lvl="0" marL="0" rtl="0" algn="ctr">
              <a:lnSpc>
                <a:spcPct val="115000"/>
              </a:lnSpc>
              <a:spcBef>
                <a:spcPts val="0"/>
              </a:spcBef>
              <a:spcAft>
                <a:spcPts val="0"/>
              </a:spcAft>
              <a:buNone/>
            </a:pPr>
            <a:r>
              <a:t/>
            </a:r>
            <a:endParaRPr sz="3000">
              <a:solidFill>
                <a:srgbClr val="000000"/>
              </a:solidFill>
            </a:endParaRPr>
          </a:p>
        </p:txBody>
      </p:sp>
      <p:sp>
        <p:nvSpPr>
          <p:cNvPr id="116" name="Google Shape;116;p18"/>
          <p:cNvSpPr txBox="1"/>
          <p:nvPr>
            <p:ph idx="1" type="body"/>
          </p:nvPr>
        </p:nvSpPr>
        <p:spPr>
          <a:xfrm>
            <a:off x="917950" y="5755400"/>
            <a:ext cx="16452000" cy="3083100"/>
          </a:xfrm>
          <a:prstGeom prst="rect">
            <a:avLst/>
          </a:prstGeom>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3000">
                <a:solidFill>
                  <a:srgbClr val="000000"/>
                </a:solidFill>
              </a:rPr>
              <a:t>Scenario: Mel</a:t>
            </a:r>
            <a:endParaRPr b="1" sz="3000">
              <a:solidFill>
                <a:srgbClr val="000000"/>
              </a:solidFill>
            </a:endParaRPr>
          </a:p>
          <a:p>
            <a:pPr indent="0" lvl="0" marL="0" rtl="0" algn="l">
              <a:lnSpc>
                <a:spcPct val="115000"/>
              </a:lnSpc>
              <a:spcBef>
                <a:spcPts val="0"/>
              </a:spcBef>
              <a:spcAft>
                <a:spcPts val="0"/>
              </a:spcAft>
              <a:buNone/>
            </a:pPr>
            <a:r>
              <a:rPr lang="en-GB" sz="3000">
                <a:solidFill>
                  <a:srgbClr val="000000"/>
                </a:solidFill>
              </a:rPr>
              <a:t>Mel is worried about copyright. She doesn’t want to get into any trouble. She finds images online in libraries but becomes overwhelmed by the rules and decides not to use any images from the internet in the future.  </a:t>
            </a:r>
            <a:endParaRPr sz="3000">
              <a:solidFill>
                <a:srgbClr val="000000"/>
              </a:solidFill>
            </a:endParaRPr>
          </a:p>
          <a:p>
            <a:pPr indent="0" lvl="0" marL="0" rtl="0" algn="l">
              <a:lnSpc>
                <a:spcPct val="115000"/>
              </a:lnSpc>
              <a:spcBef>
                <a:spcPts val="0"/>
              </a:spcBef>
              <a:spcAft>
                <a:spcPts val="0"/>
              </a:spcAft>
              <a:buNone/>
            </a:pPr>
            <a:r>
              <a:t/>
            </a:r>
            <a:endParaRPr sz="3000">
              <a:solidFill>
                <a:srgbClr val="000000"/>
              </a:solidFill>
            </a:endParaRPr>
          </a:p>
          <a:p>
            <a:pPr indent="0" lvl="0" marL="0" rtl="0" algn="ctr">
              <a:lnSpc>
                <a:spcPct val="115000"/>
              </a:lnSpc>
              <a:spcBef>
                <a:spcPts val="0"/>
              </a:spcBef>
              <a:spcAft>
                <a:spcPts val="0"/>
              </a:spcAft>
              <a:buNone/>
            </a:pPr>
            <a:r>
              <a:rPr lang="en-GB" sz="3000">
                <a:solidFill>
                  <a:srgbClr val="000000"/>
                </a:solidFill>
              </a:rPr>
              <a:t>“At least I can’t get into trouble now.” Mel</a:t>
            </a:r>
            <a:endParaRPr sz="1300">
              <a:solidFill>
                <a:srgbClr val="000000"/>
              </a:solidFill>
              <a:latin typeface="Quicksand"/>
              <a:ea typeface="Quicksand"/>
              <a:cs typeface="Quicksand"/>
              <a:sym typeface="Quicksand"/>
            </a:endParaRPr>
          </a:p>
          <a:p>
            <a:pPr indent="0" lvl="0" marL="0" rtl="0" algn="ctr">
              <a:lnSpc>
                <a:spcPct val="115000"/>
              </a:lnSpc>
              <a:spcBef>
                <a:spcPts val="0"/>
              </a:spcBef>
              <a:spcAft>
                <a:spcPts val="0"/>
              </a:spcAft>
              <a:buNone/>
            </a:pPr>
            <a:r>
              <a:t/>
            </a:r>
            <a:endParaRPr sz="2800">
              <a:solidFill>
                <a:srgbClr val="000000"/>
              </a:solidFill>
            </a:endParaRPr>
          </a:p>
          <a:p>
            <a:pPr indent="0" lvl="0" marL="0" rtl="0" algn="l">
              <a:spcBef>
                <a:spcPts val="0"/>
              </a:spcBef>
              <a:spcAft>
                <a:spcPts val="2000"/>
              </a:spcAft>
              <a:buNone/>
            </a:pPr>
            <a:r>
              <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Are these scenarios copyright or copyWRONG?</a:t>
            </a:r>
            <a:endParaRPr>
              <a:solidFill>
                <a:schemeClr val="dk2"/>
              </a:solidFill>
            </a:endParaRPr>
          </a:p>
        </p:txBody>
      </p:sp>
      <p:sp>
        <p:nvSpPr>
          <p:cNvPr id="122" name="Google Shape;122;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3" name="Google Shape;123;p19"/>
          <p:cNvSpPr txBox="1"/>
          <p:nvPr>
            <p:ph idx="1" type="body"/>
          </p:nvPr>
        </p:nvSpPr>
        <p:spPr>
          <a:xfrm>
            <a:off x="917950" y="2519050"/>
            <a:ext cx="16452000" cy="3083100"/>
          </a:xfrm>
          <a:prstGeom prst="rect">
            <a:avLst/>
          </a:prstGeom>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3000">
                <a:solidFill>
                  <a:srgbClr val="000000"/>
                </a:solidFill>
              </a:rPr>
              <a:t>Scenario: Kobi</a:t>
            </a:r>
            <a:endParaRPr b="1" sz="3000">
              <a:solidFill>
                <a:srgbClr val="000000"/>
              </a:solidFill>
            </a:endParaRPr>
          </a:p>
          <a:p>
            <a:pPr indent="0" lvl="0" marL="0" rtl="0" algn="l">
              <a:lnSpc>
                <a:spcPct val="115000"/>
              </a:lnSpc>
              <a:spcBef>
                <a:spcPts val="0"/>
              </a:spcBef>
              <a:spcAft>
                <a:spcPts val="0"/>
              </a:spcAft>
              <a:buNone/>
            </a:pPr>
            <a:r>
              <a:rPr lang="en-GB" sz="3000">
                <a:solidFill>
                  <a:srgbClr val="000000"/>
                </a:solidFill>
              </a:rPr>
              <a:t>Kobi is an artist. He makes artwork and music online. He uploads lots of his work to the internet and allows other people to use his work for free.</a:t>
            </a:r>
            <a:endParaRPr sz="3000">
              <a:solidFill>
                <a:srgbClr val="000000"/>
              </a:solidFill>
            </a:endParaRPr>
          </a:p>
          <a:p>
            <a:pPr indent="0" lvl="0" marL="0" rtl="0" algn="l">
              <a:lnSpc>
                <a:spcPct val="115000"/>
              </a:lnSpc>
              <a:spcBef>
                <a:spcPts val="0"/>
              </a:spcBef>
              <a:spcAft>
                <a:spcPts val="0"/>
              </a:spcAft>
              <a:buNone/>
            </a:pPr>
            <a:r>
              <a:t/>
            </a:r>
            <a:endParaRPr sz="3000">
              <a:solidFill>
                <a:srgbClr val="000000"/>
              </a:solidFill>
            </a:endParaRPr>
          </a:p>
          <a:p>
            <a:pPr indent="0" lvl="0" marL="0" rtl="0" algn="ctr">
              <a:lnSpc>
                <a:spcPct val="115000"/>
              </a:lnSpc>
              <a:spcBef>
                <a:spcPts val="0"/>
              </a:spcBef>
              <a:spcAft>
                <a:spcPts val="0"/>
              </a:spcAft>
              <a:buNone/>
            </a:pPr>
            <a:r>
              <a:rPr lang="en-GB" sz="3000">
                <a:solidFill>
                  <a:srgbClr val="000000"/>
                </a:solidFill>
              </a:rPr>
              <a:t>“I want people to enjoy my work as much as I do.” Kobi</a:t>
            </a:r>
            <a:endParaRPr sz="3000">
              <a:solidFill>
                <a:srgbClr val="000000"/>
              </a:solidFill>
            </a:endParaRPr>
          </a:p>
          <a:p>
            <a:pPr indent="0" lvl="0" marL="0" rtl="0" algn="l">
              <a:spcBef>
                <a:spcPts val="0"/>
              </a:spcBef>
              <a:spcAft>
                <a:spcPts val="2000"/>
              </a:spcAft>
              <a:buNone/>
            </a:pPr>
            <a:r>
              <a:t/>
            </a:r>
            <a:endParaRPr sz="2800"/>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