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A6B1AD-AE39-48F4-A21A-8ACAA924AF8D}">
  <a:tblStyle styleId="{5DA6B1AD-AE39-48F4-A21A-8ACAA924AF8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Medium-boldItalic.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d2dd327b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d2dd327b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Take the title for the lesson from the context column of the SOL.  Take the grammar focus from the grammar column.  Show full green screen to start with and then bring in your face in the top right hand corner.</a:t>
            </a:r>
            <a:endParaRPr b="1"/>
          </a:p>
          <a:p>
            <a:pPr indent="0" lvl="0" marL="0" rtl="0" algn="l">
              <a:spcBef>
                <a:spcPts val="0"/>
              </a:spcBef>
              <a:spcAft>
                <a:spcPts val="0"/>
              </a:spcAft>
              <a:buNone/>
            </a:pPr>
            <a:br>
              <a:rPr lang="en-GB"/>
            </a:br>
            <a:r>
              <a:rPr lang="en-GB"/>
              <a:t>E.g.</a:t>
            </a:r>
            <a:br>
              <a:rPr lang="en-GB"/>
            </a:br>
            <a:r>
              <a:rPr i="1" lang="en-GB"/>
              <a:t>In this first lesson.  ‘talking about sports,’ we will be looking at when to use je joue and when to use je fais. We will also be looking at the words that follow je fais and how to use them correctly </a:t>
            </a:r>
            <a:endParaRPr i="1"/>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d2dd327bb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d2dd327bb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now need to summarise our learning for today’s lesson.  On the screen you can see 6 sentence starters.  I want you to copy down the sentence starter and then complete rest of the sentence.  mets la vidéo  en pause maintenant.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d2dd327bb_0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8d2dd327bb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Using a similar set of instructions when introducing two corresponding sounds next to one another.  Then build a slide from the template slide where students can practise the difference in high frequency words.</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d2dd327bb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8d2dd327bb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Using a similar set of instructions when introducing two corresponding sounds next to one another.  Then build a slide from the template slide where students can practise the difference in high frequency words.</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d2dd327b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d2dd327b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The second phoneme we are going to need in today’s lesson is the sound associated with this grapheme.  The oi.  This grapheme makes a oi sound.  Let’s practise this together.  ‘Wa’  Écoute.  Répete.  Excellent.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Let’s look at this in some familiar words which contain this sound.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d2dd327bb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d2dd327b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Let’s look at some more examples.  Here’s our first example word - the word for French.  We pronounce this word as ‘français’  Can you say this word aloud? Écoute et répète; français.  What about this example the French word for ‘since’ or ‘for’.  We pronounce this word as depuis. Can you say this word aloud? Écoute et répète.  Our final example is the word for does or did.  We pronounce this word as ‘fait’.  Can you say this word aloud? Écoute et répète. ‘Fait’ The t is not pronounced</a:t>
            </a:r>
            <a:endParaRPr i="1"/>
          </a:p>
          <a:p>
            <a:pPr indent="0" lvl="0" marL="0" rtl="0" algn="l">
              <a:spcBef>
                <a:spcPts val="0"/>
              </a:spcBef>
              <a:spcAft>
                <a:spcPts val="0"/>
              </a:spcAft>
              <a:buNone/>
            </a:pPr>
            <a:r>
              <a:t/>
            </a:r>
            <a:endParaRPr/>
          </a:p>
          <a:p>
            <a:pPr indent="0" lvl="0" marL="0" rtl="0" algn="l">
              <a:spcBef>
                <a:spcPts val="0"/>
              </a:spcBef>
              <a:spcAft>
                <a:spcPts val="0"/>
              </a:spcAft>
              <a:buNone/>
            </a:pPr>
            <a:r>
              <a:rPr b="1" lang="en-GB"/>
              <a:t>You could also ask the students how they would pronounce these words. Then say dis-moi!  Then give them the feedback.</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d2dd327bb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d2dd327bb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Min font size = 28 for the words on the slide.  Nothing below the acorn.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sz="1200"/>
              <a:t>O</a:t>
            </a:r>
            <a:r>
              <a:rPr lang="en-GB" sz="1200">
                <a:solidFill>
                  <a:schemeClr val="dk1"/>
                </a:solidFill>
              </a:rPr>
              <a:t>n the screen, you can see the new vocabulary together.   Now, I’ll say the French again, but I will say the words out of order.  You say the correct translation out loud.  If you want to challenge yourself - close your eyes, focus on what I’m saying and say the correct translation out loud.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Then go through some of the words - you don’t need to go through all 10 words - between 5 - 8 is fine.</a:t>
            </a:r>
            <a:endParaRPr sz="1200">
              <a:solidFill>
                <a:schemeClr val="dk1"/>
              </a:solidFill>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a:p>
            <a:pPr indent="0" lvl="0" marL="0" rtl="0" algn="l">
              <a:lnSpc>
                <a:spcPct val="115000"/>
              </a:lnSpc>
              <a:spcBef>
                <a:spcPts val="0"/>
              </a:spcBef>
              <a:spcAft>
                <a:spcPts val="0"/>
              </a:spcAft>
              <a:buNone/>
            </a:pPr>
            <a:r>
              <a:rPr i="1" lang="en-GB" sz="2500">
                <a:solidFill>
                  <a:schemeClr val="lt1"/>
                </a:solidFill>
                <a:latin typeface="Montserrat SemiBold"/>
                <a:ea typeface="Montserrat SemiBold"/>
                <a:cs typeface="Montserrat SemiBold"/>
                <a:sym typeface="Montserrat SemiBold"/>
              </a:rPr>
              <a:t>L</a:t>
            </a:r>
            <a:r>
              <a:rPr b="1" lang="en-GB" sz="2300">
                <a:solidFill>
                  <a:schemeClr val="lt1"/>
                </a:solidFill>
                <a:latin typeface="Montserrat"/>
                <a:ea typeface="Montserrat"/>
                <a:cs typeface="Montserrat"/>
                <a:sym typeface="Montserrat"/>
              </a:rPr>
              <a:t>E.g. les grands événements</a:t>
            </a:r>
            <a:endParaRPr i="1" sz="2500">
              <a:solidFill>
                <a:schemeClr val="lt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b="1" lang="en-GB" sz="2300">
                <a:solidFill>
                  <a:schemeClr val="lt1"/>
                </a:solidFill>
                <a:latin typeface="Montserrat"/>
                <a:ea typeface="Montserrat"/>
                <a:cs typeface="Montserrat"/>
                <a:sym typeface="Montserrat"/>
              </a:rPr>
              <a:t>E.g. les grands événements</a:t>
            </a:r>
            <a:endParaRPr b="1" sz="23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d2dd327bb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d2dd327bb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Once we have the imperfect stem, then it is easy to form sentence with all of the pronouns.</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Let’s start with the pronoun ‘je’ RETURN Can you remember what the imperfect ending is for the je - dis-moi!  That’s right it’s ais.  RETURN The ending for RETURN il and elle is ait.  And the ending RETURN for ils and elles is aient.  Listen to the pronunciation of these endings - ais / ait /aient - what do you notice?  Dis-moi.  That’s right they all sound the same.  That’s because the s and t are silent final consonants.  We also know that ent on the end of a verb is silent.</a:t>
            </a:r>
            <a:br>
              <a:rPr i="1" lang="en-GB"/>
            </a:br>
            <a:br>
              <a:rPr i="1" lang="en-GB"/>
            </a:br>
            <a:r>
              <a:rPr i="1" lang="en-GB"/>
              <a:t>So how would I say </a:t>
            </a:r>
            <a:br>
              <a:rPr i="1" lang="en-GB"/>
            </a:br>
            <a:br>
              <a:rPr i="1" lang="en-GB"/>
            </a:br>
            <a:r>
              <a:rPr i="1" lang="en-GB"/>
              <a:t>I used to eat - return</a:t>
            </a:r>
            <a:endParaRPr i="1"/>
          </a:p>
          <a:p>
            <a:pPr indent="0" lvl="0" marL="0" rtl="0" algn="l">
              <a:spcBef>
                <a:spcPts val="0"/>
              </a:spcBef>
              <a:spcAft>
                <a:spcPts val="0"/>
              </a:spcAft>
              <a:buNone/>
            </a:pPr>
            <a:r>
              <a:rPr i="1" lang="en-GB"/>
              <a:t>He used to do - return</a:t>
            </a:r>
            <a:endParaRPr i="1"/>
          </a:p>
          <a:p>
            <a:pPr indent="0" lvl="0" marL="0" rtl="0" algn="l">
              <a:spcBef>
                <a:spcPts val="0"/>
              </a:spcBef>
              <a:spcAft>
                <a:spcPts val="0"/>
              </a:spcAft>
              <a:buNone/>
            </a:pPr>
            <a:r>
              <a:rPr i="1" lang="en-GB"/>
              <a:t>She used to have - return</a:t>
            </a:r>
            <a:endParaRPr i="1"/>
          </a:p>
          <a:p>
            <a:pPr indent="0" lvl="0" marL="0" rtl="0" algn="l">
              <a:spcBef>
                <a:spcPts val="0"/>
              </a:spcBef>
              <a:spcAft>
                <a:spcPts val="0"/>
              </a:spcAft>
              <a:buNone/>
            </a:pPr>
            <a:r>
              <a:rPr i="1" lang="en-GB"/>
              <a:t>They (mixture) used to play</a:t>
            </a:r>
            <a:endParaRPr i="1"/>
          </a:p>
          <a:p>
            <a:pPr indent="0" lvl="0" marL="0" rtl="0" algn="l">
              <a:spcBef>
                <a:spcPts val="0"/>
              </a:spcBef>
              <a:spcAft>
                <a:spcPts val="0"/>
              </a:spcAft>
              <a:buNone/>
            </a:pPr>
            <a:r>
              <a:rPr i="1" lang="en-GB"/>
              <a:t>They (all girls used to finish.</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d2dd327bb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d2dd327bb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8d2dd327bb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d2dd327bb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Do you want to know the good news.  There is only one verb which doesn’t follow this rule.  The verb to be - etre.</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GB"/>
              <a:t>Everything else says the same - the only thing which changes is the imperfect stem.</a:t>
            </a:r>
            <a:br>
              <a:rPr i="1" lang="en-GB"/>
            </a:br>
            <a:br>
              <a:rPr i="1" lang="en-GB"/>
            </a:br>
            <a:r>
              <a:rPr i="1" lang="en-GB"/>
              <a:t>The imperfect stem for the verb etre is RETURN ét</a:t>
            </a:r>
            <a:br>
              <a:rPr i="1" lang="en-GB"/>
            </a:br>
            <a:br>
              <a:rPr i="1" lang="en-GB"/>
            </a:br>
            <a:r>
              <a:rPr i="1" lang="en-GB"/>
              <a:t>So I would we say I was - j’étais</a:t>
            </a:r>
            <a:endParaRPr i="1"/>
          </a:p>
          <a:p>
            <a:pPr indent="0" lvl="0" marL="0" rtl="0" algn="l">
              <a:spcBef>
                <a:spcPts val="0"/>
              </a:spcBef>
              <a:spcAft>
                <a:spcPts val="0"/>
              </a:spcAft>
              <a:buNone/>
            </a:pPr>
            <a:r>
              <a:rPr i="1" lang="en-GB"/>
              <a:t>He was - il était</a:t>
            </a:r>
            <a:endParaRPr i="1"/>
          </a:p>
          <a:p>
            <a:pPr indent="0" lvl="0" marL="0" rtl="0" algn="l">
              <a:spcBef>
                <a:spcPts val="0"/>
              </a:spcBef>
              <a:spcAft>
                <a:spcPts val="0"/>
              </a:spcAft>
              <a:buNone/>
            </a:pPr>
            <a:r>
              <a:rPr i="1" lang="en-GB"/>
              <a:t>They were - ils étaient</a:t>
            </a:r>
            <a:endParaRPr i="1"/>
          </a:p>
          <a:p>
            <a:pPr indent="0" lvl="0" marL="0" rtl="0" algn="l">
              <a:spcBef>
                <a:spcPts val="0"/>
              </a:spcBef>
              <a:spcAft>
                <a:spcPts val="0"/>
              </a:spcAft>
              <a:buNone/>
            </a:pPr>
            <a:r>
              <a:rPr i="1" lang="en-GB"/>
              <a:t>What about - it was - c’était.  This is probably a very familiar verb. Did you know it was in the imperfect tense?  We can see the subject ce - the stem ét and the third person singular ending ait.</a:t>
            </a:r>
            <a:endParaRPr i="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400"/>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71" name="Google Shape;71;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72" name="Google Shape;72;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3" name="Google Shape;73;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7" name="Shape 77"/>
        <p:cNvGrpSpPr/>
        <p:nvPr/>
      </p:nvGrpSpPr>
      <p:grpSpPr>
        <a:xfrm>
          <a:off x="0" y="0"/>
          <a:ext cx="0" cy="0"/>
          <a:chOff x="0" y="0"/>
          <a:chExt cx="0" cy="0"/>
        </a:xfrm>
      </p:grpSpPr>
      <p:sp>
        <p:nvSpPr>
          <p:cNvPr id="78" name="Google Shape;78;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0" name="Google Shape;80;p19"/>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81" name="Google Shape;81;p19"/>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83" name="Google Shape;83;p19"/>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85" name="Google Shape;85;p19"/>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5" name="Google Shape;95;p20"/>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3"/>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20" name="Shape 120"/>
        <p:cNvGrpSpPr/>
        <p:nvPr/>
      </p:nvGrpSpPr>
      <p:grpSpPr>
        <a:xfrm>
          <a:off x="0" y="0"/>
          <a:ext cx="0" cy="0"/>
          <a:chOff x="0" y="0"/>
          <a:chExt cx="0" cy="0"/>
        </a:xfrm>
      </p:grpSpPr>
      <p:sp>
        <p:nvSpPr>
          <p:cNvPr id="121" name="Google Shape;121;p26"/>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2" name="Google Shape;122;p26"/>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23" name="Google Shape;123;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2.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04800" lvl="4" marL="2286000" rtl="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rtl="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rtl="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rtl="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rtl="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sp>
        <p:nvSpPr>
          <p:cNvPr id="128" name="Google Shape;128;p27"/>
          <p:cNvSpPr txBox="1"/>
          <p:nvPr>
            <p:ph idx="4294967295" type="ctrTitle"/>
          </p:nvPr>
        </p:nvSpPr>
        <p:spPr>
          <a:xfrm>
            <a:off x="458975" y="1027500"/>
            <a:ext cx="8277900" cy="1861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2600">
                <a:solidFill>
                  <a:srgbClr val="4B3241"/>
                </a:solidFill>
              </a:rPr>
              <a:t>Talking about hobbies </a:t>
            </a:r>
            <a:r>
              <a:rPr lang="en-GB" sz="1900">
                <a:solidFill>
                  <a:srgbClr val="4B3241"/>
                </a:solidFill>
              </a:rPr>
              <a:t>[2/ 2]</a:t>
            </a:r>
            <a:endParaRPr sz="1900">
              <a:solidFill>
                <a:srgbClr val="4B3241"/>
              </a:solidFill>
            </a:endParaRPr>
          </a:p>
          <a:p>
            <a:pPr indent="0" lvl="0" marL="0" marR="0" rtl="0" algn="l">
              <a:lnSpc>
                <a:spcPct val="115000"/>
              </a:lnSpc>
              <a:spcBef>
                <a:spcPts val="0"/>
              </a:spcBef>
              <a:spcAft>
                <a:spcPts val="0"/>
              </a:spcAft>
              <a:buNone/>
            </a:pPr>
            <a:r>
              <a:t/>
            </a:r>
            <a:endParaRPr sz="1900">
              <a:solidFill>
                <a:srgbClr val="4B3241"/>
              </a:solidFill>
            </a:endParaRPr>
          </a:p>
          <a:p>
            <a:pPr indent="-266700" lvl="0" marL="228600" marR="0" rtl="0" algn="l">
              <a:lnSpc>
                <a:spcPct val="115000"/>
              </a:lnSpc>
              <a:spcBef>
                <a:spcPts val="0"/>
              </a:spcBef>
              <a:spcAft>
                <a:spcPts val="0"/>
              </a:spcAft>
              <a:buClr>
                <a:srgbClr val="4B3241"/>
              </a:buClr>
              <a:buSzPts val="2400"/>
              <a:buChar char="-"/>
            </a:pPr>
            <a:r>
              <a:rPr lang="en-GB" sz="2100">
                <a:solidFill>
                  <a:srgbClr val="4B3241"/>
                </a:solidFill>
              </a:rPr>
              <a:t>Using the imperfect tense for 3rd person singular and plural</a:t>
            </a:r>
            <a:endParaRPr sz="2100">
              <a:solidFill>
                <a:srgbClr val="4B3241"/>
              </a:solidFill>
            </a:endParaRPr>
          </a:p>
          <a:p>
            <a:pPr indent="-247650" lvl="0" marL="228600" marR="0" rtl="0" algn="l">
              <a:lnSpc>
                <a:spcPct val="115000"/>
              </a:lnSpc>
              <a:spcBef>
                <a:spcPts val="0"/>
              </a:spcBef>
              <a:spcAft>
                <a:spcPts val="0"/>
              </a:spcAft>
              <a:buClr>
                <a:srgbClr val="4B3241"/>
              </a:buClr>
              <a:buSzPts val="2100"/>
              <a:buChar char="-"/>
            </a:pPr>
            <a:r>
              <a:rPr lang="en-GB" sz="2100">
                <a:solidFill>
                  <a:srgbClr val="4B3241"/>
                </a:solidFill>
              </a:rPr>
              <a:t>When to use the imperfect to say ‘used to’ vs ‘was doing’</a:t>
            </a:r>
            <a:endParaRPr sz="2100">
              <a:solidFill>
                <a:srgbClr val="4B3241"/>
              </a:solidFill>
            </a:endParaRPr>
          </a:p>
          <a:p>
            <a:pPr indent="0" lvl="0" marL="228600" marR="0" rtl="0" algn="l">
              <a:lnSpc>
                <a:spcPct val="115000"/>
              </a:lnSpc>
              <a:spcBef>
                <a:spcPts val="0"/>
              </a:spcBef>
              <a:spcAft>
                <a:spcPts val="0"/>
              </a:spcAft>
              <a:buNone/>
            </a:pPr>
            <a:r>
              <a:t/>
            </a:r>
            <a:endParaRPr sz="2300">
              <a:solidFill>
                <a:srgbClr val="4B3241"/>
              </a:solidFill>
            </a:endParaRPr>
          </a:p>
          <a:p>
            <a:pPr indent="0" lvl="0" marL="228600" marR="0" rtl="0" algn="l">
              <a:lnSpc>
                <a:spcPct val="115000"/>
              </a:lnSpc>
              <a:spcBef>
                <a:spcPts val="0"/>
              </a:spcBef>
              <a:spcAft>
                <a:spcPts val="0"/>
              </a:spcAft>
              <a:buNone/>
            </a:pPr>
            <a:r>
              <a:t/>
            </a:r>
            <a:endParaRPr sz="2300">
              <a:solidFill>
                <a:srgbClr val="4B3241"/>
              </a:solidFill>
            </a:endParaRPr>
          </a:p>
        </p:txBody>
      </p:sp>
      <p:sp>
        <p:nvSpPr>
          <p:cNvPr id="129" name="Google Shape;129;p27"/>
          <p:cNvSpPr txBox="1"/>
          <p:nvPr>
            <p:ph idx="4294967295" type="subTitle"/>
          </p:nvPr>
        </p:nvSpPr>
        <p:spPr>
          <a:xfrm>
            <a:off x="459000"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a:solidFill>
                  <a:srgbClr val="4B3241"/>
                </a:solidFill>
              </a:rPr>
              <a:t>French </a:t>
            </a:r>
            <a:endParaRPr b="1">
              <a:solidFill>
                <a:srgbClr val="4B3241"/>
              </a:solidFill>
            </a:endParaRPr>
          </a:p>
        </p:txBody>
      </p:sp>
      <p:sp>
        <p:nvSpPr>
          <p:cNvPr id="130" name="Google Shape;130;p27"/>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Madame Clare</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8" name="Shape 238"/>
        <p:cNvGrpSpPr/>
        <p:nvPr/>
      </p:nvGrpSpPr>
      <p:grpSpPr>
        <a:xfrm>
          <a:off x="0" y="0"/>
          <a:ext cx="0" cy="0"/>
          <a:chOff x="0" y="0"/>
          <a:chExt cx="0" cy="0"/>
        </a:xfrm>
      </p:grpSpPr>
      <p:sp>
        <p:nvSpPr>
          <p:cNvPr id="239" name="Google Shape;239;p36"/>
          <p:cNvSpPr txBox="1"/>
          <p:nvPr>
            <p:ph type="title"/>
          </p:nvPr>
        </p:nvSpPr>
        <p:spPr>
          <a:xfrm>
            <a:off x="387100" y="206725"/>
            <a:ext cx="8226000" cy="4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500">
                <a:solidFill>
                  <a:schemeClr val="accent6"/>
                </a:solidFill>
              </a:rPr>
              <a:t>Talking about hobbies past and present</a:t>
            </a:r>
            <a:endParaRPr sz="2500">
              <a:solidFill>
                <a:schemeClr val="accent6"/>
              </a:solidFill>
            </a:endParaRPr>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i="1" sz="3600"/>
          </a:p>
          <a:p>
            <a:pPr indent="0" lvl="0" marL="0" rtl="0" algn="l">
              <a:spcBef>
                <a:spcPts val="0"/>
              </a:spcBef>
              <a:spcAft>
                <a:spcPts val="0"/>
              </a:spcAft>
              <a:buNone/>
            </a:pPr>
            <a:r>
              <a:t/>
            </a:r>
            <a:endParaRPr i="1" sz="2900"/>
          </a:p>
        </p:txBody>
      </p:sp>
      <p:graphicFrame>
        <p:nvGraphicFramePr>
          <p:cNvPr id="240" name="Google Shape;240;p36"/>
          <p:cNvGraphicFramePr/>
          <p:nvPr/>
        </p:nvGraphicFramePr>
        <p:xfrm>
          <a:off x="314250" y="706988"/>
          <a:ext cx="3000000" cy="3000000"/>
        </p:xfrm>
        <a:graphic>
          <a:graphicData uri="http://schemas.openxmlformats.org/drawingml/2006/table">
            <a:tbl>
              <a:tblPr>
                <a:noFill/>
                <a:tableStyleId>{5DA6B1AD-AE39-48F4-A21A-8ACAA924AF8D}</a:tableStyleId>
              </a:tblPr>
              <a:tblGrid>
                <a:gridCol w="5450925"/>
                <a:gridCol w="2740600"/>
              </a:tblGrid>
              <a:tr h="613200">
                <a:tc>
                  <a:txBody>
                    <a:bodyPr/>
                    <a:lstStyle/>
                    <a:p>
                      <a:pPr indent="-228600" lvl="0" marL="228600" rtl="0" algn="l">
                        <a:spcBef>
                          <a:spcPts val="0"/>
                        </a:spcBef>
                        <a:spcAft>
                          <a:spcPts val="0"/>
                        </a:spcAft>
                        <a:buClr>
                          <a:schemeClr val="dk2"/>
                        </a:buClr>
                        <a:buSzPts val="1800"/>
                        <a:buFont typeface="Montserrat"/>
                        <a:buAutoNum type="arabicParenR"/>
                      </a:pPr>
                      <a:r>
                        <a:rPr lang="en-GB" sz="1800">
                          <a:solidFill>
                            <a:schemeClr val="dk2"/>
                          </a:solidFill>
                          <a:latin typeface="Montserrat"/>
                          <a:ea typeface="Montserrat"/>
                          <a:cs typeface="Montserrat"/>
                          <a:sym typeface="Montserrat"/>
                        </a:rPr>
                        <a:t>The imperfect tense  is a ___________tense. </a:t>
                      </a:r>
                      <a:endParaRPr sz="1800">
                        <a:solidFill>
                          <a:schemeClr val="dk2"/>
                        </a:solidFill>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613200">
                <a:tc>
                  <a:txBody>
                    <a:bodyPr/>
                    <a:lstStyle/>
                    <a:p>
                      <a:pPr indent="0" lvl="0" marL="0" rtl="0" algn="l">
                        <a:spcBef>
                          <a:spcPts val="0"/>
                        </a:spcBef>
                        <a:spcAft>
                          <a:spcPts val="0"/>
                        </a:spcAft>
                        <a:buNone/>
                      </a:pPr>
                      <a:r>
                        <a:rPr lang="en-GB" sz="1800">
                          <a:solidFill>
                            <a:schemeClr val="dk2"/>
                          </a:solidFill>
                          <a:latin typeface="Montserrat"/>
                          <a:ea typeface="Montserrat"/>
                          <a:cs typeface="Montserrat"/>
                          <a:sym typeface="Montserrat"/>
                        </a:rPr>
                        <a:t>2)</a:t>
                      </a:r>
                      <a:r>
                        <a:rPr lang="en-GB" sz="1500">
                          <a:solidFill>
                            <a:schemeClr val="dk2"/>
                          </a:solidFill>
                          <a:latin typeface="Montserrat"/>
                          <a:ea typeface="Montserrat"/>
                          <a:cs typeface="Montserrat"/>
                          <a:sym typeface="Montserrat"/>
                        </a:rPr>
                        <a:t> </a:t>
                      </a:r>
                      <a:r>
                        <a:rPr lang="en-GB" sz="1700">
                          <a:solidFill>
                            <a:schemeClr val="dk2"/>
                          </a:solidFill>
                          <a:latin typeface="Montserrat"/>
                          <a:ea typeface="Montserrat"/>
                          <a:cs typeface="Montserrat"/>
                          <a:sym typeface="Montserrat"/>
                        </a:rPr>
                        <a:t>To find the imperfect stem we have to use the</a:t>
                      </a:r>
                      <a:r>
                        <a:rPr lang="en-GB" sz="2000">
                          <a:solidFill>
                            <a:schemeClr val="dk2"/>
                          </a:solidFill>
                          <a:latin typeface="Montserrat"/>
                          <a:ea typeface="Montserrat"/>
                          <a:cs typeface="Montserrat"/>
                          <a:sym typeface="Montserrat"/>
                        </a:rPr>
                        <a:t> _____ </a:t>
                      </a:r>
                      <a:r>
                        <a:rPr lang="en-GB" sz="1700">
                          <a:solidFill>
                            <a:schemeClr val="dk2"/>
                          </a:solidFill>
                          <a:latin typeface="Montserrat"/>
                          <a:ea typeface="Montserrat"/>
                          <a:cs typeface="Montserrat"/>
                          <a:sym typeface="Montserrat"/>
                        </a:rPr>
                        <a:t>form of the present tense.</a:t>
                      </a:r>
                      <a:endParaRPr sz="600">
                        <a:solidFill>
                          <a:schemeClr val="dk2"/>
                        </a:solidFill>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ctr">
                        <a:spcBef>
                          <a:spcPts val="0"/>
                        </a:spcBef>
                        <a:spcAft>
                          <a:spcPts val="0"/>
                        </a:spcAft>
                        <a:buNone/>
                      </a:pPr>
                      <a:r>
                        <a:rPr b="1" lang="en-GB" sz="2100">
                          <a:solidFill>
                            <a:schemeClr val="accent6"/>
                          </a:solidFill>
                          <a:latin typeface="Montserrat"/>
                          <a:ea typeface="Montserrat"/>
                          <a:cs typeface="Montserrat"/>
                          <a:sym typeface="Montserrat"/>
                        </a:rPr>
                        <a:t>-t</a:t>
                      </a:r>
                      <a:endParaRPr b="1" sz="2100">
                        <a:solidFill>
                          <a:schemeClr val="accent6"/>
                        </a:solidFill>
                        <a:latin typeface="Montserrat"/>
                        <a:ea typeface="Montserrat"/>
                        <a:cs typeface="Montserrat"/>
                        <a:sym typeface="Montserrat"/>
                      </a:endParaRPr>
                    </a:p>
                    <a:p>
                      <a:pPr indent="0" lvl="0" marL="0" rtl="0" algn="l">
                        <a:spcBef>
                          <a:spcPts val="0"/>
                        </a:spcBef>
                        <a:spcAft>
                          <a:spcPts val="0"/>
                        </a:spcAft>
                        <a:buNone/>
                      </a:pPr>
                      <a:r>
                        <a:t/>
                      </a:r>
                      <a:endParaRPr sz="700">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49850">
                <a:tc>
                  <a:txBody>
                    <a:bodyPr/>
                    <a:lstStyle/>
                    <a:p>
                      <a:pPr indent="0" lvl="0" marL="0" rtl="0" algn="l">
                        <a:spcBef>
                          <a:spcPts val="0"/>
                        </a:spcBef>
                        <a:spcAft>
                          <a:spcPts val="0"/>
                        </a:spcAft>
                        <a:buNone/>
                      </a:pPr>
                      <a:r>
                        <a:rPr lang="en-GB" sz="1800">
                          <a:solidFill>
                            <a:schemeClr val="dk2"/>
                          </a:solidFill>
                          <a:latin typeface="Montserrat"/>
                          <a:ea typeface="Montserrat"/>
                          <a:cs typeface="Montserrat"/>
                          <a:sym typeface="Montserrat"/>
                        </a:rPr>
                        <a:t>3) The ending for </a:t>
                      </a:r>
                      <a:r>
                        <a:rPr b="1" i="1" lang="en-GB" sz="1800">
                          <a:solidFill>
                            <a:schemeClr val="dk2"/>
                          </a:solidFill>
                          <a:latin typeface="Montserrat"/>
                          <a:ea typeface="Montserrat"/>
                          <a:cs typeface="Montserrat"/>
                          <a:sym typeface="Montserrat"/>
                        </a:rPr>
                        <a:t>il/elle /on </a:t>
                      </a:r>
                      <a:r>
                        <a:rPr lang="en-GB" sz="1800">
                          <a:solidFill>
                            <a:schemeClr val="dk2"/>
                          </a:solidFill>
                          <a:latin typeface="Montserrat"/>
                          <a:ea typeface="Montserrat"/>
                          <a:cs typeface="Montserrat"/>
                          <a:sym typeface="Montserrat"/>
                        </a:rPr>
                        <a:t>for all verbs in the imperfect tense is: </a:t>
                      </a:r>
                      <a:endParaRPr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FFFFFF"/>
                        </a:solidFill>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849850">
                <a:tc>
                  <a:txBody>
                    <a:bodyPr/>
                    <a:lstStyle/>
                    <a:p>
                      <a:pPr indent="0" lvl="0" marL="0" rtl="0" algn="l">
                        <a:spcBef>
                          <a:spcPts val="0"/>
                        </a:spcBef>
                        <a:spcAft>
                          <a:spcPts val="0"/>
                        </a:spcAft>
                        <a:buNone/>
                      </a:pPr>
                      <a:r>
                        <a:rPr lang="en-GB" sz="1800">
                          <a:solidFill>
                            <a:schemeClr val="dk2"/>
                          </a:solidFill>
                          <a:latin typeface="Montserrat"/>
                          <a:ea typeface="Montserrat"/>
                          <a:cs typeface="Montserrat"/>
                          <a:sym typeface="Montserrat"/>
                        </a:rPr>
                        <a:t>4) The ending for </a:t>
                      </a:r>
                      <a:r>
                        <a:rPr b="1" i="1" lang="en-GB" sz="1800">
                          <a:solidFill>
                            <a:schemeClr val="dk2"/>
                          </a:solidFill>
                          <a:latin typeface="Montserrat"/>
                          <a:ea typeface="Montserrat"/>
                          <a:cs typeface="Montserrat"/>
                          <a:sym typeface="Montserrat"/>
                        </a:rPr>
                        <a:t>ils/elles </a:t>
                      </a:r>
                      <a:r>
                        <a:rPr lang="en-GB" sz="1800">
                          <a:solidFill>
                            <a:schemeClr val="dk2"/>
                          </a:solidFill>
                          <a:latin typeface="Montserrat"/>
                          <a:ea typeface="Montserrat"/>
                          <a:cs typeface="Montserrat"/>
                          <a:sym typeface="Montserrat"/>
                        </a:rPr>
                        <a:t>for all verbs in the imperfect tense is: </a:t>
                      </a:r>
                      <a:endParaRPr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FFFFFF"/>
                        </a:solidFill>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613200">
                <a:tc>
                  <a:txBody>
                    <a:bodyPr/>
                    <a:lstStyle/>
                    <a:p>
                      <a:pPr indent="0" lvl="0" marL="0" rtl="0" algn="l">
                        <a:spcBef>
                          <a:spcPts val="0"/>
                        </a:spcBef>
                        <a:spcAft>
                          <a:spcPts val="0"/>
                        </a:spcAft>
                        <a:buNone/>
                      </a:pPr>
                      <a:r>
                        <a:rPr lang="en-GB" sz="1800">
                          <a:solidFill>
                            <a:schemeClr val="dk2"/>
                          </a:solidFill>
                          <a:latin typeface="Montserrat"/>
                          <a:ea typeface="Montserrat"/>
                          <a:cs typeface="Montserrat"/>
                          <a:sym typeface="Montserrat"/>
                        </a:rPr>
                        <a:t>5) </a:t>
                      </a:r>
                      <a:r>
                        <a:rPr lang="en-GB" sz="1600">
                          <a:solidFill>
                            <a:schemeClr val="dk2"/>
                          </a:solidFill>
                          <a:latin typeface="Montserrat"/>
                          <a:ea typeface="Montserrat"/>
                          <a:cs typeface="Montserrat"/>
                          <a:sym typeface="Montserrat"/>
                        </a:rPr>
                        <a:t>The imperfect tense is used to tell us what we:</a:t>
                      </a:r>
                      <a:endParaRPr sz="1600">
                        <a:solidFill>
                          <a:schemeClr val="dk2"/>
                        </a:solidFill>
                        <a:latin typeface="Montserrat"/>
                        <a:ea typeface="Montserrat"/>
                        <a:cs typeface="Montserrat"/>
                        <a:sym typeface="Montserrat"/>
                      </a:endParaRPr>
                    </a:p>
                    <a:p>
                      <a:pPr indent="-215900" lvl="0" marL="228600" rtl="0" algn="l">
                        <a:spcBef>
                          <a:spcPts val="0"/>
                        </a:spcBef>
                        <a:spcAft>
                          <a:spcPts val="0"/>
                        </a:spcAft>
                        <a:buClr>
                          <a:schemeClr val="dk2"/>
                        </a:buClr>
                        <a:buSzPts val="1600"/>
                        <a:buFont typeface="Montserrat"/>
                        <a:buAutoNum type="arabicParenR"/>
                      </a:pPr>
                      <a:r>
                        <a:rPr lang="en-GB" sz="1600">
                          <a:solidFill>
                            <a:schemeClr val="dk2"/>
                          </a:solidFill>
                          <a:latin typeface="Montserrat"/>
                          <a:ea typeface="Montserrat"/>
                          <a:cs typeface="Montserrat"/>
                          <a:sym typeface="Montserrat"/>
                        </a:rPr>
                        <a:t>_________________  2) __________________</a:t>
                      </a:r>
                      <a:endParaRPr sz="1600">
                        <a:solidFill>
                          <a:schemeClr val="dk2"/>
                        </a:solidFill>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sz="1300">
                        <a:solidFill>
                          <a:srgbClr val="FFFFFF"/>
                        </a:solidFill>
                        <a:latin typeface="Montserrat"/>
                        <a:ea typeface="Montserrat"/>
                        <a:cs typeface="Montserrat"/>
                        <a:sym typeface="Montserrat"/>
                      </a:endParaRPr>
                    </a:p>
                  </a:txBody>
                  <a:tcPr marT="45725" marB="45725" marR="45725" marL="457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41" name="Google Shape;241;p36"/>
          <p:cNvSpPr txBox="1"/>
          <p:nvPr/>
        </p:nvSpPr>
        <p:spPr>
          <a:xfrm>
            <a:off x="6257513" y="773775"/>
            <a:ext cx="1873800" cy="428100"/>
          </a:xfrm>
          <a:prstGeom prst="rect">
            <a:avLst/>
          </a:prstGeom>
          <a:solidFill>
            <a:srgbClr val="FFFFFF"/>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100">
                <a:solidFill>
                  <a:schemeClr val="dk2"/>
                </a:solidFill>
                <a:latin typeface="Montserrat"/>
                <a:ea typeface="Montserrat"/>
                <a:cs typeface="Montserrat"/>
                <a:sym typeface="Montserrat"/>
              </a:rPr>
              <a:t>past</a:t>
            </a:r>
            <a:endParaRPr b="1" sz="2100">
              <a:solidFill>
                <a:schemeClr val="dk2"/>
              </a:solidFill>
              <a:latin typeface="Montserrat"/>
              <a:ea typeface="Montserrat"/>
              <a:cs typeface="Montserrat"/>
              <a:sym typeface="Montserrat"/>
            </a:endParaRPr>
          </a:p>
        </p:txBody>
      </p:sp>
      <p:sp>
        <p:nvSpPr>
          <p:cNvPr id="242" name="Google Shape;242;p36"/>
          <p:cNvSpPr txBox="1"/>
          <p:nvPr/>
        </p:nvSpPr>
        <p:spPr>
          <a:xfrm>
            <a:off x="6239513" y="1438150"/>
            <a:ext cx="1909500" cy="428100"/>
          </a:xfrm>
          <a:prstGeom prst="rect">
            <a:avLst/>
          </a:prstGeom>
          <a:solidFill>
            <a:srgbClr val="FFFFFF"/>
          </a:solid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1900">
                <a:solidFill>
                  <a:schemeClr val="dk2"/>
                </a:solidFill>
                <a:latin typeface="Montserrat"/>
                <a:ea typeface="Montserrat"/>
                <a:cs typeface="Montserrat"/>
                <a:sym typeface="Montserrat"/>
              </a:rPr>
              <a:t>nous</a:t>
            </a:r>
            <a:endParaRPr b="1" sz="1900">
              <a:solidFill>
                <a:schemeClr val="dk2"/>
              </a:solidFill>
              <a:latin typeface="Montserrat"/>
              <a:ea typeface="Montserrat"/>
              <a:cs typeface="Montserrat"/>
              <a:sym typeface="Montserrat"/>
            </a:endParaRPr>
          </a:p>
        </p:txBody>
      </p:sp>
      <p:sp>
        <p:nvSpPr>
          <p:cNvPr id="243" name="Google Shape;243;p36"/>
          <p:cNvSpPr txBox="1"/>
          <p:nvPr/>
        </p:nvSpPr>
        <p:spPr>
          <a:xfrm>
            <a:off x="6239513" y="2147225"/>
            <a:ext cx="1909500" cy="428100"/>
          </a:xfrm>
          <a:prstGeom prst="rect">
            <a:avLst/>
          </a:prstGeom>
          <a:solidFill>
            <a:srgbClr val="FFFFFF"/>
          </a:solid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2000">
                <a:solidFill>
                  <a:schemeClr val="dk2"/>
                </a:solidFill>
                <a:latin typeface="Montserrat"/>
                <a:ea typeface="Montserrat"/>
                <a:cs typeface="Montserrat"/>
                <a:sym typeface="Montserrat"/>
              </a:rPr>
              <a:t>-ait</a:t>
            </a:r>
            <a:endParaRPr b="1" sz="2000">
              <a:solidFill>
                <a:schemeClr val="dk2"/>
              </a:solidFill>
              <a:latin typeface="Montserrat"/>
              <a:ea typeface="Montserrat"/>
              <a:cs typeface="Montserrat"/>
              <a:sym typeface="Montserrat"/>
            </a:endParaRPr>
          </a:p>
        </p:txBody>
      </p:sp>
      <p:sp>
        <p:nvSpPr>
          <p:cNvPr id="244" name="Google Shape;244;p36"/>
          <p:cNvSpPr txBox="1"/>
          <p:nvPr/>
        </p:nvSpPr>
        <p:spPr>
          <a:xfrm>
            <a:off x="6275513" y="3075213"/>
            <a:ext cx="1873800" cy="428100"/>
          </a:xfrm>
          <a:prstGeom prst="rect">
            <a:avLst/>
          </a:prstGeom>
          <a:solidFill>
            <a:srgbClr val="FFFFFF"/>
          </a:solidFill>
          <a:ln>
            <a:noFill/>
          </a:ln>
        </p:spPr>
        <p:txBody>
          <a:bodyPr anchorCtr="0" anchor="t" bIns="45725" lIns="45725" spcFirstLastPara="1" rIns="45725" wrap="square" tIns="45725">
            <a:noAutofit/>
          </a:bodyPr>
          <a:lstStyle/>
          <a:p>
            <a:pPr indent="0" lvl="0" marL="0" rtl="0" algn="ctr">
              <a:spcBef>
                <a:spcPts val="0"/>
              </a:spcBef>
              <a:spcAft>
                <a:spcPts val="0"/>
              </a:spcAft>
              <a:buNone/>
            </a:pPr>
            <a:r>
              <a:rPr b="1" lang="en-GB" sz="2000">
                <a:solidFill>
                  <a:schemeClr val="dk2"/>
                </a:solidFill>
                <a:latin typeface="Montserrat"/>
                <a:ea typeface="Montserrat"/>
                <a:cs typeface="Montserrat"/>
                <a:sym typeface="Montserrat"/>
              </a:rPr>
              <a:t>-aient</a:t>
            </a:r>
            <a:endParaRPr b="1" sz="2000">
              <a:solidFill>
                <a:schemeClr val="dk2"/>
              </a:solidFill>
              <a:latin typeface="Montserrat"/>
              <a:ea typeface="Montserrat"/>
              <a:cs typeface="Montserrat"/>
              <a:sym typeface="Montserrat"/>
            </a:endParaRPr>
          </a:p>
        </p:txBody>
      </p:sp>
      <p:sp>
        <p:nvSpPr>
          <p:cNvPr id="245" name="Google Shape;245;p36"/>
          <p:cNvSpPr txBox="1"/>
          <p:nvPr/>
        </p:nvSpPr>
        <p:spPr>
          <a:xfrm>
            <a:off x="6041950" y="3880688"/>
            <a:ext cx="2161200" cy="481500"/>
          </a:xfrm>
          <a:prstGeom prst="rect">
            <a:avLst/>
          </a:prstGeom>
          <a:solidFill>
            <a:srgbClr val="FFFFFF"/>
          </a:solidFill>
          <a:ln>
            <a:noFill/>
          </a:ln>
        </p:spPr>
        <p:txBody>
          <a:bodyPr anchorCtr="0" anchor="ctr" bIns="45725" lIns="45725" spcFirstLastPara="1" rIns="45725" wrap="square" tIns="45725">
            <a:noAutofit/>
          </a:bodyPr>
          <a:lstStyle/>
          <a:p>
            <a:pPr indent="-203200" lvl="0" marL="228600" rtl="0" algn="ctr">
              <a:spcBef>
                <a:spcPts val="0"/>
              </a:spcBef>
              <a:spcAft>
                <a:spcPts val="0"/>
              </a:spcAft>
              <a:buClr>
                <a:schemeClr val="dk2"/>
              </a:buClr>
              <a:buSzPts val="1400"/>
              <a:buFont typeface="Montserrat"/>
              <a:buAutoNum type="arabicParenR"/>
            </a:pPr>
            <a:r>
              <a:rPr b="1" lang="en-GB" sz="1400">
                <a:solidFill>
                  <a:schemeClr val="dk2"/>
                </a:solidFill>
                <a:latin typeface="Montserrat"/>
                <a:ea typeface="Montserrat"/>
                <a:cs typeface="Montserrat"/>
                <a:sym typeface="Montserrat"/>
              </a:rPr>
              <a:t>used to do</a:t>
            </a:r>
            <a:endParaRPr b="1" sz="1400">
              <a:solidFill>
                <a:schemeClr val="dk2"/>
              </a:solidFill>
              <a:latin typeface="Montserrat"/>
              <a:ea typeface="Montserrat"/>
              <a:cs typeface="Montserrat"/>
              <a:sym typeface="Montserrat"/>
            </a:endParaRPr>
          </a:p>
          <a:p>
            <a:pPr indent="-203200" lvl="0" marL="228600" rtl="0" algn="ctr">
              <a:spcBef>
                <a:spcPts val="0"/>
              </a:spcBef>
              <a:spcAft>
                <a:spcPts val="0"/>
              </a:spcAft>
              <a:buClr>
                <a:schemeClr val="dk2"/>
              </a:buClr>
              <a:buSzPts val="1400"/>
              <a:buFont typeface="Montserrat"/>
              <a:buAutoNum type="arabicParenR"/>
            </a:pPr>
            <a:r>
              <a:rPr b="1" lang="en-GB" sz="1400">
                <a:solidFill>
                  <a:schemeClr val="dk2"/>
                </a:solidFill>
                <a:latin typeface="Montserrat"/>
                <a:ea typeface="Montserrat"/>
                <a:cs typeface="Montserrat"/>
                <a:sym typeface="Montserrat"/>
              </a:rPr>
              <a:t>was /were doing</a:t>
            </a:r>
            <a:endParaRPr b="1" sz="14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descr="rectangle" id="135" name="Google Shape;135;p28"/>
          <p:cNvSpPr/>
          <p:nvPr/>
        </p:nvSpPr>
        <p:spPr>
          <a:xfrm>
            <a:off x="889213" y="1685316"/>
            <a:ext cx="3146700" cy="26016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descr="rectangle" id="136" name="Google Shape;136;p28"/>
          <p:cNvSpPr/>
          <p:nvPr/>
        </p:nvSpPr>
        <p:spPr>
          <a:xfrm>
            <a:off x="5108044" y="1662896"/>
            <a:ext cx="3146700" cy="26016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137" name="Google Shape;137;p28"/>
          <p:cNvSpPr txBox="1"/>
          <p:nvPr/>
        </p:nvSpPr>
        <p:spPr>
          <a:xfrm>
            <a:off x="1086875" y="430638"/>
            <a:ext cx="2695200" cy="148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0">
                <a:solidFill>
                  <a:schemeClr val="accent5"/>
                </a:solidFill>
                <a:latin typeface="Montserrat"/>
                <a:ea typeface="Montserrat"/>
                <a:cs typeface="Montserrat"/>
                <a:sym typeface="Montserrat"/>
              </a:rPr>
              <a:t>[ e ]</a:t>
            </a:r>
            <a:endParaRPr b="1" sz="5000">
              <a:solidFill>
                <a:schemeClr val="accent5"/>
              </a:solidFill>
              <a:latin typeface="Montserrat"/>
              <a:ea typeface="Montserrat"/>
              <a:cs typeface="Montserrat"/>
              <a:sym typeface="Montserrat"/>
            </a:endParaRPr>
          </a:p>
        </p:txBody>
      </p:sp>
      <p:sp>
        <p:nvSpPr>
          <p:cNvPr id="138" name="Google Shape;138;p28"/>
          <p:cNvSpPr txBox="1"/>
          <p:nvPr/>
        </p:nvSpPr>
        <p:spPr>
          <a:xfrm>
            <a:off x="5333819" y="446400"/>
            <a:ext cx="2695200" cy="148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0">
                <a:solidFill>
                  <a:schemeClr val="accent5"/>
                </a:solidFill>
                <a:latin typeface="Montserrat"/>
                <a:ea typeface="Montserrat"/>
                <a:cs typeface="Montserrat"/>
                <a:sym typeface="Montserrat"/>
              </a:rPr>
              <a:t>[ é ]</a:t>
            </a:r>
            <a:endParaRPr b="1" sz="5000">
              <a:solidFill>
                <a:schemeClr val="accent5"/>
              </a:solidFill>
              <a:latin typeface="Montserrat"/>
              <a:ea typeface="Montserrat"/>
              <a:cs typeface="Montserrat"/>
              <a:sym typeface="Montserrat"/>
            </a:endParaRPr>
          </a:p>
        </p:txBody>
      </p:sp>
      <p:sp>
        <p:nvSpPr>
          <p:cNvPr id="139" name="Google Shape;139;p28"/>
          <p:cNvSpPr txBox="1"/>
          <p:nvPr/>
        </p:nvSpPr>
        <p:spPr>
          <a:xfrm>
            <a:off x="2107861" y="3144999"/>
            <a:ext cx="1553100" cy="9693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GB" sz="6000">
                <a:solidFill>
                  <a:srgbClr val="434343"/>
                </a:solidFill>
                <a:latin typeface="Montserrat"/>
                <a:ea typeface="Montserrat"/>
                <a:cs typeface="Montserrat"/>
                <a:sym typeface="Montserrat"/>
              </a:rPr>
              <a:t>j</a:t>
            </a:r>
            <a:r>
              <a:rPr b="1" lang="en-GB" sz="6000">
                <a:solidFill>
                  <a:srgbClr val="F03C78"/>
                </a:solidFill>
                <a:latin typeface="Montserrat"/>
                <a:ea typeface="Montserrat"/>
                <a:cs typeface="Montserrat"/>
                <a:sym typeface="Montserrat"/>
              </a:rPr>
              <a:t>e</a:t>
            </a:r>
            <a:endParaRPr sz="6000">
              <a:solidFill>
                <a:srgbClr val="434343"/>
              </a:solidFill>
              <a:latin typeface="Montserrat"/>
              <a:ea typeface="Montserrat"/>
              <a:cs typeface="Montserrat"/>
              <a:sym typeface="Montserrat"/>
            </a:endParaRPr>
          </a:p>
        </p:txBody>
      </p:sp>
      <p:pic>
        <p:nvPicPr>
          <p:cNvPr descr="boy with hand on chest" id="140" name="Google Shape;140;p28"/>
          <p:cNvPicPr preferRelativeResize="0"/>
          <p:nvPr/>
        </p:nvPicPr>
        <p:blipFill rotWithShape="1">
          <a:blip r:embed="rId3">
            <a:alphaModFix/>
          </a:blip>
          <a:srcRect b="0" l="0" r="0" t="0"/>
          <a:stretch/>
        </p:blipFill>
        <p:spPr>
          <a:xfrm>
            <a:off x="2177663" y="1849001"/>
            <a:ext cx="537500" cy="1258262"/>
          </a:xfrm>
          <a:prstGeom prst="rect">
            <a:avLst/>
          </a:prstGeom>
          <a:noFill/>
          <a:ln>
            <a:noFill/>
          </a:ln>
        </p:spPr>
      </p:pic>
      <p:sp>
        <p:nvSpPr>
          <p:cNvPr id="141" name="Google Shape;141;p28"/>
          <p:cNvSpPr txBox="1"/>
          <p:nvPr/>
        </p:nvSpPr>
        <p:spPr>
          <a:xfrm>
            <a:off x="5529525" y="3136325"/>
            <a:ext cx="2880300" cy="9693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b="1" lang="en-GB" sz="6000">
                <a:solidFill>
                  <a:srgbClr val="F03C78"/>
                </a:solidFill>
                <a:latin typeface="Montserrat"/>
                <a:ea typeface="Montserrat"/>
                <a:cs typeface="Montserrat"/>
                <a:sym typeface="Montserrat"/>
              </a:rPr>
              <a:t>é</a:t>
            </a:r>
            <a:r>
              <a:rPr lang="en-GB" sz="6000">
                <a:solidFill>
                  <a:srgbClr val="434343"/>
                </a:solidFill>
                <a:latin typeface="Montserrat"/>
                <a:ea typeface="Montserrat"/>
                <a:cs typeface="Montserrat"/>
                <a:sym typeface="Montserrat"/>
              </a:rPr>
              <a:t>crire</a:t>
            </a:r>
            <a:endParaRPr sz="6000">
              <a:solidFill>
                <a:srgbClr val="434343"/>
              </a:solidFill>
              <a:latin typeface="Montserrat"/>
              <a:ea typeface="Montserrat"/>
              <a:cs typeface="Montserrat"/>
              <a:sym typeface="Montserrat"/>
            </a:endParaRPr>
          </a:p>
        </p:txBody>
      </p:sp>
      <p:pic>
        <p:nvPicPr>
          <p:cNvPr descr="a hand holding a pencil and writing" id="142" name="Google Shape;142;p28"/>
          <p:cNvPicPr preferRelativeResize="0"/>
          <p:nvPr/>
        </p:nvPicPr>
        <p:blipFill rotWithShape="1">
          <a:blip r:embed="rId4">
            <a:alphaModFix/>
          </a:blip>
          <a:srcRect b="0" l="0" r="0" t="0"/>
          <a:stretch/>
        </p:blipFill>
        <p:spPr>
          <a:xfrm>
            <a:off x="6131938" y="1761975"/>
            <a:ext cx="1210270" cy="14124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descr="rectangle" id="147" name="Google Shape;147;p29"/>
          <p:cNvSpPr/>
          <p:nvPr/>
        </p:nvSpPr>
        <p:spPr>
          <a:xfrm>
            <a:off x="889213" y="1685316"/>
            <a:ext cx="3146700" cy="26016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descr="rectangle" id="148" name="Google Shape;148;p29"/>
          <p:cNvSpPr/>
          <p:nvPr/>
        </p:nvSpPr>
        <p:spPr>
          <a:xfrm>
            <a:off x="5108044" y="1662896"/>
            <a:ext cx="3146700" cy="26016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149" name="Google Shape;149;p29"/>
          <p:cNvSpPr txBox="1"/>
          <p:nvPr/>
        </p:nvSpPr>
        <p:spPr>
          <a:xfrm>
            <a:off x="1086875" y="430638"/>
            <a:ext cx="2695200" cy="148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0">
                <a:solidFill>
                  <a:schemeClr val="accent5"/>
                </a:solidFill>
                <a:latin typeface="Montserrat"/>
                <a:ea typeface="Montserrat"/>
                <a:cs typeface="Montserrat"/>
                <a:sym typeface="Montserrat"/>
              </a:rPr>
              <a:t>[ é ]</a:t>
            </a:r>
            <a:endParaRPr b="1" sz="5000">
              <a:solidFill>
                <a:schemeClr val="accent5"/>
              </a:solidFill>
              <a:latin typeface="Montserrat"/>
              <a:ea typeface="Montserrat"/>
              <a:cs typeface="Montserrat"/>
              <a:sym typeface="Montserrat"/>
            </a:endParaRPr>
          </a:p>
        </p:txBody>
      </p:sp>
      <p:sp>
        <p:nvSpPr>
          <p:cNvPr id="150" name="Google Shape;150;p29"/>
          <p:cNvSpPr txBox="1"/>
          <p:nvPr/>
        </p:nvSpPr>
        <p:spPr>
          <a:xfrm>
            <a:off x="5333819" y="446400"/>
            <a:ext cx="2695200" cy="148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5000">
                <a:solidFill>
                  <a:schemeClr val="accent5"/>
                </a:solidFill>
                <a:latin typeface="Montserrat"/>
                <a:ea typeface="Montserrat"/>
                <a:cs typeface="Montserrat"/>
                <a:sym typeface="Montserrat"/>
              </a:rPr>
              <a:t>[ é ]</a:t>
            </a:r>
            <a:endParaRPr b="1" sz="5000">
              <a:solidFill>
                <a:schemeClr val="accent5"/>
              </a:solidFill>
              <a:latin typeface="Montserrat"/>
              <a:ea typeface="Montserrat"/>
              <a:cs typeface="Montserrat"/>
              <a:sym typeface="Montserrat"/>
            </a:endParaRPr>
          </a:p>
        </p:txBody>
      </p:sp>
      <p:sp>
        <p:nvSpPr>
          <p:cNvPr id="151" name="Google Shape;151;p29"/>
          <p:cNvSpPr txBox="1"/>
          <p:nvPr/>
        </p:nvSpPr>
        <p:spPr>
          <a:xfrm>
            <a:off x="889213" y="3174425"/>
            <a:ext cx="3207300" cy="9693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GB" sz="6000">
                <a:solidFill>
                  <a:srgbClr val="434343"/>
                </a:solidFill>
                <a:latin typeface="Montserrat"/>
                <a:ea typeface="Montserrat"/>
                <a:cs typeface="Montserrat"/>
                <a:sym typeface="Montserrat"/>
              </a:rPr>
              <a:t>pr</a:t>
            </a:r>
            <a:r>
              <a:rPr lang="en-GB" sz="6000">
                <a:solidFill>
                  <a:schemeClr val="accent5"/>
                </a:solidFill>
                <a:latin typeface="Montserrat"/>
                <a:ea typeface="Montserrat"/>
                <a:cs typeface="Montserrat"/>
                <a:sym typeface="Montserrat"/>
              </a:rPr>
              <a:t>é</a:t>
            </a:r>
            <a:r>
              <a:rPr lang="en-GB" sz="6000">
                <a:solidFill>
                  <a:srgbClr val="434343"/>
                </a:solidFill>
                <a:latin typeface="Montserrat"/>
                <a:ea typeface="Montserrat"/>
                <a:cs typeface="Montserrat"/>
                <a:sym typeface="Montserrat"/>
              </a:rPr>
              <a:t>f</a:t>
            </a:r>
            <a:r>
              <a:rPr lang="en-GB" sz="6000">
                <a:solidFill>
                  <a:schemeClr val="accent5"/>
                </a:solidFill>
                <a:latin typeface="Montserrat"/>
                <a:ea typeface="Montserrat"/>
                <a:cs typeface="Montserrat"/>
                <a:sym typeface="Montserrat"/>
              </a:rPr>
              <a:t>é</a:t>
            </a:r>
            <a:r>
              <a:rPr lang="en-GB" sz="6000">
                <a:solidFill>
                  <a:srgbClr val="434343"/>
                </a:solidFill>
                <a:latin typeface="Montserrat"/>
                <a:ea typeface="Montserrat"/>
                <a:cs typeface="Montserrat"/>
                <a:sym typeface="Montserrat"/>
              </a:rPr>
              <a:t>r</a:t>
            </a:r>
            <a:r>
              <a:rPr lang="en-GB" sz="6000">
                <a:solidFill>
                  <a:schemeClr val="accent5"/>
                </a:solidFill>
                <a:latin typeface="Montserrat"/>
                <a:ea typeface="Montserrat"/>
                <a:cs typeface="Montserrat"/>
                <a:sym typeface="Montserrat"/>
              </a:rPr>
              <a:t>e</a:t>
            </a:r>
            <a:r>
              <a:rPr lang="en-GB" sz="6000">
                <a:latin typeface="Montserrat"/>
                <a:ea typeface="Montserrat"/>
                <a:cs typeface="Montserrat"/>
                <a:sym typeface="Montserrat"/>
              </a:rPr>
              <a:t>r</a:t>
            </a:r>
            <a:endParaRPr sz="6000">
              <a:latin typeface="Montserrat"/>
              <a:ea typeface="Montserrat"/>
              <a:cs typeface="Montserrat"/>
              <a:sym typeface="Montserrat"/>
            </a:endParaRPr>
          </a:p>
        </p:txBody>
      </p:sp>
      <p:sp>
        <p:nvSpPr>
          <p:cNvPr id="152" name="Google Shape;152;p29"/>
          <p:cNvSpPr txBox="1"/>
          <p:nvPr/>
        </p:nvSpPr>
        <p:spPr>
          <a:xfrm>
            <a:off x="5148575" y="3174425"/>
            <a:ext cx="3146700" cy="9693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GB" sz="6000">
                <a:solidFill>
                  <a:srgbClr val="F03C78"/>
                </a:solidFill>
                <a:latin typeface="Montserrat"/>
                <a:ea typeface="Montserrat"/>
                <a:cs typeface="Montserrat"/>
                <a:sym typeface="Montserrat"/>
              </a:rPr>
              <a:t>é</a:t>
            </a:r>
            <a:r>
              <a:rPr lang="en-GB" sz="6000">
                <a:solidFill>
                  <a:srgbClr val="434343"/>
                </a:solidFill>
                <a:latin typeface="Montserrat"/>
                <a:ea typeface="Montserrat"/>
                <a:cs typeface="Montserrat"/>
                <a:sym typeface="Montserrat"/>
              </a:rPr>
              <a:t>couter</a:t>
            </a:r>
            <a:endParaRPr sz="6000">
              <a:solidFill>
                <a:srgbClr val="434343"/>
              </a:solidFill>
              <a:latin typeface="Montserrat"/>
              <a:ea typeface="Montserrat"/>
              <a:cs typeface="Montserrat"/>
              <a:sym typeface="Montserrat"/>
            </a:endParaRPr>
          </a:p>
        </p:txBody>
      </p:sp>
      <p:pic>
        <p:nvPicPr>
          <p:cNvPr id="153" name="Google Shape;153;p29"/>
          <p:cNvPicPr preferRelativeResize="0"/>
          <p:nvPr/>
        </p:nvPicPr>
        <p:blipFill>
          <a:blip r:embed="rId3">
            <a:alphaModFix/>
          </a:blip>
          <a:stretch>
            <a:fillRect/>
          </a:stretch>
        </p:blipFill>
        <p:spPr>
          <a:xfrm>
            <a:off x="1762888" y="1919238"/>
            <a:ext cx="1399344" cy="977354"/>
          </a:xfrm>
          <a:prstGeom prst="rect">
            <a:avLst/>
          </a:prstGeom>
          <a:noFill/>
          <a:ln cap="flat" cmpd="sng" w="22225">
            <a:solidFill>
              <a:srgbClr val="42719B"/>
            </a:solidFill>
            <a:prstDash val="solid"/>
            <a:miter lim="8000"/>
            <a:headEnd len="sm" w="sm" type="none"/>
            <a:tailEnd len="sm" w="sm" type="none"/>
          </a:ln>
          <a:effectLst>
            <a:outerShdw blurRad="50800" rotWithShape="0" algn="t" dir="5400000" dist="38100">
              <a:srgbClr val="000000">
                <a:alpha val="40000"/>
              </a:srgbClr>
            </a:outerShdw>
          </a:effectLst>
        </p:spPr>
      </p:pic>
      <p:pic>
        <p:nvPicPr>
          <p:cNvPr id="154" name="Google Shape;154;p29"/>
          <p:cNvPicPr preferRelativeResize="0"/>
          <p:nvPr/>
        </p:nvPicPr>
        <p:blipFill>
          <a:blip r:embed="rId4">
            <a:alphaModFix/>
          </a:blip>
          <a:stretch>
            <a:fillRect/>
          </a:stretch>
        </p:blipFill>
        <p:spPr>
          <a:xfrm>
            <a:off x="5400881" y="1827450"/>
            <a:ext cx="2561034" cy="1488601"/>
          </a:xfrm>
          <a:prstGeom prst="rect">
            <a:avLst/>
          </a:prstGeom>
          <a:noFill/>
          <a:ln cap="flat" cmpd="sng" w="22225">
            <a:solidFill>
              <a:srgbClr val="42719B"/>
            </a:solidFill>
            <a:prstDash val="solid"/>
            <a:miter lim="8000"/>
            <a:headEnd len="sm" w="sm" type="none"/>
            <a:tailEnd len="sm" w="sm" type="none"/>
          </a:ln>
          <a:effectLst>
            <a:outerShdw blurRad="50800" rotWithShape="0" algn="t" dir="5400000" dist="381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descr="rectangle" id="159" name="Google Shape;159;p30"/>
          <p:cNvSpPr/>
          <p:nvPr/>
        </p:nvSpPr>
        <p:spPr>
          <a:xfrm>
            <a:off x="2679913" y="1456716"/>
            <a:ext cx="3146700" cy="26016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Twentieth Century"/>
              <a:ea typeface="Twentieth Century"/>
              <a:cs typeface="Twentieth Century"/>
              <a:sym typeface="Twentieth Century"/>
            </a:endParaRPr>
          </a:p>
        </p:txBody>
      </p:sp>
      <p:pic>
        <p:nvPicPr>
          <p:cNvPr id="160" name="Google Shape;160;p30"/>
          <p:cNvPicPr preferRelativeResize="0"/>
          <p:nvPr/>
        </p:nvPicPr>
        <p:blipFill>
          <a:blip r:embed="rId3">
            <a:alphaModFix/>
          </a:blip>
          <a:stretch>
            <a:fillRect/>
          </a:stretch>
        </p:blipFill>
        <p:spPr>
          <a:xfrm>
            <a:off x="202275" y="187700"/>
            <a:ext cx="967050" cy="970000"/>
          </a:xfrm>
          <a:prstGeom prst="rect">
            <a:avLst/>
          </a:prstGeom>
          <a:noFill/>
          <a:ln>
            <a:noFill/>
          </a:ln>
        </p:spPr>
      </p:pic>
      <p:sp>
        <p:nvSpPr>
          <p:cNvPr id="161" name="Google Shape;161;p30"/>
          <p:cNvSpPr txBox="1"/>
          <p:nvPr/>
        </p:nvSpPr>
        <p:spPr>
          <a:xfrm>
            <a:off x="3394125" y="266738"/>
            <a:ext cx="3082200" cy="148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chemeClr val="accent5"/>
                </a:solidFill>
                <a:latin typeface="Montserrat"/>
                <a:ea typeface="Montserrat"/>
                <a:cs typeface="Montserrat"/>
                <a:sym typeface="Montserrat"/>
              </a:rPr>
              <a:t>[ ai ]</a:t>
            </a:r>
            <a:endParaRPr b="1" sz="5000">
              <a:solidFill>
                <a:schemeClr val="accent5"/>
              </a:solidFill>
              <a:latin typeface="Montserrat"/>
              <a:ea typeface="Montserrat"/>
              <a:cs typeface="Montserrat"/>
              <a:sym typeface="Montserrat"/>
            </a:endParaRPr>
          </a:p>
        </p:txBody>
      </p:sp>
      <p:sp>
        <p:nvSpPr>
          <p:cNvPr id="162" name="Google Shape;162;p30"/>
          <p:cNvSpPr txBox="1"/>
          <p:nvPr/>
        </p:nvSpPr>
        <p:spPr>
          <a:xfrm>
            <a:off x="3376448" y="2945824"/>
            <a:ext cx="1553100" cy="9693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GB" sz="6000">
                <a:solidFill>
                  <a:schemeClr val="dk2"/>
                </a:solidFill>
                <a:latin typeface="Montserrat"/>
                <a:ea typeface="Montserrat"/>
                <a:cs typeface="Montserrat"/>
                <a:sym typeface="Montserrat"/>
              </a:rPr>
              <a:t>vr</a:t>
            </a:r>
            <a:r>
              <a:rPr b="1" lang="en-GB" sz="6000">
                <a:solidFill>
                  <a:schemeClr val="accent5"/>
                </a:solidFill>
                <a:latin typeface="Montserrat"/>
                <a:ea typeface="Montserrat"/>
                <a:cs typeface="Montserrat"/>
                <a:sym typeface="Montserrat"/>
              </a:rPr>
              <a:t>ai</a:t>
            </a:r>
            <a:endParaRPr sz="6000">
              <a:solidFill>
                <a:schemeClr val="dk2"/>
              </a:solidFill>
              <a:latin typeface="Montserrat"/>
              <a:ea typeface="Montserrat"/>
              <a:cs typeface="Montserrat"/>
              <a:sym typeface="Montserrat"/>
            </a:endParaRPr>
          </a:p>
        </p:txBody>
      </p:sp>
      <p:pic>
        <p:nvPicPr>
          <p:cNvPr descr="a green checkmark" id="163" name="Google Shape;163;p30"/>
          <p:cNvPicPr preferRelativeResize="0"/>
          <p:nvPr/>
        </p:nvPicPr>
        <p:blipFill rotWithShape="1">
          <a:blip r:embed="rId4">
            <a:alphaModFix/>
          </a:blip>
          <a:srcRect b="0" l="0" r="0" t="0"/>
          <a:stretch/>
        </p:blipFill>
        <p:spPr>
          <a:xfrm>
            <a:off x="3697255" y="1681201"/>
            <a:ext cx="1063738" cy="11080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31"/>
          <p:cNvSpPr txBox="1"/>
          <p:nvPr/>
        </p:nvSpPr>
        <p:spPr>
          <a:xfrm>
            <a:off x="458975" y="1349444"/>
            <a:ext cx="2094000" cy="6849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GB" sz="3000">
                <a:solidFill>
                  <a:schemeClr val="dk2"/>
                </a:solidFill>
                <a:latin typeface="Montserrat"/>
                <a:ea typeface="Montserrat"/>
                <a:cs typeface="Montserrat"/>
                <a:sym typeface="Montserrat"/>
              </a:rPr>
              <a:t>franç</a:t>
            </a:r>
            <a:r>
              <a:rPr lang="en-GB" sz="3000">
                <a:solidFill>
                  <a:schemeClr val="accent5"/>
                </a:solidFill>
                <a:latin typeface="Montserrat"/>
                <a:ea typeface="Montserrat"/>
                <a:cs typeface="Montserrat"/>
                <a:sym typeface="Montserrat"/>
              </a:rPr>
              <a:t>ai</a:t>
            </a:r>
            <a:r>
              <a:rPr lang="en-GB" sz="3000">
                <a:latin typeface="Montserrat"/>
                <a:ea typeface="Montserrat"/>
                <a:cs typeface="Montserrat"/>
                <a:sym typeface="Montserrat"/>
              </a:rPr>
              <a:t>s</a:t>
            </a:r>
            <a:endParaRPr sz="700">
              <a:latin typeface="Montserrat"/>
              <a:ea typeface="Montserrat"/>
              <a:cs typeface="Montserrat"/>
              <a:sym typeface="Montserrat"/>
            </a:endParaRPr>
          </a:p>
        </p:txBody>
      </p:sp>
      <p:sp>
        <p:nvSpPr>
          <p:cNvPr id="169" name="Google Shape;169;p31"/>
          <p:cNvSpPr txBox="1"/>
          <p:nvPr/>
        </p:nvSpPr>
        <p:spPr>
          <a:xfrm flipH="1">
            <a:off x="6576161" y="1493588"/>
            <a:ext cx="1767300" cy="704700"/>
          </a:xfrm>
          <a:prstGeom prst="rect">
            <a:avLst/>
          </a:prstGeom>
          <a:noFill/>
          <a:ln>
            <a:noFill/>
          </a:ln>
        </p:spPr>
        <p:txBody>
          <a:bodyPr anchorCtr="0" anchor="t" bIns="22850" lIns="45725" spcFirstLastPara="1" rIns="45725" wrap="square" tIns="22850">
            <a:noAutofit/>
          </a:bodyPr>
          <a:lstStyle/>
          <a:p>
            <a:pPr indent="0" lvl="0" marL="0" marR="0" rtl="0" algn="l">
              <a:spcBef>
                <a:spcPts val="0"/>
              </a:spcBef>
              <a:spcAft>
                <a:spcPts val="0"/>
              </a:spcAft>
              <a:buNone/>
            </a:pPr>
            <a:r>
              <a:rPr lang="en-GB" sz="3000">
                <a:solidFill>
                  <a:schemeClr val="dk2"/>
                </a:solidFill>
                <a:latin typeface="Montserrat"/>
                <a:ea typeface="Montserrat"/>
                <a:cs typeface="Montserrat"/>
                <a:sym typeface="Montserrat"/>
              </a:rPr>
              <a:t>mauv</a:t>
            </a:r>
            <a:r>
              <a:rPr lang="en-GB" sz="3000">
                <a:solidFill>
                  <a:schemeClr val="accent5"/>
                </a:solidFill>
                <a:latin typeface="Montserrat"/>
                <a:ea typeface="Montserrat"/>
                <a:cs typeface="Montserrat"/>
                <a:sym typeface="Montserrat"/>
              </a:rPr>
              <a:t>ai</a:t>
            </a:r>
            <a:r>
              <a:rPr lang="en-GB" sz="3000">
                <a:latin typeface="Montserrat"/>
                <a:ea typeface="Montserrat"/>
                <a:cs typeface="Montserrat"/>
                <a:sym typeface="Montserrat"/>
              </a:rPr>
              <a:t>s</a:t>
            </a:r>
            <a:endParaRPr sz="700">
              <a:latin typeface="Montserrat"/>
              <a:ea typeface="Montserrat"/>
              <a:cs typeface="Montserrat"/>
              <a:sym typeface="Montserrat"/>
            </a:endParaRPr>
          </a:p>
        </p:txBody>
      </p:sp>
      <p:sp>
        <p:nvSpPr>
          <p:cNvPr id="170" name="Google Shape;170;p31"/>
          <p:cNvSpPr txBox="1"/>
          <p:nvPr/>
        </p:nvSpPr>
        <p:spPr>
          <a:xfrm>
            <a:off x="3526013" y="445025"/>
            <a:ext cx="2317200" cy="148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chemeClr val="accent5"/>
                </a:solidFill>
                <a:latin typeface="Montserrat"/>
                <a:ea typeface="Montserrat"/>
                <a:cs typeface="Montserrat"/>
                <a:sym typeface="Montserrat"/>
              </a:rPr>
              <a:t>[ai]</a:t>
            </a:r>
            <a:endParaRPr b="1" sz="5000">
              <a:solidFill>
                <a:schemeClr val="accent5"/>
              </a:solidFill>
              <a:latin typeface="Montserrat"/>
              <a:ea typeface="Montserrat"/>
              <a:cs typeface="Montserrat"/>
              <a:sym typeface="Montserrat"/>
            </a:endParaRPr>
          </a:p>
        </p:txBody>
      </p:sp>
      <p:sp>
        <p:nvSpPr>
          <p:cNvPr id="171" name="Google Shape;171;p31"/>
          <p:cNvSpPr txBox="1"/>
          <p:nvPr/>
        </p:nvSpPr>
        <p:spPr>
          <a:xfrm>
            <a:off x="3793198" y="2710313"/>
            <a:ext cx="1557600" cy="599700"/>
          </a:xfrm>
          <a:prstGeom prst="rect">
            <a:avLst/>
          </a:prstGeom>
          <a:noFill/>
          <a:ln>
            <a:noFill/>
          </a:ln>
        </p:spPr>
        <p:txBody>
          <a:bodyPr anchorCtr="0" anchor="t" bIns="22850" lIns="45725" spcFirstLastPara="1" rIns="45725" wrap="square" tIns="22850">
            <a:noAutofit/>
          </a:bodyPr>
          <a:lstStyle/>
          <a:p>
            <a:pPr indent="0" lvl="0" marL="0" marR="0" rtl="0" algn="ctr">
              <a:spcBef>
                <a:spcPts val="0"/>
              </a:spcBef>
              <a:spcAft>
                <a:spcPts val="0"/>
              </a:spcAft>
              <a:buNone/>
            </a:pPr>
            <a:r>
              <a:rPr lang="en-GB" sz="3000">
                <a:solidFill>
                  <a:schemeClr val="dk2"/>
                </a:solidFill>
                <a:latin typeface="Montserrat"/>
                <a:ea typeface="Montserrat"/>
                <a:cs typeface="Montserrat"/>
                <a:sym typeface="Montserrat"/>
              </a:rPr>
              <a:t>f</a:t>
            </a:r>
            <a:r>
              <a:rPr lang="en-GB" sz="3000">
                <a:solidFill>
                  <a:schemeClr val="accent5"/>
                </a:solidFill>
                <a:latin typeface="Montserrat"/>
                <a:ea typeface="Montserrat"/>
                <a:cs typeface="Montserrat"/>
                <a:sym typeface="Montserrat"/>
              </a:rPr>
              <a:t>ai</a:t>
            </a:r>
            <a:r>
              <a:rPr lang="en-GB" sz="3000">
                <a:latin typeface="Montserrat"/>
                <a:ea typeface="Montserrat"/>
                <a:cs typeface="Montserrat"/>
                <a:sym typeface="Montserrat"/>
              </a:rPr>
              <a:t>s</a:t>
            </a:r>
            <a:endParaRPr sz="700">
              <a:latin typeface="Montserrat"/>
              <a:ea typeface="Montserrat"/>
              <a:cs typeface="Montserrat"/>
              <a:sym typeface="Montserrat"/>
            </a:endParaRPr>
          </a:p>
        </p:txBody>
      </p:sp>
      <p:pic>
        <p:nvPicPr>
          <p:cNvPr id="172" name="Google Shape;172;p31"/>
          <p:cNvPicPr preferRelativeResize="0"/>
          <p:nvPr/>
        </p:nvPicPr>
        <p:blipFill>
          <a:blip r:embed="rId3">
            <a:alphaModFix/>
          </a:blip>
          <a:stretch>
            <a:fillRect/>
          </a:stretch>
        </p:blipFill>
        <p:spPr>
          <a:xfrm>
            <a:off x="202275" y="187700"/>
            <a:ext cx="967050" cy="970000"/>
          </a:xfrm>
          <a:prstGeom prst="rect">
            <a:avLst/>
          </a:prstGeom>
          <a:noFill/>
          <a:ln>
            <a:noFill/>
          </a:ln>
        </p:spPr>
      </p:pic>
      <p:pic>
        <p:nvPicPr>
          <p:cNvPr descr="Quiet Sign Clip Art" id="173" name="Google Shape;173;p31"/>
          <p:cNvPicPr preferRelativeResize="0"/>
          <p:nvPr/>
        </p:nvPicPr>
        <p:blipFill rotWithShape="1">
          <a:blip r:embed="rId4">
            <a:alphaModFix/>
          </a:blip>
          <a:srcRect b="0" l="0" r="0" t="0"/>
          <a:stretch/>
        </p:blipFill>
        <p:spPr>
          <a:xfrm>
            <a:off x="2108212" y="1260153"/>
            <a:ext cx="333375" cy="471488"/>
          </a:xfrm>
          <a:prstGeom prst="rect">
            <a:avLst/>
          </a:prstGeom>
          <a:noFill/>
          <a:ln>
            <a:noFill/>
          </a:ln>
        </p:spPr>
      </p:pic>
      <p:pic>
        <p:nvPicPr>
          <p:cNvPr descr="Quiet Sign Clip Art" id="174" name="Google Shape;174;p31"/>
          <p:cNvPicPr preferRelativeResize="0"/>
          <p:nvPr/>
        </p:nvPicPr>
        <p:blipFill rotWithShape="1">
          <a:blip r:embed="rId4">
            <a:alphaModFix/>
          </a:blip>
          <a:srcRect b="0" l="0" r="0" t="0"/>
          <a:stretch/>
        </p:blipFill>
        <p:spPr>
          <a:xfrm>
            <a:off x="4958256" y="2462178"/>
            <a:ext cx="333375" cy="471488"/>
          </a:xfrm>
          <a:prstGeom prst="rect">
            <a:avLst/>
          </a:prstGeom>
          <a:noFill/>
          <a:ln>
            <a:noFill/>
          </a:ln>
        </p:spPr>
      </p:pic>
      <p:pic>
        <p:nvPicPr>
          <p:cNvPr descr="Quiet Sign Clip Art" id="175" name="Google Shape;175;p31"/>
          <p:cNvPicPr preferRelativeResize="0"/>
          <p:nvPr/>
        </p:nvPicPr>
        <p:blipFill rotWithShape="1">
          <a:blip r:embed="rId4">
            <a:alphaModFix/>
          </a:blip>
          <a:srcRect b="0" l="0" r="0" t="0"/>
          <a:stretch/>
        </p:blipFill>
        <p:spPr>
          <a:xfrm>
            <a:off x="8259181" y="1099722"/>
            <a:ext cx="333375" cy="471488"/>
          </a:xfrm>
          <a:prstGeom prst="rect">
            <a:avLst/>
          </a:prstGeom>
          <a:noFill/>
          <a:ln>
            <a:noFill/>
          </a:ln>
        </p:spPr>
      </p:pic>
      <p:pic>
        <p:nvPicPr>
          <p:cNvPr id="176" name="Google Shape;176;p31"/>
          <p:cNvPicPr preferRelativeResize="0"/>
          <p:nvPr/>
        </p:nvPicPr>
        <p:blipFill>
          <a:blip r:embed="rId5">
            <a:alphaModFix/>
          </a:blip>
          <a:stretch>
            <a:fillRect/>
          </a:stretch>
        </p:blipFill>
        <p:spPr>
          <a:xfrm>
            <a:off x="458975" y="2123638"/>
            <a:ext cx="1982614" cy="1293350"/>
          </a:xfrm>
          <a:prstGeom prst="rect">
            <a:avLst/>
          </a:prstGeom>
          <a:noFill/>
          <a:ln>
            <a:noFill/>
          </a:ln>
        </p:spPr>
      </p:pic>
      <p:pic>
        <p:nvPicPr>
          <p:cNvPr id="177" name="Google Shape;177;p31"/>
          <p:cNvPicPr preferRelativeResize="0"/>
          <p:nvPr/>
        </p:nvPicPr>
        <p:blipFill>
          <a:blip r:embed="rId6">
            <a:alphaModFix/>
          </a:blip>
          <a:stretch>
            <a:fillRect/>
          </a:stretch>
        </p:blipFill>
        <p:spPr>
          <a:xfrm>
            <a:off x="3580694" y="3310013"/>
            <a:ext cx="1982612" cy="1109238"/>
          </a:xfrm>
          <a:prstGeom prst="rect">
            <a:avLst/>
          </a:prstGeom>
          <a:noFill/>
          <a:ln>
            <a:noFill/>
          </a:ln>
        </p:spPr>
      </p:pic>
      <p:pic>
        <p:nvPicPr>
          <p:cNvPr id="178" name="Google Shape;178;p31"/>
          <p:cNvPicPr preferRelativeResize="0"/>
          <p:nvPr/>
        </p:nvPicPr>
        <p:blipFill>
          <a:blip r:embed="rId7">
            <a:alphaModFix/>
          </a:blip>
          <a:stretch>
            <a:fillRect/>
          </a:stretch>
        </p:blipFill>
        <p:spPr>
          <a:xfrm>
            <a:off x="6702414" y="2026013"/>
            <a:ext cx="1384744" cy="148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aphicFrame>
        <p:nvGraphicFramePr>
          <p:cNvPr id="183" name="Google Shape;183;p32"/>
          <p:cNvGraphicFramePr/>
          <p:nvPr/>
        </p:nvGraphicFramePr>
        <p:xfrm>
          <a:off x="417675" y="249475"/>
          <a:ext cx="3000000" cy="3000000"/>
        </p:xfrm>
        <a:graphic>
          <a:graphicData uri="http://schemas.openxmlformats.org/drawingml/2006/table">
            <a:tbl>
              <a:tblPr>
                <a:noFill/>
                <a:tableStyleId>{5DA6B1AD-AE39-48F4-A21A-8ACAA924AF8D}</a:tableStyleId>
              </a:tblPr>
              <a:tblGrid>
                <a:gridCol w="3510425"/>
                <a:gridCol w="3411575"/>
              </a:tblGrid>
              <a:tr h="381000">
                <a:tc>
                  <a:txBody>
                    <a:bodyPr/>
                    <a:lstStyle/>
                    <a:p>
                      <a:pPr indent="0" lvl="0" marL="0" rtl="0" algn="l">
                        <a:spcBef>
                          <a:spcPts val="0"/>
                        </a:spcBef>
                        <a:spcAft>
                          <a:spcPts val="0"/>
                        </a:spcAft>
                        <a:buNone/>
                      </a:pPr>
                      <a:r>
                        <a:rPr lang="en-GB" sz="1600">
                          <a:latin typeface="Montserrat"/>
                          <a:ea typeface="Montserrat"/>
                          <a:cs typeface="Montserrat"/>
                          <a:sym typeface="Montserrat"/>
                        </a:rPr>
                        <a:t>souvent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often</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soudainement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suddenly</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quand</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when</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lorsque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while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auparavant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before / in the past</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autrefois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in times gone by</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hier</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yesterday</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la semaine dernière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last week</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l’année dernière</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last year</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600">
                          <a:latin typeface="Montserrat"/>
                          <a:ea typeface="Montserrat"/>
                          <a:cs typeface="Montserrat"/>
                          <a:sym typeface="Montserrat"/>
                        </a:rPr>
                        <a:t>il y a …… ans</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1600">
                          <a:latin typeface="Montserrat"/>
                          <a:ea typeface="Montserrat"/>
                          <a:cs typeface="Montserrat"/>
                          <a:sym typeface="Montserrat"/>
                        </a:rPr>
                        <a:t>…… years ago</a:t>
                      </a:r>
                      <a:endParaRPr sz="1600">
                        <a:latin typeface="Montserrat"/>
                        <a:ea typeface="Montserrat"/>
                        <a:cs typeface="Montserrat"/>
                        <a:sym typeface="Montserrat"/>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84" name="Google Shape;184;p32"/>
          <p:cNvPicPr preferRelativeResize="0"/>
          <p:nvPr/>
        </p:nvPicPr>
        <p:blipFill>
          <a:blip r:embed="rId3">
            <a:alphaModFix/>
          </a:blip>
          <a:stretch>
            <a:fillRect/>
          </a:stretch>
        </p:blipFill>
        <p:spPr>
          <a:xfrm>
            <a:off x="7669700" y="121329"/>
            <a:ext cx="1316825" cy="1316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458975" y="445025"/>
            <a:ext cx="8450400" cy="48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Forming the imperfect tense </a:t>
            </a:r>
            <a:endParaRPr/>
          </a:p>
        </p:txBody>
      </p:sp>
      <p:graphicFrame>
        <p:nvGraphicFramePr>
          <p:cNvPr id="190" name="Google Shape;190;p33"/>
          <p:cNvGraphicFramePr/>
          <p:nvPr/>
        </p:nvGraphicFramePr>
        <p:xfrm>
          <a:off x="2898731" y="1438325"/>
          <a:ext cx="3000000" cy="3000000"/>
        </p:xfrm>
        <a:graphic>
          <a:graphicData uri="http://schemas.openxmlformats.org/drawingml/2006/table">
            <a:tbl>
              <a:tblPr>
                <a:noFill/>
                <a:tableStyleId>{5DA6B1AD-AE39-48F4-A21A-8ACAA924AF8D}</a:tableStyleId>
              </a:tblPr>
              <a:tblGrid>
                <a:gridCol w="2040750"/>
              </a:tblGrid>
              <a:tr h="468825">
                <a:tc>
                  <a:txBody>
                    <a:bodyPr/>
                    <a:lstStyle/>
                    <a:p>
                      <a:pPr indent="0" lvl="0" marL="0" rtl="0" algn="ctr">
                        <a:spcBef>
                          <a:spcPts val="0"/>
                        </a:spcBef>
                        <a:spcAft>
                          <a:spcPts val="0"/>
                        </a:spcAft>
                        <a:buNone/>
                      </a:pPr>
                      <a:r>
                        <a:rPr lang="en-GB" sz="2000">
                          <a:solidFill>
                            <a:schemeClr val="dk2"/>
                          </a:solidFill>
                          <a:latin typeface="Montserrat"/>
                          <a:ea typeface="Montserrat"/>
                          <a:cs typeface="Montserrat"/>
                          <a:sym typeface="Montserrat"/>
                        </a:rPr>
                        <a:t>jou</a:t>
                      </a:r>
                      <a:endParaRPr sz="2000">
                        <a:solidFill>
                          <a:schemeClr val="dk2"/>
                        </a:solidFill>
                        <a:latin typeface="Montserrat"/>
                        <a:ea typeface="Montserrat"/>
                        <a:cs typeface="Montserrat"/>
                        <a:sym typeface="Montserrat"/>
                      </a:endParaRPr>
                    </a:p>
                  </a:txBody>
                  <a:tcPr marT="45725" marB="45725" marR="45725" marL="457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56850">
                <a:tc>
                  <a:txBody>
                    <a:bodyPr/>
                    <a:lstStyle/>
                    <a:p>
                      <a:pPr indent="0" lvl="0" marL="0" rtl="0" algn="ctr">
                        <a:spcBef>
                          <a:spcPts val="0"/>
                        </a:spcBef>
                        <a:spcAft>
                          <a:spcPts val="0"/>
                        </a:spcAft>
                        <a:buNone/>
                      </a:pPr>
                      <a:r>
                        <a:rPr lang="en-GB" sz="2000">
                          <a:solidFill>
                            <a:schemeClr val="dk2"/>
                          </a:solidFill>
                          <a:latin typeface="Montserrat"/>
                          <a:ea typeface="Montserrat"/>
                          <a:cs typeface="Montserrat"/>
                          <a:sym typeface="Montserrat"/>
                        </a:rPr>
                        <a:t>mange</a:t>
                      </a:r>
                      <a:endParaRPr sz="2000">
                        <a:solidFill>
                          <a:schemeClr val="dk2"/>
                        </a:solidFill>
                        <a:latin typeface="Montserrat"/>
                        <a:ea typeface="Montserrat"/>
                        <a:cs typeface="Montserrat"/>
                        <a:sym typeface="Montserrat"/>
                      </a:endParaRPr>
                    </a:p>
                  </a:txBody>
                  <a:tcPr marT="45725" marB="45725" marR="45725" marL="457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0700">
                <a:tc>
                  <a:txBody>
                    <a:bodyPr/>
                    <a:lstStyle/>
                    <a:p>
                      <a:pPr indent="0" lvl="0" marL="0" rtl="0" algn="ctr">
                        <a:spcBef>
                          <a:spcPts val="0"/>
                        </a:spcBef>
                        <a:spcAft>
                          <a:spcPts val="0"/>
                        </a:spcAft>
                        <a:buNone/>
                      </a:pPr>
                      <a:r>
                        <a:rPr lang="en-GB" sz="2000">
                          <a:solidFill>
                            <a:schemeClr val="dk2"/>
                          </a:solidFill>
                          <a:latin typeface="Montserrat"/>
                          <a:ea typeface="Montserrat"/>
                          <a:cs typeface="Montserrat"/>
                          <a:sym typeface="Montserrat"/>
                        </a:rPr>
                        <a:t>finiss</a:t>
                      </a:r>
                      <a:endParaRPr sz="2000">
                        <a:solidFill>
                          <a:schemeClr val="dk2"/>
                        </a:solidFill>
                        <a:latin typeface="Montserrat"/>
                        <a:ea typeface="Montserrat"/>
                        <a:cs typeface="Montserrat"/>
                        <a:sym typeface="Montserrat"/>
                      </a:endParaRPr>
                    </a:p>
                  </a:txBody>
                  <a:tcPr marT="45725" marB="45725" marR="45725" marL="457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37225">
                <a:tc>
                  <a:txBody>
                    <a:bodyPr/>
                    <a:lstStyle/>
                    <a:p>
                      <a:pPr indent="0" lvl="0" marL="0" rtl="0" algn="ctr">
                        <a:spcBef>
                          <a:spcPts val="0"/>
                        </a:spcBef>
                        <a:spcAft>
                          <a:spcPts val="0"/>
                        </a:spcAft>
                        <a:buNone/>
                      </a:pPr>
                      <a:r>
                        <a:rPr lang="en-GB" sz="2000">
                          <a:solidFill>
                            <a:schemeClr val="dk2"/>
                          </a:solidFill>
                          <a:latin typeface="Montserrat"/>
                          <a:ea typeface="Montserrat"/>
                          <a:cs typeface="Montserrat"/>
                          <a:sym typeface="Montserrat"/>
                        </a:rPr>
                        <a:t>fais</a:t>
                      </a:r>
                      <a:endParaRPr sz="2000">
                        <a:solidFill>
                          <a:schemeClr val="dk2"/>
                        </a:solidFill>
                        <a:latin typeface="Montserrat"/>
                        <a:ea typeface="Montserrat"/>
                        <a:cs typeface="Montserrat"/>
                        <a:sym typeface="Montserrat"/>
                      </a:endParaRPr>
                    </a:p>
                  </a:txBody>
                  <a:tcPr marT="45725" marB="45725" marR="45725" marL="457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91475">
                <a:tc>
                  <a:txBody>
                    <a:bodyPr/>
                    <a:lstStyle/>
                    <a:p>
                      <a:pPr indent="0" lvl="0" marL="0" rtl="0" algn="ctr">
                        <a:spcBef>
                          <a:spcPts val="0"/>
                        </a:spcBef>
                        <a:spcAft>
                          <a:spcPts val="0"/>
                        </a:spcAft>
                        <a:buNone/>
                      </a:pPr>
                      <a:r>
                        <a:rPr lang="en-GB" sz="2000">
                          <a:solidFill>
                            <a:schemeClr val="dk2"/>
                          </a:solidFill>
                          <a:latin typeface="Montserrat"/>
                          <a:ea typeface="Montserrat"/>
                          <a:cs typeface="Montserrat"/>
                          <a:sym typeface="Montserrat"/>
                        </a:rPr>
                        <a:t>av</a:t>
                      </a:r>
                      <a:endParaRPr sz="2000">
                        <a:solidFill>
                          <a:schemeClr val="dk2"/>
                        </a:solidFill>
                        <a:latin typeface="Montserrat"/>
                        <a:ea typeface="Montserrat"/>
                        <a:cs typeface="Montserrat"/>
                        <a:sym typeface="Montserrat"/>
                      </a:endParaRPr>
                    </a:p>
                  </a:txBody>
                  <a:tcPr marT="45725" marB="45725" marR="45725" marL="457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191" name="Google Shape;191;p33"/>
          <p:cNvPicPr preferRelativeResize="0"/>
          <p:nvPr/>
        </p:nvPicPr>
        <p:blipFill>
          <a:blip r:embed="rId3">
            <a:alphaModFix/>
          </a:blip>
          <a:stretch>
            <a:fillRect/>
          </a:stretch>
        </p:blipFill>
        <p:spPr>
          <a:xfrm>
            <a:off x="414731" y="1907156"/>
            <a:ext cx="841801" cy="643394"/>
          </a:xfrm>
          <a:prstGeom prst="rect">
            <a:avLst/>
          </a:prstGeom>
          <a:noFill/>
          <a:ln>
            <a:noFill/>
          </a:ln>
        </p:spPr>
      </p:pic>
      <p:pic>
        <p:nvPicPr>
          <p:cNvPr id="192" name="Google Shape;192;p33"/>
          <p:cNvPicPr preferRelativeResize="0"/>
          <p:nvPr/>
        </p:nvPicPr>
        <p:blipFill>
          <a:blip r:embed="rId4">
            <a:alphaModFix/>
          </a:blip>
          <a:stretch>
            <a:fillRect/>
          </a:stretch>
        </p:blipFill>
        <p:spPr>
          <a:xfrm>
            <a:off x="1124406" y="2294300"/>
            <a:ext cx="860886" cy="689850"/>
          </a:xfrm>
          <a:prstGeom prst="rect">
            <a:avLst/>
          </a:prstGeom>
          <a:noFill/>
          <a:ln>
            <a:noFill/>
          </a:ln>
        </p:spPr>
      </p:pic>
      <p:pic>
        <p:nvPicPr>
          <p:cNvPr id="193" name="Google Shape;193;p33"/>
          <p:cNvPicPr preferRelativeResize="0"/>
          <p:nvPr/>
        </p:nvPicPr>
        <p:blipFill>
          <a:blip r:embed="rId5">
            <a:alphaModFix/>
          </a:blip>
          <a:stretch>
            <a:fillRect/>
          </a:stretch>
        </p:blipFill>
        <p:spPr>
          <a:xfrm>
            <a:off x="986375" y="1024256"/>
            <a:ext cx="321600" cy="679241"/>
          </a:xfrm>
          <a:prstGeom prst="rect">
            <a:avLst/>
          </a:prstGeom>
          <a:noFill/>
          <a:ln>
            <a:noFill/>
          </a:ln>
        </p:spPr>
      </p:pic>
      <p:sp>
        <p:nvSpPr>
          <p:cNvPr id="194" name="Google Shape;194;p33"/>
          <p:cNvSpPr txBox="1"/>
          <p:nvPr/>
        </p:nvSpPr>
        <p:spPr>
          <a:xfrm>
            <a:off x="2048350" y="2212875"/>
            <a:ext cx="10437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1"/>
                </a:solidFill>
                <a:latin typeface="Montserrat"/>
                <a:ea typeface="Montserrat"/>
                <a:cs typeface="Montserrat"/>
                <a:sym typeface="Montserrat"/>
              </a:rPr>
              <a:t>il/elle</a:t>
            </a:r>
            <a:endParaRPr sz="700">
              <a:latin typeface="Montserrat"/>
              <a:ea typeface="Montserrat"/>
              <a:cs typeface="Montserrat"/>
              <a:sym typeface="Montserrat"/>
            </a:endParaRPr>
          </a:p>
        </p:txBody>
      </p:sp>
      <p:sp>
        <p:nvSpPr>
          <p:cNvPr id="195" name="Google Shape;195;p33"/>
          <p:cNvSpPr txBox="1"/>
          <p:nvPr/>
        </p:nvSpPr>
        <p:spPr>
          <a:xfrm>
            <a:off x="2048350" y="1146075"/>
            <a:ext cx="5268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1"/>
                </a:solidFill>
                <a:latin typeface="Montserrat"/>
                <a:ea typeface="Montserrat"/>
                <a:cs typeface="Montserrat"/>
                <a:sym typeface="Montserrat"/>
              </a:rPr>
              <a:t>je</a:t>
            </a:r>
            <a:endParaRPr b="1" sz="2300">
              <a:solidFill>
                <a:schemeClr val="accent1"/>
              </a:solidFill>
              <a:latin typeface="Montserrat"/>
              <a:ea typeface="Montserrat"/>
              <a:cs typeface="Montserrat"/>
              <a:sym typeface="Montserrat"/>
            </a:endParaRPr>
          </a:p>
        </p:txBody>
      </p:sp>
      <p:sp>
        <p:nvSpPr>
          <p:cNvPr id="196" name="Google Shape;196;p33"/>
          <p:cNvSpPr txBox="1"/>
          <p:nvPr/>
        </p:nvSpPr>
        <p:spPr>
          <a:xfrm>
            <a:off x="4749550" y="2238250"/>
            <a:ext cx="5268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5"/>
                </a:solidFill>
                <a:latin typeface="Montserrat"/>
                <a:ea typeface="Montserrat"/>
                <a:cs typeface="Montserrat"/>
                <a:sym typeface="Montserrat"/>
              </a:rPr>
              <a:t>ait</a:t>
            </a:r>
            <a:endParaRPr sz="700">
              <a:solidFill>
                <a:schemeClr val="accent5"/>
              </a:solidFill>
              <a:latin typeface="Montserrat"/>
              <a:ea typeface="Montserrat"/>
              <a:cs typeface="Montserrat"/>
              <a:sym typeface="Montserrat"/>
            </a:endParaRPr>
          </a:p>
        </p:txBody>
      </p:sp>
      <p:sp>
        <p:nvSpPr>
          <p:cNvPr id="197" name="Google Shape;197;p33"/>
          <p:cNvSpPr txBox="1"/>
          <p:nvPr/>
        </p:nvSpPr>
        <p:spPr>
          <a:xfrm>
            <a:off x="4615363" y="3508575"/>
            <a:ext cx="9957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5"/>
                </a:solidFill>
                <a:latin typeface="Montserrat"/>
                <a:ea typeface="Montserrat"/>
                <a:cs typeface="Montserrat"/>
                <a:sym typeface="Montserrat"/>
              </a:rPr>
              <a:t>aient</a:t>
            </a:r>
            <a:endParaRPr sz="700">
              <a:solidFill>
                <a:schemeClr val="accent5"/>
              </a:solidFill>
              <a:latin typeface="Montserrat"/>
              <a:ea typeface="Montserrat"/>
              <a:cs typeface="Montserrat"/>
              <a:sym typeface="Montserrat"/>
            </a:endParaRPr>
          </a:p>
        </p:txBody>
      </p:sp>
      <p:sp>
        <p:nvSpPr>
          <p:cNvPr id="198" name="Google Shape;198;p33"/>
          <p:cNvSpPr txBox="1"/>
          <p:nvPr/>
        </p:nvSpPr>
        <p:spPr>
          <a:xfrm>
            <a:off x="4749550" y="1133350"/>
            <a:ext cx="687900" cy="489300"/>
          </a:xfrm>
          <a:prstGeom prst="rect">
            <a:avLst/>
          </a:prstGeom>
          <a:noFill/>
          <a:ln>
            <a:noFill/>
          </a:ln>
        </p:spPr>
        <p:txBody>
          <a:bodyPr anchorCtr="0" anchor="ctr" bIns="45725" lIns="45725" spcFirstLastPara="1" rIns="45725" wrap="square" tIns="45725">
            <a:noAutofit/>
          </a:bodyPr>
          <a:lstStyle/>
          <a:p>
            <a:pPr indent="0" lvl="0" marL="0" rtl="0" algn="l">
              <a:spcBef>
                <a:spcPts val="0"/>
              </a:spcBef>
              <a:spcAft>
                <a:spcPts val="0"/>
              </a:spcAft>
              <a:buNone/>
            </a:pPr>
            <a:r>
              <a:rPr b="1" lang="en-GB" sz="2300">
                <a:solidFill>
                  <a:schemeClr val="accent5"/>
                </a:solidFill>
                <a:latin typeface="Montserrat"/>
                <a:ea typeface="Montserrat"/>
                <a:cs typeface="Montserrat"/>
                <a:sym typeface="Montserrat"/>
              </a:rPr>
              <a:t>ais</a:t>
            </a:r>
            <a:endParaRPr b="1" sz="2300">
              <a:solidFill>
                <a:schemeClr val="accent5"/>
              </a:solidFill>
              <a:latin typeface="Montserrat"/>
              <a:ea typeface="Montserrat"/>
              <a:cs typeface="Montserrat"/>
              <a:sym typeface="Montserrat"/>
            </a:endParaRPr>
          </a:p>
        </p:txBody>
      </p:sp>
      <p:cxnSp>
        <p:nvCxnSpPr>
          <p:cNvPr id="199" name="Google Shape;199;p33"/>
          <p:cNvCxnSpPr/>
          <p:nvPr/>
        </p:nvCxnSpPr>
        <p:spPr>
          <a:xfrm>
            <a:off x="6033256" y="1287638"/>
            <a:ext cx="29100" cy="3039300"/>
          </a:xfrm>
          <a:prstGeom prst="straightConnector1">
            <a:avLst/>
          </a:prstGeom>
          <a:noFill/>
          <a:ln cap="flat" cmpd="sng" w="19050">
            <a:solidFill>
              <a:srgbClr val="434343"/>
            </a:solidFill>
            <a:prstDash val="dashDot"/>
            <a:round/>
            <a:headEnd len="med" w="med" type="none"/>
            <a:tailEnd len="med" w="med" type="none"/>
          </a:ln>
        </p:spPr>
      </p:cxnSp>
      <p:sp>
        <p:nvSpPr>
          <p:cNvPr id="200" name="Google Shape;200;p33"/>
          <p:cNvSpPr txBox="1"/>
          <p:nvPr/>
        </p:nvSpPr>
        <p:spPr>
          <a:xfrm>
            <a:off x="6406463" y="1484588"/>
            <a:ext cx="2364900" cy="28407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Je</a:t>
            </a:r>
            <a:r>
              <a:rPr lang="en-GB" sz="1800">
                <a:latin typeface="Montserrat"/>
                <a:ea typeface="Montserrat"/>
                <a:cs typeface="Montserrat"/>
                <a:sym typeface="Montserrat"/>
              </a:rPr>
              <a:t> mange</a:t>
            </a:r>
            <a:r>
              <a:rPr b="1" lang="en-GB" sz="1800">
                <a:solidFill>
                  <a:schemeClr val="accent5"/>
                </a:solidFill>
                <a:latin typeface="Montserrat"/>
                <a:ea typeface="Montserrat"/>
                <a:cs typeface="Montserrat"/>
                <a:sym typeface="Montserrat"/>
              </a:rPr>
              <a:t>ais</a:t>
            </a:r>
            <a:endParaRPr b="1" sz="1800">
              <a:solidFill>
                <a:schemeClr val="accent5"/>
              </a:solidFill>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Il</a:t>
            </a:r>
            <a:r>
              <a:rPr lang="en-GB" sz="1800">
                <a:latin typeface="Montserrat"/>
                <a:ea typeface="Montserrat"/>
                <a:cs typeface="Montserrat"/>
                <a:sym typeface="Montserrat"/>
              </a:rPr>
              <a:t> fais</a:t>
            </a:r>
            <a:r>
              <a:rPr b="1" lang="en-GB" sz="1800">
                <a:solidFill>
                  <a:schemeClr val="accent5"/>
                </a:solidFill>
                <a:latin typeface="Montserrat"/>
                <a:ea typeface="Montserrat"/>
                <a:cs typeface="Montserrat"/>
                <a:sym typeface="Montserrat"/>
              </a:rPr>
              <a:t>ait</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Elle</a:t>
            </a:r>
            <a:r>
              <a:rPr lang="en-GB" sz="1800">
                <a:latin typeface="Montserrat"/>
                <a:ea typeface="Montserrat"/>
                <a:cs typeface="Montserrat"/>
                <a:sym typeface="Montserrat"/>
              </a:rPr>
              <a:t> av</a:t>
            </a:r>
            <a:r>
              <a:rPr b="1" lang="en-GB" sz="1800">
                <a:solidFill>
                  <a:schemeClr val="accent5"/>
                </a:solidFill>
                <a:latin typeface="Montserrat"/>
                <a:ea typeface="Montserrat"/>
                <a:cs typeface="Montserrat"/>
                <a:sym typeface="Montserrat"/>
              </a:rPr>
              <a:t>ait</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Ils</a:t>
            </a:r>
            <a:r>
              <a:rPr lang="en-GB" sz="1800">
                <a:latin typeface="Montserrat"/>
                <a:ea typeface="Montserrat"/>
                <a:cs typeface="Montserrat"/>
                <a:sym typeface="Montserrat"/>
              </a:rPr>
              <a:t> jou</a:t>
            </a:r>
            <a:r>
              <a:rPr b="1" lang="en-GB" sz="1800">
                <a:solidFill>
                  <a:schemeClr val="accent5"/>
                </a:solidFill>
                <a:latin typeface="Montserrat"/>
                <a:ea typeface="Montserrat"/>
                <a:cs typeface="Montserrat"/>
                <a:sym typeface="Montserrat"/>
              </a:rPr>
              <a:t>aient</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Elles</a:t>
            </a:r>
            <a:r>
              <a:rPr lang="en-GB" sz="1800">
                <a:latin typeface="Montserrat"/>
                <a:ea typeface="Montserrat"/>
                <a:cs typeface="Montserrat"/>
                <a:sym typeface="Montserrat"/>
              </a:rPr>
              <a:t> finiss</a:t>
            </a:r>
            <a:r>
              <a:rPr b="1" lang="en-GB" sz="1800">
                <a:solidFill>
                  <a:schemeClr val="accent5"/>
                </a:solidFill>
                <a:latin typeface="Montserrat"/>
                <a:ea typeface="Montserrat"/>
                <a:cs typeface="Montserrat"/>
                <a:sym typeface="Montserrat"/>
              </a:rPr>
              <a:t>aient</a:t>
            </a:r>
            <a:endParaRPr sz="1800">
              <a:latin typeface="Montserrat"/>
              <a:ea typeface="Montserrat"/>
              <a:cs typeface="Montserrat"/>
              <a:sym typeface="Montserrat"/>
            </a:endParaRPr>
          </a:p>
        </p:txBody>
      </p:sp>
      <p:pic>
        <p:nvPicPr>
          <p:cNvPr id="201" name="Google Shape;201;p33"/>
          <p:cNvPicPr preferRelativeResize="0"/>
          <p:nvPr/>
        </p:nvPicPr>
        <p:blipFill>
          <a:blip r:embed="rId6">
            <a:alphaModFix/>
          </a:blip>
          <a:stretch>
            <a:fillRect/>
          </a:stretch>
        </p:blipFill>
        <p:spPr>
          <a:xfrm>
            <a:off x="259750" y="3227637"/>
            <a:ext cx="841788" cy="596671"/>
          </a:xfrm>
          <a:prstGeom prst="rect">
            <a:avLst/>
          </a:prstGeom>
          <a:noFill/>
          <a:ln>
            <a:noFill/>
          </a:ln>
        </p:spPr>
      </p:pic>
      <p:pic>
        <p:nvPicPr>
          <p:cNvPr id="202" name="Google Shape;202;p33"/>
          <p:cNvPicPr preferRelativeResize="0"/>
          <p:nvPr/>
        </p:nvPicPr>
        <p:blipFill>
          <a:blip r:embed="rId7">
            <a:alphaModFix/>
          </a:blip>
          <a:stretch>
            <a:fillRect/>
          </a:stretch>
        </p:blipFill>
        <p:spPr>
          <a:xfrm>
            <a:off x="1048213" y="3531213"/>
            <a:ext cx="860876" cy="606041"/>
          </a:xfrm>
          <a:prstGeom prst="rect">
            <a:avLst/>
          </a:prstGeom>
          <a:noFill/>
          <a:ln>
            <a:noFill/>
          </a:ln>
        </p:spPr>
      </p:pic>
      <p:sp>
        <p:nvSpPr>
          <p:cNvPr id="203" name="Google Shape;203;p33"/>
          <p:cNvSpPr txBox="1"/>
          <p:nvPr/>
        </p:nvSpPr>
        <p:spPr>
          <a:xfrm>
            <a:off x="1781650" y="3470175"/>
            <a:ext cx="17145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1"/>
                </a:solidFill>
                <a:latin typeface="Montserrat"/>
                <a:ea typeface="Montserrat"/>
                <a:cs typeface="Montserrat"/>
                <a:sym typeface="Montserrat"/>
              </a:rPr>
              <a:t>ils/elles</a:t>
            </a:r>
            <a:endParaRPr sz="700">
              <a:latin typeface="Montserrat"/>
              <a:ea typeface="Montserrat"/>
              <a:cs typeface="Montserrat"/>
              <a:sym typeface="Montserrat"/>
            </a:endParaRPr>
          </a:p>
        </p:txBody>
      </p:sp>
      <p:sp>
        <p:nvSpPr>
          <p:cNvPr id="204" name="Google Shape;204;p33"/>
          <p:cNvSpPr/>
          <p:nvPr/>
        </p:nvSpPr>
        <p:spPr>
          <a:xfrm>
            <a:off x="4990638" y="1209550"/>
            <a:ext cx="321600" cy="3675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5" name="Google Shape;205;p33"/>
          <p:cNvSpPr/>
          <p:nvPr/>
        </p:nvSpPr>
        <p:spPr>
          <a:xfrm>
            <a:off x="4990638" y="2314450"/>
            <a:ext cx="321600" cy="3675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6" name="Google Shape;206;p33"/>
          <p:cNvSpPr/>
          <p:nvPr/>
        </p:nvSpPr>
        <p:spPr>
          <a:xfrm>
            <a:off x="4952538" y="3571750"/>
            <a:ext cx="581400" cy="426000"/>
          </a:xfrm>
          <a:prstGeom prst="ellipse">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1000"/>
                                        <p:tgtEl>
                                          <p:spTgt spid="2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animEffect filter="fade" transition="in">
                                      <p:cBhvr>
                                        <p:cTn dur="1000"/>
                                        <p:tgtEl>
                                          <p:spTgt spid="2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animEffect filter="fade" transition="in">
                                      <p:cBhvr>
                                        <p:cTn dur="1000"/>
                                        <p:tgtEl>
                                          <p:spTgt spid="2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animEffect filter="fade" transition="in">
                                      <p:cBhvr>
                                        <p:cTn dur="1000"/>
                                        <p:tgtEl>
                                          <p:spTgt spid="2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4" st="4"/>
                                            </p:txEl>
                                          </p:spTgt>
                                        </p:tgtEl>
                                        <p:attrNameLst>
                                          <p:attrName>style.visibility</p:attrName>
                                        </p:attrNameLst>
                                      </p:cBhvr>
                                      <p:to>
                                        <p:strVal val="visible"/>
                                      </p:to>
                                    </p:set>
                                    <p:animEffect filter="fade" transition="in">
                                      <p:cBhvr>
                                        <p:cTn dur="1000"/>
                                        <p:tgtEl>
                                          <p:spTgt spid="2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5" st="5"/>
                                            </p:txEl>
                                          </p:spTgt>
                                        </p:tgtEl>
                                        <p:attrNameLst>
                                          <p:attrName>style.visibility</p:attrName>
                                        </p:attrNameLst>
                                      </p:cBhvr>
                                      <p:to>
                                        <p:strVal val="visible"/>
                                      </p:to>
                                    </p:set>
                                    <p:animEffect filter="fade" transition="in">
                                      <p:cBhvr>
                                        <p:cTn dur="1000"/>
                                        <p:tgtEl>
                                          <p:spTgt spid="2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6" st="6"/>
                                            </p:txEl>
                                          </p:spTgt>
                                        </p:tgtEl>
                                        <p:attrNameLst>
                                          <p:attrName>style.visibility</p:attrName>
                                        </p:attrNameLst>
                                      </p:cBhvr>
                                      <p:to>
                                        <p:strVal val="visible"/>
                                      </p:to>
                                    </p:set>
                                    <p:animEffect filter="fade" transition="in">
                                      <p:cBhvr>
                                        <p:cTn dur="1000"/>
                                        <p:tgtEl>
                                          <p:spTgt spid="2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7" st="7"/>
                                            </p:txEl>
                                          </p:spTgt>
                                        </p:tgtEl>
                                        <p:attrNameLst>
                                          <p:attrName>style.visibility</p:attrName>
                                        </p:attrNameLst>
                                      </p:cBhvr>
                                      <p:to>
                                        <p:strVal val="visible"/>
                                      </p:to>
                                    </p:set>
                                    <p:animEffect filter="fade" transition="in">
                                      <p:cBhvr>
                                        <p:cTn dur="1000"/>
                                        <p:tgtEl>
                                          <p:spTgt spid="2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xEl>
                                              <p:pRg end="8" st="8"/>
                                            </p:txEl>
                                          </p:spTgt>
                                        </p:tgtEl>
                                        <p:attrNameLst>
                                          <p:attrName>style.visibility</p:attrName>
                                        </p:attrNameLst>
                                      </p:cBhvr>
                                      <p:to>
                                        <p:strVal val="visible"/>
                                      </p:to>
                                    </p:set>
                                    <p:animEffect filter="fade" transition="in">
                                      <p:cBhvr>
                                        <p:cTn dur="1000"/>
                                        <p:tgtEl>
                                          <p:spTgt spid="20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aphicFrame>
        <p:nvGraphicFramePr>
          <p:cNvPr id="211" name="Google Shape;211;p34"/>
          <p:cNvGraphicFramePr/>
          <p:nvPr/>
        </p:nvGraphicFramePr>
        <p:xfrm>
          <a:off x="687575" y="1065950"/>
          <a:ext cx="3000000" cy="3000000"/>
        </p:xfrm>
        <a:graphic>
          <a:graphicData uri="http://schemas.openxmlformats.org/drawingml/2006/table">
            <a:tbl>
              <a:tblPr>
                <a:noFill/>
                <a:tableStyleId>{5DA6B1AD-AE39-48F4-A21A-8ACAA924AF8D}</a:tableStyleId>
              </a:tblPr>
              <a:tblGrid>
                <a:gridCol w="1923375"/>
                <a:gridCol w="1517900"/>
                <a:gridCol w="1251025"/>
                <a:gridCol w="2551275"/>
              </a:tblGrid>
              <a:tr h="623325">
                <a:tc>
                  <a:txBody>
                    <a:bodyPr/>
                    <a:lstStyle/>
                    <a:p>
                      <a:pPr indent="0" lvl="0" marL="0" rtl="0" algn="l">
                        <a:spcBef>
                          <a:spcPts val="0"/>
                        </a:spcBef>
                        <a:spcAft>
                          <a:spcPts val="0"/>
                        </a:spcAft>
                        <a:buNone/>
                      </a:pPr>
                      <a:r>
                        <a:rPr b="1" lang="en-GB" sz="1800">
                          <a:solidFill>
                            <a:schemeClr val="accent3"/>
                          </a:solidFill>
                          <a:latin typeface="Montserrat"/>
                          <a:ea typeface="Montserrat"/>
                          <a:cs typeface="Montserrat"/>
                          <a:sym typeface="Montserrat"/>
                        </a:rPr>
                        <a:t>Subject</a:t>
                      </a:r>
                      <a:endParaRPr b="1" sz="18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l">
                        <a:spcBef>
                          <a:spcPts val="0"/>
                        </a:spcBef>
                        <a:spcAft>
                          <a:spcPts val="0"/>
                        </a:spcAft>
                        <a:buNone/>
                      </a:pPr>
                      <a:r>
                        <a:rPr b="1" lang="en-GB" sz="1800">
                          <a:solidFill>
                            <a:schemeClr val="accent3"/>
                          </a:solidFill>
                          <a:latin typeface="Montserrat"/>
                          <a:ea typeface="Montserrat"/>
                          <a:cs typeface="Montserrat"/>
                          <a:sym typeface="Montserrat"/>
                        </a:rPr>
                        <a:t>Imperfect Stem</a:t>
                      </a:r>
                      <a:endParaRPr b="1" sz="18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l">
                        <a:spcBef>
                          <a:spcPts val="0"/>
                        </a:spcBef>
                        <a:spcAft>
                          <a:spcPts val="0"/>
                        </a:spcAft>
                        <a:buNone/>
                      </a:pPr>
                      <a:r>
                        <a:rPr b="1" lang="en-GB" sz="1800">
                          <a:solidFill>
                            <a:schemeClr val="accent3"/>
                          </a:solidFill>
                          <a:latin typeface="Montserrat"/>
                          <a:ea typeface="Montserrat"/>
                          <a:cs typeface="Montserrat"/>
                          <a:sym typeface="Montserrat"/>
                        </a:rPr>
                        <a:t>Ending</a:t>
                      </a:r>
                      <a:endParaRPr b="1" sz="1800">
                        <a:solidFill>
                          <a:schemeClr val="accent3"/>
                        </a:solidFill>
                        <a:latin typeface="Montserrat"/>
                        <a:ea typeface="Montserrat"/>
                        <a:cs typeface="Montserrat"/>
                        <a:sym typeface="Montserrat"/>
                      </a:endParaRPr>
                    </a:p>
                  </a:txBody>
                  <a:tcPr marT="45725" marB="45725" marR="45725" marL="45725"/>
                </a:tc>
                <a:tc>
                  <a:txBody>
                    <a:bodyPr/>
                    <a:lstStyle/>
                    <a:p>
                      <a:pPr indent="0" lvl="0" marL="0" rtl="0" algn="l">
                        <a:spcBef>
                          <a:spcPts val="0"/>
                        </a:spcBef>
                        <a:spcAft>
                          <a:spcPts val="0"/>
                        </a:spcAft>
                        <a:buNone/>
                      </a:pPr>
                      <a:r>
                        <a:rPr b="1" lang="en-GB" sz="1800">
                          <a:solidFill>
                            <a:schemeClr val="accent3"/>
                          </a:solidFill>
                          <a:latin typeface="Montserrat"/>
                          <a:ea typeface="Montserrat"/>
                          <a:cs typeface="Montserrat"/>
                          <a:sym typeface="Montserrat"/>
                        </a:rPr>
                        <a:t>Meaning</a:t>
                      </a:r>
                      <a:endParaRPr b="1" sz="1800">
                        <a:solidFill>
                          <a:schemeClr val="accent3"/>
                        </a:solidFill>
                        <a:latin typeface="Montserrat"/>
                        <a:ea typeface="Montserrat"/>
                        <a:cs typeface="Montserrat"/>
                        <a:sym typeface="Montserrat"/>
                      </a:endParaRPr>
                    </a:p>
                  </a:txBody>
                  <a:tcPr marT="45725" marB="45725" marR="45725" marL="45725"/>
                </a:tc>
              </a:tr>
              <a:tr h="414125">
                <a:tc rowSpan="2">
                  <a:txBody>
                    <a:bodyPr/>
                    <a:lstStyle/>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Je</a:t>
                      </a:r>
                      <a:br>
                        <a:rPr b="1" lang="en-GB" sz="1800">
                          <a:solidFill>
                            <a:schemeClr val="accent1"/>
                          </a:solidFill>
                          <a:latin typeface="Montserrat"/>
                          <a:ea typeface="Montserrat"/>
                          <a:cs typeface="Montserrat"/>
                          <a:sym typeface="Montserrat"/>
                        </a:rPr>
                      </a:br>
                      <a:endParaRPr b="1" sz="1800">
                        <a:solidFill>
                          <a:schemeClr val="accent1"/>
                        </a:solidFill>
                        <a:latin typeface="Montserrat"/>
                        <a:ea typeface="Montserrat"/>
                        <a:cs typeface="Montserrat"/>
                        <a:sym typeface="Montserrat"/>
                      </a:endParaRPr>
                    </a:p>
                    <a:p>
                      <a:pPr indent="0" lvl="0" marL="0" rtl="0" algn="l">
                        <a:spcBef>
                          <a:spcPts val="0"/>
                        </a:spcBef>
                        <a:spcAft>
                          <a:spcPts val="0"/>
                        </a:spcAft>
                        <a:buNone/>
                      </a:pPr>
                      <a:r>
                        <a:rPr b="1" i="1" lang="en-GB" sz="1800">
                          <a:solidFill>
                            <a:schemeClr val="accent1"/>
                          </a:solidFill>
                          <a:latin typeface="Montserrat"/>
                          <a:ea typeface="Montserrat"/>
                          <a:cs typeface="Montserrat"/>
                          <a:sym typeface="Montserrat"/>
                        </a:rPr>
                        <a:t>(I)</a:t>
                      </a:r>
                      <a:endParaRPr b="1" i="1" sz="1800">
                        <a:solidFill>
                          <a:schemeClr val="accent1"/>
                        </a:solidFill>
                        <a:latin typeface="Montserrat"/>
                        <a:ea typeface="Montserrat"/>
                        <a:cs typeface="Montserrat"/>
                        <a:sym typeface="Montserrat"/>
                      </a:endParaRPr>
                    </a:p>
                  </a:txBody>
                  <a:tcPr marT="45725" marB="45725" marR="45725" marL="45725"/>
                </a:tc>
                <a:tc>
                  <a:txBody>
                    <a:bodyPr/>
                    <a:lstStyle/>
                    <a:p>
                      <a:pPr indent="0" lvl="0" marL="0" rtl="0" algn="r">
                        <a:spcBef>
                          <a:spcPts val="0"/>
                        </a:spcBef>
                        <a:spcAft>
                          <a:spcPts val="0"/>
                        </a:spcAft>
                        <a:buNone/>
                      </a:pPr>
                      <a:r>
                        <a:rPr lang="en-GB" sz="1800">
                          <a:latin typeface="Montserrat"/>
                          <a:ea typeface="Montserrat"/>
                          <a:cs typeface="Montserrat"/>
                          <a:sym typeface="Montserrat"/>
                        </a:rPr>
                        <a:t>mang</a:t>
                      </a:r>
                      <a:r>
                        <a:rPr b="1" lang="en-GB" sz="1800">
                          <a:solidFill>
                            <a:schemeClr val="accent3"/>
                          </a:solidFill>
                          <a:latin typeface="Montserrat"/>
                          <a:ea typeface="Montserrat"/>
                          <a:cs typeface="Montserrat"/>
                          <a:sym typeface="Montserrat"/>
                        </a:rPr>
                        <a:t>e</a:t>
                      </a:r>
                      <a:endParaRPr b="1" sz="1800">
                        <a:solidFill>
                          <a:schemeClr val="accent3"/>
                        </a:solidFill>
                        <a:latin typeface="Montserrat"/>
                        <a:ea typeface="Montserrat"/>
                        <a:cs typeface="Montserrat"/>
                        <a:sym typeface="Montserrat"/>
                      </a:endParaRPr>
                    </a:p>
                  </a:txBody>
                  <a:tcPr marT="45725" marB="45725" marR="45725" marL="45725">
                    <a:lnB cap="flat" cmpd="sng" w="9525">
                      <a:solidFill>
                        <a:srgbClr val="9E9E9E"/>
                      </a:solidFill>
                      <a:prstDash val="solid"/>
                      <a:round/>
                      <a:headEnd len="sm" w="sm" type="none"/>
                      <a:tailEnd len="sm" w="sm" type="none"/>
                    </a:lnB>
                  </a:tcPr>
                </a:tc>
                <a:tc rowSpan="2">
                  <a:txBody>
                    <a:bodyPr/>
                    <a:lstStyle/>
                    <a:p>
                      <a:pPr indent="0" lvl="0" marL="0" rtl="0" algn="ctr">
                        <a:spcBef>
                          <a:spcPts val="0"/>
                        </a:spcBef>
                        <a:spcAft>
                          <a:spcPts val="0"/>
                        </a:spcAft>
                        <a:buNone/>
                      </a:pPr>
                      <a:br>
                        <a:rPr b="1" lang="en-GB" sz="1800">
                          <a:solidFill>
                            <a:schemeClr val="accent5"/>
                          </a:solidFill>
                          <a:latin typeface="Montserrat"/>
                          <a:ea typeface="Montserrat"/>
                          <a:cs typeface="Montserrat"/>
                          <a:sym typeface="Montserrat"/>
                        </a:rPr>
                      </a:br>
                      <a:r>
                        <a:rPr b="1" lang="en-GB" sz="1800">
                          <a:solidFill>
                            <a:schemeClr val="accent5"/>
                          </a:solidFill>
                          <a:latin typeface="Montserrat"/>
                          <a:ea typeface="Montserrat"/>
                          <a:cs typeface="Montserrat"/>
                          <a:sym typeface="Montserrat"/>
                        </a:rPr>
                        <a:t>ais</a:t>
                      </a:r>
                      <a:endParaRPr b="1" sz="1800">
                        <a:solidFill>
                          <a:schemeClr val="accent5"/>
                        </a:solidFill>
                        <a:latin typeface="Montserrat"/>
                        <a:ea typeface="Montserrat"/>
                        <a:cs typeface="Montserrat"/>
                        <a:sym typeface="Montserrat"/>
                      </a:endParaRPr>
                    </a:p>
                  </a:txBody>
                  <a:tcPr marT="45725" marB="45725" marR="45725" marL="45725"/>
                </a:tc>
                <a:tc>
                  <a:txBody>
                    <a:bodyPr/>
                    <a:lstStyle/>
                    <a:p>
                      <a:pPr indent="0" lvl="0" marL="0" rtl="0" algn="l">
                        <a:spcBef>
                          <a:spcPts val="0"/>
                        </a:spcBef>
                        <a:spcAft>
                          <a:spcPts val="0"/>
                        </a:spcAft>
                        <a:buNone/>
                      </a:pPr>
                      <a:r>
                        <a:rPr lang="en-GB" sz="1800">
                          <a:latin typeface="Montserrat"/>
                          <a:ea typeface="Montserrat"/>
                          <a:cs typeface="Montserrat"/>
                          <a:sym typeface="Montserrat"/>
                        </a:rPr>
                        <a:t>…… used to eat</a:t>
                      </a:r>
                      <a:endParaRPr sz="1800">
                        <a:latin typeface="Montserrat"/>
                        <a:ea typeface="Montserrat"/>
                        <a:cs typeface="Montserrat"/>
                        <a:sym typeface="Montserrat"/>
                      </a:endParaRPr>
                    </a:p>
                  </a:txBody>
                  <a:tcPr marT="45725" marB="45725" marR="45725" marL="45725"/>
                </a:tc>
              </a:tr>
              <a:tr h="548375">
                <a:tc vMerge="1"/>
                <a:tc>
                  <a:txBody>
                    <a:bodyPr/>
                    <a:lstStyle/>
                    <a:p>
                      <a:pPr indent="0" lvl="0" marL="0" rtl="0" algn="r">
                        <a:spcBef>
                          <a:spcPts val="0"/>
                        </a:spcBef>
                        <a:spcAft>
                          <a:spcPts val="0"/>
                        </a:spcAft>
                        <a:buNone/>
                      </a:pPr>
                      <a:r>
                        <a:rPr lang="en-GB" sz="1800">
                          <a:latin typeface="Montserrat"/>
                          <a:ea typeface="Montserrat"/>
                          <a:cs typeface="Montserrat"/>
                          <a:sym typeface="Montserrat"/>
                        </a:rPr>
                        <a:t>chois</a:t>
                      </a:r>
                      <a:r>
                        <a:rPr b="1" lang="en-GB" sz="1800">
                          <a:solidFill>
                            <a:schemeClr val="accent3"/>
                          </a:solidFill>
                          <a:latin typeface="Montserrat"/>
                          <a:ea typeface="Montserrat"/>
                          <a:cs typeface="Montserrat"/>
                          <a:sym typeface="Montserrat"/>
                        </a:rPr>
                        <a:t>iss</a:t>
                      </a:r>
                      <a:endParaRPr sz="1800" u="sng">
                        <a:latin typeface="Montserrat"/>
                        <a:ea typeface="Montserrat"/>
                        <a:cs typeface="Montserrat"/>
                        <a:sym typeface="Montserrat"/>
                      </a:endParaRPr>
                    </a:p>
                  </a:txBody>
                  <a:tcPr marT="45725" marB="45725" marR="45725" marL="457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a:txBody>
                    <a:bodyPr/>
                    <a:lstStyle/>
                    <a:p>
                      <a:pPr indent="0" lvl="0" marL="0" rtl="0" algn="l">
                        <a:spcBef>
                          <a:spcPts val="0"/>
                        </a:spcBef>
                        <a:spcAft>
                          <a:spcPts val="0"/>
                        </a:spcAft>
                        <a:buNone/>
                      </a:pPr>
                      <a:r>
                        <a:rPr lang="en-GB" sz="1800">
                          <a:latin typeface="Montserrat"/>
                          <a:ea typeface="Montserrat"/>
                          <a:cs typeface="Montserrat"/>
                          <a:sym typeface="Montserrat"/>
                        </a:rPr>
                        <a:t>…… used to choose</a:t>
                      </a:r>
                      <a:endParaRPr sz="1800">
                        <a:latin typeface="Montserrat"/>
                        <a:ea typeface="Montserrat"/>
                        <a:cs typeface="Montserrat"/>
                        <a:sym typeface="Montserrat"/>
                      </a:endParaRPr>
                    </a:p>
                  </a:txBody>
                  <a:tcPr marT="45725" marB="45725" marR="45725" marL="45725"/>
                </a:tc>
              </a:tr>
              <a:tr h="473250">
                <a:tc rowSpan="2">
                  <a:txBody>
                    <a:bodyPr/>
                    <a:lstStyle/>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Il / Elle / On</a:t>
                      </a:r>
                      <a:br>
                        <a:rPr b="1" lang="en-GB" sz="1800">
                          <a:solidFill>
                            <a:schemeClr val="accent1"/>
                          </a:solidFill>
                          <a:latin typeface="Montserrat"/>
                          <a:ea typeface="Montserrat"/>
                          <a:cs typeface="Montserrat"/>
                          <a:sym typeface="Montserrat"/>
                        </a:rPr>
                      </a:br>
                      <a:br>
                        <a:rPr b="1" lang="en-GB" sz="1800">
                          <a:solidFill>
                            <a:schemeClr val="accent1"/>
                          </a:solidFill>
                          <a:latin typeface="Montserrat"/>
                          <a:ea typeface="Montserrat"/>
                          <a:cs typeface="Montserrat"/>
                          <a:sym typeface="Montserrat"/>
                        </a:rPr>
                      </a:br>
                      <a:r>
                        <a:rPr b="1" i="1" lang="en-GB" sz="1800">
                          <a:solidFill>
                            <a:schemeClr val="accent1"/>
                          </a:solidFill>
                          <a:latin typeface="Montserrat"/>
                          <a:ea typeface="Montserrat"/>
                          <a:cs typeface="Montserrat"/>
                          <a:sym typeface="Montserrat"/>
                        </a:rPr>
                        <a:t>(He/She/You)</a:t>
                      </a:r>
                      <a:endParaRPr b="1" i="1" sz="1800">
                        <a:solidFill>
                          <a:srgbClr val="008237"/>
                        </a:solidFill>
                        <a:latin typeface="Montserrat"/>
                        <a:ea typeface="Montserrat"/>
                        <a:cs typeface="Montserrat"/>
                        <a:sym typeface="Montserrat"/>
                      </a:endParaRPr>
                    </a:p>
                  </a:txBody>
                  <a:tcPr marT="45725" marB="45725" marR="45725" marL="45725">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lang="en-GB" sz="1800">
                          <a:latin typeface="Montserrat"/>
                          <a:ea typeface="Montserrat"/>
                          <a:cs typeface="Montserrat"/>
                          <a:sym typeface="Montserrat"/>
                        </a:rPr>
                        <a:t>fai</a:t>
                      </a:r>
                      <a:r>
                        <a:rPr b="1" lang="en-GB" sz="1800">
                          <a:solidFill>
                            <a:schemeClr val="accent3"/>
                          </a:solidFill>
                          <a:latin typeface="Montserrat"/>
                          <a:ea typeface="Montserrat"/>
                          <a:cs typeface="Montserrat"/>
                          <a:sym typeface="Montserrat"/>
                        </a:rPr>
                        <a:t>s</a:t>
                      </a:r>
                      <a:r>
                        <a:rPr lang="en-GB" sz="1800">
                          <a:latin typeface="Montserrat"/>
                          <a:ea typeface="Montserrat"/>
                          <a:cs typeface="Montserrat"/>
                          <a:sym typeface="Montserrat"/>
                        </a:rPr>
                        <a:t>  </a:t>
                      </a:r>
                      <a:endParaRPr sz="1800">
                        <a:latin typeface="Montserrat"/>
                        <a:ea typeface="Montserrat"/>
                        <a:cs typeface="Montserrat"/>
                        <a:sym typeface="Montserrat"/>
                      </a:endParaRPr>
                    </a:p>
                  </a:txBody>
                  <a:tcPr marT="45725" marB="45725" marR="45725" marL="457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r">
                        <a:spcBef>
                          <a:spcPts val="0"/>
                        </a:spcBef>
                        <a:spcAft>
                          <a:spcPts val="0"/>
                        </a:spcAft>
                        <a:buNone/>
                      </a:pPr>
                      <a:r>
                        <a:t/>
                      </a:r>
                      <a:endParaRPr b="1" sz="1800">
                        <a:solidFill>
                          <a:schemeClr val="accent5"/>
                        </a:solidFill>
                        <a:latin typeface="Montserrat"/>
                        <a:ea typeface="Montserrat"/>
                        <a:cs typeface="Montserrat"/>
                        <a:sym typeface="Montserrat"/>
                      </a:endParaRPr>
                    </a:p>
                    <a:p>
                      <a:pPr indent="0" lvl="0" marL="0" rtl="0" algn="ctr">
                        <a:spcBef>
                          <a:spcPts val="0"/>
                        </a:spcBef>
                        <a:spcAft>
                          <a:spcPts val="0"/>
                        </a:spcAft>
                        <a:buNone/>
                      </a:pPr>
                      <a:r>
                        <a:rPr b="1" lang="en-GB" sz="1800">
                          <a:solidFill>
                            <a:schemeClr val="accent5"/>
                          </a:solidFill>
                          <a:latin typeface="Montserrat"/>
                          <a:ea typeface="Montserrat"/>
                          <a:cs typeface="Montserrat"/>
                          <a:sym typeface="Montserrat"/>
                        </a:rPr>
                        <a:t>ait</a:t>
                      </a:r>
                      <a:endParaRPr b="1" sz="1800">
                        <a:solidFill>
                          <a:schemeClr val="accent5"/>
                        </a:solidFill>
                        <a:latin typeface="Montserrat"/>
                        <a:ea typeface="Montserrat"/>
                        <a:cs typeface="Montserrat"/>
                        <a:sym typeface="Montserrat"/>
                      </a:endParaRPr>
                    </a:p>
                  </a:txBody>
                  <a:tcPr marT="45725" marB="45725" marR="45725" marL="457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rPr lang="en-GB" sz="1800">
                          <a:latin typeface="Montserrat"/>
                          <a:ea typeface="Montserrat"/>
                          <a:cs typeface="Montserrat"/>
                          <a:sym typeface="Montserrat"/>
                        </a:rPr>
                        <a:t>…… used to do</a:t>
                      </a:r>
                      <a:endParaRPr sz="1800">
                        <a:latin typeface="Montserrat"/>
                        <a:ea typeface="Montserrat"/>
                        <a:cs typeface="Montserrat"/>
                        <a:sym typeface="Montserrat"/>
                      </a:endParaRPr>
                    </a:p>
                  </a:txBody>
                  <a:tcPr marT="45725" marB="45725" marR="45725" marL="45725"/>
                </a:tc>
              </a:tr>
              <a:tr h="473850">
                <a:tc vMerge="1"/>
                <a:tc>
                  <a:txBody>
                    <a:bodyPr/>
                    <a:lstStyle/>
                    <a:p>
                      <a:pPr indent="0" lvl="0" marL="0" rtl="0" algn="r">
                        <a:spcBef>
                          <a:spcPts val="0"/>
                        </a:spcBef>
                        <a:spcAft>
                          <a:spcPts val="0"/>
                        </a:spcAft>
                        <a:buNone/>
                      </a:pPr>
                      <a:r>
                        <a:rPr lang="en-GB" sz="1800">
                          <a:latin typeface="Montserrat"/>
                          <a:ea typeface="Montserrat"/>
                          <a:cs typeface="Montserrat"/>
                          <a:sym typeface="Montserrat"/>
                        </a:rPr>
                        <a:t>écri</a:t>
                      </a:r>
                      <a:r>
                        <a:rPr b="1" lang="en-GB" sz="1800">
                          <a:solidFill>
                            <a:schemeClr val="accent3"/>
                          </a:solidFill>
                          <a:latin typeface="Montserrat"/>
                          <a:ea typeface="Montserrat"/>
                          <a:cs typeface="Montserrat"/>
                          <a:sym typeface="Montserrat"/>
                        </a:rPr>
                        <a:t>v</a:t>
                      </a:r>
                      <a:r>
                        <a:rPr lang="en-GB" sz="1800">
                          <a:latin typeface="Montserrat"/>
                          <a:ea typeface="Montserrat"/>
                          <a:cs typeface="Montserrat"/>
                          <a:sym typeface="Montserrat"/>
                        </a:rPr>
                        <a:t>       </a:t>
                      </a:r>
                      <a:endParaRPr sz="1800">
                        <a:latin typeface="Montserrat"/>
                        <a:ea typeface="Montserrat"/>
                        <a:cs typeface="Montserrat"/>
                        <a:sym typeface="Montserrat"/>
                      </a:endParaRPr>
                    </a:p>
                  </a:txBody>
                  <a:tcPr marT="45725" marB="45725" marR="45725" marL="45725">
                    <a:lnT cap="flat" cmpd="sng" w="9525">
                      <a:solidFill>
                        <a:srgbClr val="9E9E9E"/>
                      </a:solidFill>
                      <a:prstDash val="solid"/>
                      <a:round/>
                      <a:headEnd len="sm" w="sm" type="none"/>
                      <a:tailEnd len="sm" w="sm" type="none"/>
                    </a:lnT>
                  </a:tcPr>
                </a:tc>
                <a:tc vMerge="1"/>
                <a:tc>
                  <a:txBody>
                    <a:bodyPr/>
                    <a:lstStyle/>
                    <a:p>
                      <a:pPr indent="0" lvl="0" marL="0" rtl="0" algn="l">
                        <a:spcBef>
                          <a:spcPts val="0"/>
                        </a:spcBef>
                        <a:spcAft>
                          <a:spcPts val="0"/>
                        </a:spcAft>
                        <a:buNone/>
                      </a:pPr>
                      <a:r>
                        <a:rPr lang="en-GB" sz="1800">
                          <a:latin typeface="Montserrat"/>
                          <a:ea typeface="Montserrat"/>
                          <a:cs typeface="Montserrat"/>
                          <a:sym typeface="Montserrat"/>
                        </a:rPr>
                        <a:t>…… used to write</a:t>
                      </a:r>
                      <a:endParaRPr sz="1800">
                        <a:latin typeface="Montserrat"/>
                        <a:ea typeface="Montserrat"/>
                        <a:cs typeface="Montserrat"/>
                        <a:sym typeface="Montserrat"/>
                      </a:endParaRPr>
                    </a:p>
                  </a:txBody>
                  <a:tcPr marT="45725" marB="45725" marR="45725" marL="45725"/>
                </a:tc>
              </a:tr>
              <a:tr h="473850">
                <a:tc rowSpan="2">
                  <a:txBody>
                    <a:bodyPr/>
                    <a:lstStyle/>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Ils / Elles</a:t>
                      </a:r>
                      <a:br>
                        <a:rPr b="1" lang="en-GB" sz="1800">
                          <a:solidFill>
                            <a:schemeClr val="accent1"/>
                          </a:solidFill>
                          <a:latin typeface="Montserrat"/>
                          <a:ea typeface="Montserrat"/>
                          <a:cs typeface="Montserrat"/>
                          <a:sym typeface="Montserrat"/>
                        </a:rPr>
                      </a:br>
                      <a:br>
                        <a:rPr b="1" lang="en-GB" sz="1800">
                          <a:solidFill>
                            <a:schemeClr val="accent1"/>
                          </a:solidFill>
                          <a:latin typeface="Montserrat"/>
                          <a:ea typeface="Montserrat"/>
                          <a:cs typeface="Montserrat"/>
                          <a:sym typeface="Montserrat"/>
                        </a:rPr>
                      </a:br>
                      <a:r>
                        <a:rPr b="1" i="1" lang="en-GB" sz="1800">
                          <a:solidFill>
                            <a:schemeClr val="accent1"/>
                          </a:solidFill>
                          <a:latin typeface="Montserrat"/>
                          <a:ea typeface="Montserrat"/>
                          <a:cs typeface="Montserrat"/>
                          <a:sym typeface="Montserrat"/>
                        </a:rPr>
                        <a:t>(They)</a:t>
                      </a:r>
                      <a:endParaRPr i="1" sz="700"/>
                    </a:p>
                  </a:txBody>
                  <a:tcPr marT="45725" marB="45725" marR="45725" marL="45725"/>
                </a:tc>
                <a:tc>
                  <a:txBody>
                    <a:bodyPr/>
                    <a:lstStyle/>
                    <a:p>
                      <a:pPr indent="0" lvl="0" marL="0" rtl="0" algn="r">
                        <a:spcBef>
                          <a:spcPts val="0"/>
                        </a:spcBef>
                        <a:spcAft>
                          <a:spcPts val="0"/>
                        </a:spcAft>
                        <a:buNone/>
                      </a:pPr>
                      <a:r>
                        <a:rPr lang="en-GB" sz="1800">
                          <a:latin typeface="Montserrat"/>
                          <a:ea typeface="Montserrat"/>
                          <a:cs typeface="Montserrat"/>
                          <a:sym typeface="Montserrat"/>
                        </a:rPr>
                        <a:t>met</a:t>
                      </a:r>
                      <a:r>
                        <a:rPr b="1" lang="en-GB" sz="1800">
                          <a:solidFill>
                            <a:schemeClr val="accent3"/>
                          </a:solidFill>
                          <a:latin typeface="Montserrat"/>
                          <a:ea typeface="Montserrat"/>
                          <a:cs typeface="Montserrat"/>
                          <a:sym typeface="Montserrat"/>
                        </a:rPr>
                        <a:t>t</a:t>
                      </a:r>
                      <a:r>
                        <a:rPr lang="en-GB" sz="1800">
                          <a:latin typeface="Montserrat"/>
                          <a:ea typeface="Montserrat"/>
                          <a:cs typeface="Montserrat"/>
                          <a:sym typeface="Montserrat"/>
                        </a:rPr>
                        <a:t>      </a:t>
                      </a:r>
                      <a:endParaRPr sz="1800">
                        <a:latin typeface="Montserrat"/>
                        <a:ea typeface="Montserrat"/>
                        <a:cs typeface="Montserrat"/>
                        <a:sym typeface="Montserrat"/>
                      </a:endParaRPr>
                    </a:p>
                  </a:txBody>
                  <a:tcPr marT="45725" marB="45725" marR="45725" marL="45725"/>
                </a:tc>
                <a:tc rowSpan="2">
                  <a:txBody>
                    <a:bodyPr/>
                    <a:lstStyle/>
                    <a:p>
                      <a:pPr indent="0" lvl="0" marL="0" rtl="0" algn="ctr">
                        <a:spcBef>
                          <a:spcPts val="0"/>
                        </a:spcBef>
                        <a:spcAft>
                          <a:spcPts val="0"/>
                        </a:spcAft>
                        <a:buNone/>
                      </a:pPr>
                      <a:r>
                        <a:t/>
                      </a:r>
                      <a:endParaRPr b="1" sz="1800">
                        <a:solidFill>
                          <a:schemeClr val="accent5"/>
                        </a:solidFill>
                        <a:latin typeface="Montserrat"/>
                        <a:ea typeface="Montserrat"/>
                        <a:cs typeface="Montserrat"/>
                        <a:sym typeface="Montserrat"/>
                      </a:endParaRPr>
                    </a:p>
                    <a:p>
                      <a:pPr indent="0" lvl="0" marL="0" rtl="0" algn="ctr">
                        <a:spcBef>
                          <a:spcPts val="0"/>
                        </a:spcBef>
                        <a:spcAft>
                          <a:spcPts val="0"/>
                        </a:spcAft>
                        <a:buNone/>
                      </a:pPr>
                      <a:r>
                        <a:rPr b="1" lang="en-GB" sz="1800">
                          <a:solidFill>
                            <a:schemeClr val="accent5"/>
                          </a:solidFill>
                          <a:latin typeface="Montserrat"/>
                          <a:ea typeface="Montserrat"/>
                          <a:cs typeface="Montserrat"/>
                          <a:sym typeface="Montserrat"/>
                        </a:rPr>
                        <a:t>aient</a:t>
                      </a:r>
                      <a:endParaRPr b="1" sz="1800">
                        <a:solidFill>
                          <a:schemeClr val="accent5"/>
                        </a:solidFill>
                        <a:latin typeface="Montserrat"/>
                        <a:ea typeface="Montserrat"/>
                        <a:cs typeface="Montserrat"/>
                        <a:sym typeface="Montserrat"/>
                      </a:endParaRPr>
                    </a:p>
                  </a:txBody>
                  <a:tcPr marT="45725" marB="45725" marR="45725" marL="45725"/>
                </a:tc>
                <a:tc>
                  <a:txBody>
                    <a:bodyPr/>
                    <a:lstStyle/>
                    <a:p>
                      <a:pPr indent="0" lvl="0" marL="0" rtl="0" algn="l">
                        <a:spcBef>
                          <a:spcPts val="0"/>
                        </a:spcBef>
                        <a:spcAft>
                          <a:spcPts val="0"/>
                        </a:spcAft>
                        <a:buNone/>
                      </a:pPr>
                      <a:r>
                        <a:rPr lang="en-GB" sz="1800">
                          <a:latin typeface="Montserrat"/>
                          <a:ea typeface="Montserrat"/>
                          <a:cs typeface="Montserrat"/>
                          <a:sym typeface="Montserrat"/>
                        </a:rPr>
                        <a:t>…… used to put</a:t>
                      </a:r>
                      <a:endParaRPr sz="1800">
                        <a:latin typeface="Montserrat"/>
                        <a:ea typeface="Montserrat"/>
                        <a:cs typeface="Montserrat"/>
                        <a:sym typeface="Montserrat"/>
                      </a:endParaRPr>
                    </a:p>
                  </a:txBody>
                  <a:tcPr marT="45725" marB="45725" marR="45725" marL="45725"/>
                </a:tc>
              </a:tr>
              <a:tr h="473850">
                <a:tc vMerge="1"/>
                <a:tc>
                  <a:txBody>
                    <a:bodyPr/>
                    <a:lstStyle/>
                    <a:p>
                      <a:pPr indent="0" lvl="0" marL="0" rtl="0" algn="r">
                        <a:spcBef>
                          <a:spcPts val="0"/>
                        </a:spcBef>
                        <a:spcAft>
                          <a:spcPts val="0"/>
                        </a:spcAft>
                        <a:buNone/>
                      </a:pPr>
                      <a:r>
                        <a:rPr lang="en-GB" sz="1800">
                          <a:latin typeface="Montserrat"/>
                          <a:ea typeface="Montserrat"/>
                          <a:cs typeface="Montserrat"/>
                          <a:sym typeface="Montserrat"/>
                        </a:rPr>
                        <a:t>pre</a:t>
                      </a:r>
                      <a:r>
                        <a:rPr b="1" lang="en-GB" sz="1800">
                          <a:solidFill>
                            <a:schemeClr val="accent3"/>
                          </a:solidFill>
                          <a:latin typeface="Montserrat"/>
                          <a:ea typeface="Montserrat"/>
                          <a:cs typeface="Montserrat"/>
                          <a:sym typeface="Montserrat"/>
                        </a:rPr>
                        <a:t>n</a:t>
                      </a:r>
                      <a:r>
                        <a:rPr lang="en-GB" sz="1800">
                          <a:latin typeface="Montserrat"/>
                          <a:ea typeface="Montserrat"/>
                          <a:cs typeface="Montserrat"/>
                          <a:sym typeface="Montserrat"/>
                        </a:rPr>
                        <a:t>       </a:t>
                      </a:r>
                      <a:endParaRPr sz="1800">
                        <a:latin typeface="Montserrat"/>
                        <a:ea typeface="Montserrat"/>
                        <a:cs typeface="Montserrat"/>
                        <a:sym typeface="Montserrat"/>
                      </a:endParaRPr>
                    </a:p>
                  </a:txBody>
                  <a:tcPr marT="45725" marB="45725" marR="45725" marL="45725"/>
                </a:tc>
                <a:tc vMerge="1"/>
                <a:tc>
                  <a:txBody>
                    <a:bodyPr/>
                    <a:lstStyle/>
                    <a:p>
                      <a:pPr indent="0" lvl="0" marL="0" rtl="0" algn="l">
                        <a:spcBef>
                          <a:spcPts val="0"/>
                        </a:spcBef>
                        <a:spcAft>
                          <a:spcPts val="0"/>
                        </a:spcAft>
                        <a:buNone/>
                      </a:pPr>
                      <a:r>
                        <a:rPr lang="en-GB" sz="1800">
                          <a:latin typeface="Montserrat"/>
                          <a:ea typeface="Montserrat"/>
                          <a:cs typeface="Montserrat"/>
                          <a:sym typeface="Montserrat"/>
                        </a:rPr>
                        <a:t>…… used to take</a:t>
                      </a:r>
                      <a:endParaRPr sz="1800">
                        <a:latin typeface="Montserrat"/>
                        <a:ea typeface="Montserrat"/>
                        <a:cs typeface="Montserrat"/>
                        <a:sym typeface="Montserrat"/>
                      </a:endParaRPr>
                    </a:p>
                  </a:txBody>
                  <a:tcPr marT="45725" marB="45725" marR="45725" marL="45725"/>
                </a:tc>
              </a:tr>
            </a:tbl>
          </a:graphicData>
        </a:graphic>
      </p:graphicFrame>
      <p:sp>
        <p:nvSpPr>
          <p:cNvPr id="212" name="Google Shape;212;p34"/>
          <p:cNvSpPr txBox="1"/>
          <p:nvPr>
            <p:ph idx="4294967295" type="title"/>
          </p:nvPr>
        </p:nvSpPr>
        <p:spPr>
          <a:xfrm>
            <a:off x="306575" y="390950"/>
            <a:ext cx="8450400" cy="48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Forming the imperfect tense </a:t>
            </a:r>
            <a:endParaRPr/>
          </a:p>
        </p:txBody>
      </p:sp>
      <p:pic>
        <p:nvPicPr>
          <p:cNvPr id="213" name="Google Shape;213;p34"/>
          <p:cNvPicPr preferRelativeResize="0"/>
          <p:nvPr/>
        </p:nvPicPr>
        <p:blipFill>
          <a:blip r:embed="rId3">
            <a:alphaModFix/>
          </a:blip>
          <a:stretch>
            <a:fillRect/>
          </a:stretch>
        </p:blipFill>
        <p:spPr>
          <a:xfrm>
            <a:off x="8127210" y="205950"/>
            <a:ext cx="812838" cy="8136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458975" y="254525"/>
            <a:ext cx="8450400" cy="489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Forming the imperfect tense with être</a:t>
            </a:r>
            <a:endParaRPr/>
          </a:p>
        </p:txBody>
      </p:sp>
      <p:pic>
        <p:nvPicPr>
          <p:cNvPr id="219" name="Google Shape;219;p35"/>
          <p:cNvPicPr preferRelativeResize="0"/>
          <p:nvPr/>
        </p:nvPicPr>
        <p:blipFill>
          <a:blip r:embed="rId3">
            <a:alphaModFix/>
          </a:blip>
          <a:stretch>
            <a:fillRect/>
          </a:stretch>
        </p:blipFill>
        <p:spPr>
          <a:xfrm>
            <a:off x="414731" y="1640456"/>
            <a:ext cx="841801" cy="643394"/>
          </a:xfrm>
          <a:prstGeom prst="rect">
            <a:avLst/>
          </a:prstGeom>
          <a:noFill/>
          <a:ln>
            <a:noFill/>
          </a:ln>
        </p:spPr>
      </p:pic>
      <p:pic>
        <p:nvPicPr>
          <p:cNvPr id="220" name="Google Shape;220;p35"/>
          <p:cNvPicPr preferRelativeResize="0"/>
          <p:nvPr/>
        </p:nvPicPr>
        <p:blipFill>
          <a:blip r:embed="rId4">
            <a:alphaModFix/>
          </a:blip>
          <a:stretch>
            <a:fillRect/>
          </a:stretch>
        </p:blipFill>
        <p:spPr>
          <a:xfrm>
            <a:off x="1124406" y="2027600"/>
            <a:ext cx="860886" cy="689850"/>
          </a:xfrm>
          <a:prstGeom prst="rect">
            <a:avLst/>
          </a:prstGeom>
          <a:noFill/>
          <a:ln>
            <a:noFill/>
          </a:ln>
        </p:spPr>
      </p:pic>
      <p:pic>
        <p:nvPicPr>
          <p:cNvPr id="221" name="Google Shape;221;p35"/>
          <p:cNvPicPr preferRelativeResize="0"/>
          <p:nvPr/>
        </p:nvPicPr>
        <p:blipFill>
          <a:blip r:embed="rId5">
            <a:alphaModFix/>
          </a:blip>
          <a:stretch>
            <a:fillRect/>
          </a:stretch>
        </p:blipFill>
        <p:spPr>
          <a:xfrm>
            <a:off x="986375" y="757556"/>
            <a:ext cx="321600" cy="679241"/>
          </a:xfrm>
          <a:prstGeom prst="rect">
            <a:avLst/>
          </a:prstGeom>
          <a:noFill/>
          <a:ln>
            <a:noFill/>
          </a:ln>
        </p:spPr>
      </p:pic>
      <p:sp>
        <p:nvSpPr>
          <p:cNvPr id="222" name="Google Shape;222;p35"/>
          <p:cNvSpPr txBox="1"/>
          <p:nvPr/>
        </p:nvSpPr>
        <p:spPr>
          <a:xfrm>
            <a:off x="2048350" y="1946175"/>
            <a:ext cx="10437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1"/>
                </a:solidFill>
                <a:latin typeface="Montserrat"/>
                <a:ea typeface="Montserrat"/>
                <a:cs typeface="Montserrat"/>
                <a:sym typeface="Montserrat"/>
              </a:rPr>
              <a:t>il/elle</a:t>
            </a:r>
            <a:endParaRPr sz="700">
              <a:latin typeface="Montserrat"/>
              <a:ea typeface="Montserrat"/>
              <a:cs typeface="Montserrat"/>
              <a:sym typeface="Montserrat"/>
            </a:endParaRPr>
          </a:p>
        </p:txBody>
      </p:sp>
      <p:sp>
        <p:nvSpPr>
          <p:cNvPr id="223" name="Google Shape;223;p35"/>
          <p:cNvSpPr txBox="1"/>
          <p:nvPr/>
        </p:nvSpPr>
        <p:spPr>
          <a:xfrm>
            <a:off x="2048350" y="879375"/>
            <a:ext cx="5268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1"/>
                </a:solidFill>
                <a:latin typeface="Montserrat"/>
                <a:ea typeface="Montserrat"/>
                <a:cs typeface="Montserrat"/>
                <a:sym typeface="Montserrat"/>
              </a:rPr>
              <a:t>je</a:t>
            </a:r>
            <a:endParaRPr b="1" sz="2300">
              <a:solidFill>
                <a:schemeClr val="accent1"/>
              </a:solidFill>
              <a:latin typeface="Montserrat"/>
              <a:ea typeface="Montserrat"/>
              <a:cs typeface="Montserrat"/>
              <a:sym typeface="Montserrat"/>
            </a:endParaRPr>
          </a:p>
        </p:txBody>
      </p:sp>
      <p:sp>
        <p:nvSpPr>
          <p:cNvPr id="224" name="Google Shape;224;p35"/>
          <p:cNvSpPr txBox="1"/>
          <p:nvPr/>
        </p:nvSpPr>
        <p:spPr>
          <a:xfrm>
            <a:off x="4749550" y="1971550"/>
            <a:ext cx="5268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5"/>
                </a:solidFill>
                <a:latin typeface="Montserrat"/>
                <a:ea typeface="Montserrat"/>
                <a:cs typeface="Montserrat"/>
                <a:sym typeface="Montserrat"/>
              </a:rPr>
              <a:t>ait</a:t>
            </a:r>
            <a:endParaRPr sz="700">
              <a:solidFill>
                <a:schemeClr val="accent5"/>
              </a:solidFill>
              <a:latin typeface="Montserrat"/>
              <a:ea typeface="Montserrat"/>
              <a:cs typeface="Montserrat"/>
              <a:sym typeface="Montserrat"/>
            </a:endParaRPr>
          </a:p>
        </p:txBody>
      </p:sp>
      <p:sp>
        <p:nvSpPr>
          <p:cNvPr id="225" name="Google Shape;225;p35"/>
          <p:cNvSpPr txBox="1"/>
          <p:nvPr/>
        </p:nvSpPr>
        <p:spPr>
          <a:xfrm>
            <a:off x="4615363" y="3241875"/>
            <a:ext cx="9957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5"/>
                </a:solidFill>
                <a:latin typeface="Montserrat"/>
                <a:ea typeface="Montserrat"/>
                <a:cs typeface="Montserrat"/>
                <a:sym typeface="Montserrat"/>
              </a:rPr>
              <a:t>aient</a:t>
            </a:r>
            <a:endParaRPr sz="700">
              <a:solidFill>
                <a:schemeClr val="accent5"/>
              </a:solidFill>
              <a:latin typeface="Montserrat"/>
              <a:ea typeface="Montserrat"/>
              <a:cs typeface="Montserrat"/>
              <a:sym typeface="Montserrat"/>
            </a:endParaRPr>
          </a:p>
        </p:txBody>
      </p:sp>
      <p:sp>
        <p:nvSpPr>
          <p:cNvPr id="226" name="Google Shape;226;p35"/>
          <p:cNvSpPr txBox="1"/>
          <p:nvPr/>
        </p:nvSpPr>
        <p:spPr>
          <a:xfrm>
            <a:off x="4749550" y="866650"/>
            <a:ext cx="687900" cy="489300"/>
          </a:xfrm>
          <a:prstGeom prst="rect">
            <a:avLst/>
          </a:prstGeom>
          <a:noFill/>
          <a:ln>
            <a:noFill/>
          </a:ln>
        </p:spPr>
        <p:txBody>
          <a:bodyPr anchorCtr="0" anchor="ctr" bIns="45725" lIns="45725" spcFirstLastPara="1" rIns="45725" wrap="square" tIns="45725">
            <a:noAutofit/>
          </a:bodyPr>
          <a:lstStyle/>
          <a:p>
            <a:pPr indent="0" lvl="0" marL="0" rtl="0" algn="l">
              <a:spcBef>
                <a:spcPts val="0"/>
              </a:spcBef>
              <a:spcAft>
                <a:spcPts val="0"/>
              </a:spcAft>
              <a:buNone/>
            </a:pPr>
            <a:r>
              <a:rPr b="1" lang="en-GB" sz="2300">
                <a:solidFill>
                  <a:schemeClr val="accent5"/>
                </a:solidFill>
                <a:latin typeface="Montserrat"/>
                <a:ea typeface="Montserrat"/>
                <a:cs typeface="Montserrat"/>
                <a:sym typeface="Montserrat"/>
              </a:rPr>
              <a:t>ais</a:t>
            </a:r>
            <a:endParaRPr b="1" sz="2300">
              <a:solidFill>
                <a:schemeClr val="accent5"/>
              </a:solidFill>
              <a:latin typeface="Montserrat"/>
              <a:ea typeface="Montserrat"/>
              <a:cs typeface="Montserrat"/>
              <a:sym typeface="Montserrat"/>
            </a:endParaRPr>
          </a:p>
        </p:txBody>
      </p:sp>
      <p:cxnSp>
        <p:nvCxnSpPr>
          <p:cNvPr id="227" name="Google Shape;227;p35"/>
          <p:cNvCxnSpPr/>
          <p:nvPr/>
        </p:nvCxnSpPr>
        <p:spPr>
          <a:xfrm>
            <a:off x="6033256" y="1020938"/>
            <a:ext cx="29100" cy="3039300"/>
          </a:xfrm>
          <a:prstGeom prst="straightConnector1">
            <a:avLst/>
          </a:prstGeom>
          <a:noFill/>
          <a:ln cap="flat" cmpd="sng" w="19050">
            <a:solidFill>
              <a:srgbClr val="434343"/>
            </a:solidFill>
            <a:prstDash val="dashDot"/>
            <a:round/>
            <a:headEnd len="med" w="med" type="none"/>
            <a:tailEnd len="med" w="med" type="none"/>
          </a:ln>
        </p:spPr>
      </p:cxnSp>
      <p:sp>
        <p:nvSpPr>
          <p:cNvPr id="228" name="Google Shape;228;p35"/>
          <p:cNvSpPr txBox="1"/>
          <p:nvPr/>
        </p:nvSpPr>
        <p:spPr>
          <a:xfrm>
            <a:off x="6406463" y="1217888"/>
            <a:ext cx="2364900" cy="28407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J’</a:t>
            </a:r>
            <a:r>
              <a:rPr b="1" lang="en-GB" sz="1800">
                <a:solidFill>
                  <a:schemeClr val="accent3"/>
                </a:solidFill>
                <a:latin typeface="Montserrat"/>
                <a:ea typeface="Montserrat"/>
                <a:cs typeface="Montserrat"/>
                <a:sym typeface="Montserrat"/>
              </a:rPr>
              <a:t>ét</a:t>
            </a:r>
            <a:r>
              <a:rPr b="1" lang="en-GB" sz="1800">
                <a:solidFill>
                  <a:schemeClr val="accent5"/>
                </a:solidFill>
                <a:latin typeface="Montserrat"/>
                <a:ea typeface="Montserrat"/>
                <a:cs typeface="Montserrat"/>
                <a:sym typeface="Montserrat"/>
              </a:rPr>
              <a:t>ais</a:t>
            </a:r>
            <a:endParaRPr b="1" sz="1800">
              <a:solidFill>
                <a:schemeClr val="accent5"/>
              </a:solidFill>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Il</a:t>
            </a:r>
            <a:r>
              <a:rPr lang="en-GB" sz="1800">
                <a:latin typeface="Montserrat"/>
                <a:ea typeface="Montserrat"/>
                <a:cs typeface="Montserrat"/>
                <a:sym typeface="Montserrat"/>
              </a:rPr>
              <a:t> </a:t>
            </a:r>
            <a:r>
              <a:rPr b="1" lang="en-GB" sz="1800">
                <a:solidFill>
                  <a:schemeClr val="accent3"/>
                </a:solidFill>
                <a:latin typeface="Montserrat"/>
                <a:ea typeface="Montserrat"/>
                <a:cs typeface="Montserrat"/>
                <a:sym typeface="Montserrat"/>
              </a:rPr>
              <a:t>ét</a:t>
            </a:r>
            <a:r>
              <a:rPr b="1" lang="en-GB" sz="1800">
                <a:solidFill>
                  <a:schemeClr val="accent5"/>
                </a:solidFill>
                <a:latin typeface="Montserrat"/>
                <a:ea typeface="Montserrat"/>
                <a:cs typeface="Montserrat"/>
                <a:sym typeface="Montserrat"/>
              </a:rPr>
              <a:t>ait</a:t>
            </a:r>
            <a:endParaRPr b="1" sz="1800">
              <a:solidFill>
                <a:schemeClr val="accent5"/>
              </a:solidFill>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Ils </a:t>
            </a:r>
            <a:r>
              <a:rPr b="1" lang="en-GB" sz="1800">
                <a:solidFill>
                  <a:schemeClr val="accent3"/>
                </a:solidFill>
                <a:latin typeface="Montserrat"/>
                <a:ea typeface="Montserrat"/>
                <a:cs typeface="Montserrat"/>
                <a:sym typeface="Montserrat"/>
              </a:rPr>
              <a:t>ét</a:t>
            </a:r>
            <a:r>
              <a:rPr b="1" lang="en-GB" sz="1800">
                <a:solidFill>
                  <a:schemeClr val="accent5"/>
                </a:solidFill>
                <a:latin typeface="Montserrat"/>
                <a:ea typeface="Montserrat"/>
                <a:cs typeface="Montserrat"/>
                <a:sym typeface="Montserrat"/>
              </a:rPr>
              <a:t>aient</a:t>
            </a:r>
            <a:endParaRPr b="1" sz="1800">
              <a:solidFill>
                <a:schemeClr val="accent5"/>
              </a:solidFill>
              <a:latin typeface="Montserrat"/>
              <a:ea typeface="Montserrat"/>
              <a:cs typeface="Montserrat"/>
              <a:sym typeface="Montserrat"/>
            </a:endParaRPr>
          </a:p>
          <a:p>
            <a:pPr indent="0" lvl="0" marL="0" rtl="0" algn="l">
              <a:spcBef>
                <a:spcPts val="0"/>
              </a:spcBef>
              <a:spcAft>
                <a:spcPts val="0"/>
              </a:spcAft>
              <a:buNone/>
            </a:pPr>
            <a:r>
              <a:t/>
            </a:r>
            <a:endParaRPr b="1" sz="1800">
              <a:solidFill>
                <a:schemeClr val="accent1"/>
              </a:solidFill>
              <a:latin typeface="Montserrat"/>
              <a:ea typeface="Montserrat"/>
              <a:cs typeface="Montserrat"/>
              <a:sym typeface="Montserrat"/>
            </a:endParaRPr>
          </a:p>
          <a:p>
            <a:pPr indent="0" lvl="0" marL="0" rtl="0" algn="l">
              <a:spcBef>
                <a:spcPts val="0"/>
              </a:spcBef>
              <a:spcAft>
                <a:spcPts val="0"/>
              </a:spcAft>
              <a:buNone/>
            </a:pPr>
            <a:r>
              <a:rPr b="1" lang="en-GB" sz="1800">
                <a:solidFill>
                  <a:schemeClr val="accent1"/>
                </a:solidFill>
                <a:latin typeface="Montserrat"/>
                <a:ea typeface="Montserrat"/>
                <a:cs typeface="Montserrat"/>
                <a:sym typeface="Montserrat"/>
              </a:rPr>
              <a:t>c’</a:t>
            </a:r>
            <a:r>
              <a:rPr b="1" lang="en-GB" sz="1800">
                <a:solidFill>
                  <a:schemeClr val="accent3"/>
                </a:solidFill>
                <a:latin typeface="Montserrat"/>
                <a:ea typeface="Montserrat"/>
                <a:cs typeface="Montserrat"/>
                <a:sym typeface="Montserrat"/>
              </a:rPr>
              <a:t>ét</a:t>
            </a:r>
            <a:r>
              <a:rPr b="1" lang="en-GB" sz="1800">
                <a:solidFill>
                  <a:schemeClr val="accent1"/>
                </a:solidFill>
                <a:latin typeface="Montserrat"/>
                <a:ea typeface="Montserrat"/>
                <a:cs typeface="Montserrat"/>
                <a:sym typeface="Montserrat"/>
              </a:rPr>
              <a:t>ait</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pic>
        <p:nvPicPr>
          <p:cNvPr id="229" name="Google Shape;229;p35"/>
          <p:cNvPicPr preferRelativeResize="0"/>
          <p:nvPr/>
        </p:nvPicPr>
        <p:blipFill>
          <a:blip r:embed="rId6">
            <a:alphaModFix/>
          </a:blip>
          <a:stretch>
            <a:fillRect/>
          </a:stretch>
        </p:blipFill>
        <p:spPr>
          <a:xfrm>
            <a:off x="259750" y="2960938"/>
            <a:ext cx="841788" cy="596671"/>
          </a:xfrm>
          <a:prstGeom prst="rect">
            <a:avLst/>
          </a:prstGeom>
          <a:noFill/>
          <a:ln>
            <a:noFill/>
          </a:ln>
        </p:spPr>
      </p:pic>
      <p:pic>
        <p:nvPicPr>
          <p:cNvPr id="230" name="Google Shape;230;p35"/>
          <p:cNvPicPr preferRelativeResize="0"/>
          <p:nvPr/>
        </p:nvPicPr>
        <p:blipFill>
          <a:blip r:embed="rId7">
            <a:alphaModFix/>
          </a:blip>
          <a:stretch>
            <a:fillRect/>
          </a:stretch>
        </p:blipFill>
        <p:spPr>
          <a:xfrm>
            <a:off x="1048213" y="3264513"/>
            <a:ext cx="860876" cy="606041"/>
          </a:xfrm>
          <a:prstGeom prst="rect">
            <a:avLst/>
          </a:prstGeom>
          <a:noFill/>
          <a:ln>
            <a:noFill/>
          </a:ln>
        </p:spPr>
      </p:pic>
      <p:sp>
        <p:nvSpPr>
          <p:cNvPr id="231" name="Google Shape;231;p35"/>
          <p:cNvSpPr txBox="1"/>
          <p:nvPr/>
        </p:nvSpPr>
        <p:spPr>
          <a:xfrm>
            <a:off x="1781650" y="3203475"/>
            <a:ext cx="1714500" cy="489300"/>
          </a:xfrm>
          <a:prstGeom prst="rect">
            <a:avLst/>
          </a:prstGeom>
          <a:noFill/>
          <a:ln>
            <a:noFill/>
          </a:ln>
        </p:spPr>
        <p:txBody>
          <a:bodyPr anchorCtr="0" anchor="ctr" bIns="45725" lIns="45725" spcFirstLastPara="1" rIns="45725" wrap="square" tIns="45725">
            <a:noAutofit/>
          </a:bodyPr>
          <a:lstStyle/>
          <a:p>
            <a:pPr indent="0" lvl="0" marL="0" rtl="0" algn="ctr">
              <a:spcBef>
                <a:spcPts val="0"/>
              </a:spcBef>
              <a:spcAft>
                <a:spcPts val="0"/>
              </a:spcAft>
              <a:buNone/>
            </a:pPr>
            <a:r>
              <a:rPr b="1" lang="en-GB" sz="2300">
                <a:solidFill>
                  <a:schemeClr val="accent1"/>
                </a:solidFill>
                <a:latin typeface="Montserrat"/>
                <a:ea typeface="Montserrat"/>
                <a:cs typeface="Montserrat"/>
                <a:sym typeface="Montserrat"/>
              </a:rPr>
              <a:t>ils/elles</a:t>
            </a:r>
            <a:endParaRPr sz="700">
              <a:latin typeface="Montserrat"/>
              <a:ea typeface="Montserrat"/>
              <a:cs typeface="Montserrat"/>
              <a:sym typeface="Montserrat"/>
            </a:endParaRPr>
          </a:p>
        </p:txBody>
      </p:sp>
      <p:graphicFrame>
        <p:nvGraphicFramePr>
          <p:cNvPr id="232" name="Google Shape;232;p35"/>
          <p:cNvGraphicFramePr/>
          <p:nvPr/>
        </p:nvGraphicFramePr>
        <p:xfrm>
          <a:off x="2860631" y="1971725"/>
          <a:ext cx="3000000" cy="3000000"/>
        </p:xfrm>
        <a:graphic>
          <a:graphicData uri="http://schemas.openxmlformats.org/drawingml/2006/table">
            <a:tbl>
              <a:tblPr>
                <a:noFill/>
                <a:tableStyleId>{5DA6B1AD-AE39-48F4-A21A-8ACAA924AF8D}</a:tableStyleId>
              </a:tblPr>
              <a:tblGrid>
                <a:gridCol w="2040750"/>
              </a:tblGrid>
              <a:tr h="468825">
                <a:tc>
                  <a:txBody>
                    <a:bodyPr/>
                    <a:lstStyle/>
                    <a:p>
                      <a:pPr indent="0" lvl="0" marL="0" rtl="0" algn="ctr">
                        <a:spcBef>
                          <a:spcPts val="0"/>
                        </a:spcBef>
                        <a:spcAft>
                          <a:spcPts val="0"/>
                        </a:spcAft>
                        <a:buNone/>
                      </a:pPr>
                      <a:r>
                        <a:rPr b="1" lang="en-GB" sz="3000">
                          <a:solidFill>
                            <a:schemeClr val="accent3"/>
                          </a:solidFill>
                          <a:latin typeface="Montserrat"/>
                          <a:ea typeface="Montserrat"/>
                          <a:cs typeface="Montserrat"/>
                          <a:sym typeface="Montserrat"/>
                        </a:rPr>
                        <a:t>ét</a:t>
                      </a:r>
                      <a:endParaRPr b="1" sz="3000">
                        <a:solidFill>
                          <a:schemeClr val="accent3"/>
                        </a:solidFill>
                        <a:latin typeface="Montserrat"/>
                        <a:ea typeface="Montserrat"/>
                        <a:cs typeface="Montserrat"/>
                        <a:sym typeface="Montserrat"/>
                      </a:endParaRPr>
                    </a:p>
                  </a:txBody>
                  <a:tcPr marT="45725" marB="45725" marR="45725" marL="457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233" name="Google Shape;233;p35"/>
          <p:cNvPicPr preferRelativeResize="0"/>
          <p:nvPr/>
        </p:nvPicPr>
        <p:blipFill>
          <a:blip r:embed="rId8">
            <a:alphaModFix/>
          </a:blip>
          <a:stretch>
            <a:fillRect/>
          </a:stretch>
        </p:blipFill>
        <p:spPr>
          <a:xfrm>
            <a:off x="8127210" y="205950"/>
            <a:ext cx="812838" cy="813601"/>
          </a:xfrm>
          <a:prstGeom prst="rect">
            <a:avLst/>
          </a:prstGeom>
          <a:noFill/>
          <a:ln>
            <a:noFill/>
          </a:ln>
        </p:spPr>
      </p:pic>
      <p:sp>
        <p:nvSpPr>
          <p:cNvPr id="234" name="Google Shape;234;p35"/>
          <p:cNvSpPr txBox="1"/>
          <p:nvPr/>
        </p:nvSpPr>
        <p:spPr>
          <a:xfrm>
            <a:off x="458975" y="3870550"/>
            <a:ext cx="8008800" cy="532200"/>
          </a:xfrm>
          <a:prstGeom prst="rect">
            <a:avLst/>
          </a:prstGeom>
          <a:noFill/>
          <a:ln>
            <a:noFill/>
          </a:ln>
        </p:spPr>
        <p:txBody>
          <a:bodyPr anchorCtr="0" anchor="t" bIns="45725" lIns="45725" spcFirstLastPara="1" rIns="45725" wrap="square" tIns="45725">
            <a:noAutofit/>
          </a:bodyPr>
          <a:lstStyle/>
          <a:p>
            <a:pPr indent="0" lvl="0" marL="0" rtl="0" algn="ctr">
              <a:spcBef>
                <a:spcPts val="0"/>
              </a:spcBef>
              <a:spcAft>
                <a:spcPts val="0"/>
              </a:spcAft>
              <a:buNone/>
            </a:pPr>
            <a:r>
              <a:rPr lang="en-GB" sz="2000">
                <a:latin typeface="Montserrat"/>
                <a:ea typeface="Montserrat"/>
                <a:cs typeface="Montserrat"/>
                <a:sym typeface="Montserrat"/>
              </a:rPr>
              <a:t>The verb </a:t>
            </a:r>
            <a:r>
              <a:rPr b="1" lang="en-GB" sz="2000">
                <a:solidFill>
                  <a:schemeClr val="accent3"/>
                </a:solidFill>
                <a:latin typeface="Montserrat"/>
                <a:ea typeface="Montserrat"/>
                <a:cs typeface="Montserrat"/>
                <a:sym typeface="Montserrat"/>
              </a:rPr>
              <a:t>être</a:t>
            </a:r>
            <a:r>
              <a:rPr lang="en-GB" sz="2000">
                <a:latin typeface="Montserrat"/>
                <a:ea typeface="Montserrat"/>
                <a:cs typeface="Montserrat"/>
                <a:sym typeface="Montserrat"/>
              </a:rPr>
              <a:t> is the only </a:t>
            </a:r>
            <a:r>
              <a:rPr b="1" lang="en-GB" sz="2000">
                <a:solidFill>
                  <a:schemeClr val="accent3"/>
                </a:solidFill>
                <a:latin typeface="Montserrat"/>
                <a:ea typeface="Montserrat"/>
                <a:cs typeface="Montserrat"/>
                <a:sym typeface="Montserrat"/>
              </a:rPr>
              <a:t>irregular verb</a:t>
            </a:r>
            <a:r>
              <a:rPr lang="en-GB" sz="2000">
                <a:latin typeface="Montserrat"/>
                <a:ea typeface="Montserrat"/>
                <a:cs typeface="Montserrat"/>
                <a:sym typeface="Montserrat"/>
              </a:rPr>
              <a:t> in the imperfect tense.  The stem is </a:t>
            </a:r>
            <a:r>
              <a:rPr b="1" lang="en-GB" sz="2000">
                <a:solidFill>
                  <a:schemeClr val="accent3"/>
                </a:solidFill>
                <a:latin typeface="Montserrat"/>
                <a:ea typeface="Montserrat"/>
                <a:cs typeface="Montserrat"/>
                <a:sym typeface="Montserrat"/>
              </a:rPr>
              <a:t>ét</a:t>
            </a:r>
            <a:endParaRPr sz="20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0" st="0"/>
                                            </p:txEl>
                                          </p:spTgt>
                                        </p:tgtEl>
                                        <p:attrNameLst>
                                          <p:attrName>style.visibility</p:attrName>
                                        </p:attrNameLst>
                                      </p:cBhvr>
                                      <p:to>
                                        <p:strVal val="visible"/>
                                      </p:to>
                                    </p:set>
                                    <p:animEffect filter="fade" transition="in">
                                      <p:cBhvr>
                                        <p:cTn dur="1000"/>
                                        <p:tgtEl>
                                          <p:spTgt spid="2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1" st="1"/>
                                            </p:txEl>
                                          </p:spTgt>
                                        </p:tgtEl>
                                        <p:attrNameLst>
                                          <p:attrName>style.visibility</p:attrName>
                                        </p:attrNameLst>
                                      </p:cBhvr>
                                      <p:to>
                                        <p:strVal val="visible"/>
                                      </p:to>
                                    </p:set>
                                    <p:animEffect filter="fade" transition="in">
                                      <p:cBhvr>
                                        <p:cTn dur="1000"/>
                                        <p:tgtEl>
                                          <p:spTgt spid="2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2" st="2"/>
                                            </p:txEl>
                                          </p:spTgt>
                                        </p:tgtEl>
                                        <p:attrNameLst>
                                          <p:attrName>style.visibility</p:attrName>
                                        </p:attrNameLst>
                                      </p:cBhvr>
                                      <p:to>
                                        <p:strVal val="visible"/>
                                      </p:to>
                                    </p:set>
                                    <p:animEffect filter="fade" transition="in">
                                      <p:cBhvr>
                                        <p:cTn dur="1000"/>
                                        <p:tgtEl>
                                          <p:spTgt spid="2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3" st="3"/>
                                            </p:txEl>
                                          </p:spTgt>
                                        </p:tgtEl>
                                        <p:attrNameLst>
                                          <p:attrName>style.visibility</p:attrName>
                                        </p:attrNameLst>
                                      </p:cBhvr>
                                      <p:to>
                                        <p:strVal val="visible"/>
                                      </p:to>
                                    </p:set>
                                    <p:animEffect filter="fade" transition="in">
                                      <p:cBhvr>
                                        <p:cTn dur="1000"/>
                                        <p:tgtEl>
                                          <p:spTgt spid="2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4" st="4"/>
                                            </p:txEl>
                                          </p:spTgt>
                                        </p:tgtEl>
                                        <p:attrNameLst>
                                          <p:attrName>style.visibility</p:attrName>
                                        </p:attrNameLst>
                                      </p:cBhvr>
                                      <p:to>
                                        <p:strVal val="visible"/>
                                      </p:to>
                                    </p:set>
                                    <p:animEffect filter="fade" transition="in">
                                      <p:cBhvr>
                                        <p:cTn dur="1000"/>
                                        <p:tgtEl>
                                          <p:spTgt spid="2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5" st="5"/>
                                            </p:txEl>
                                          </p:spTgt>
                                        </p:tgtEl>
                                        <p:attrNameLst>
                                          <p:attrName>style.visibility</p:attrName>
                                        </p:attrNameLst>
                                      </p:cBhvr>
                                      <p:to>
                                        <p:strVal val="visible"/>
                                      </p:to>
                                    </p:set>
                                    <p:animEffect filter="fade" transition="in">
                                      <p:cBhvr>
                                        <p:cTn dur="1000"/>
                                        <p:tgtEl>
                                          <p:spTgt spid="2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6" st="6"/>
                                            </p:txEl>
                                          </p:spTgt>
                                        </p:tgtEl>
                                        <p:attrNameLst>
                                          <p:attrName>style.visibility</p:attrName>
                                        </p:attrNameLst>
                                      </p:cBhvr>
                                      <p:to>
                                        <p:strVal val="visible"/>
                                      </p:to>
                                    </p:set>
                                    <p:animEffect filter="fade" transition="in">
                                      <p:cBhvr>
                                        <p:cTn dur="1000"/>
                                        <p:tgtEl>
                                          <p:spTgt spid="22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7" st="7"/>
                                            </p:txEl>
                                          </p:spTgt>
                                        </p:tgtEl>
                                        <p:attrNameLst>
                                          <p:attrName>style.visibility</p:attrName>
                                        </p:attrNameLst>
                                      </p:cBhvr>
                                      <p:to>
                                        <p:strVal val="visible"/>
                                      </p:to>
                                    </p:set>
                                    <p:animEffect filter="fade" transition="in">
                                      <p:cBhvr>
                                        <p:cTn dur="1000"/>
                                        <p:tgtEl>
                                          <p:spTgt spid="22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xEl>
                                              <p:pRg end="8" st="8"/>
                                            </p:txEl>
                                          </p:spTgt>
                                        </p:tgtEl>
                                        <p:attrNameLst>
                                          <p:attrName>style.visibility</p:attrName>
                                        </p:attrNameLst>
                                      </p:cBhvr>
                                      <p:to>
                                        <p:strVal val="visible"/>
                                      </p:to>
                                    </p:set>
                                    <p:animEffect filter="fade" transition="in">
                                      <p:cBhvr>
                                        <p:cTn dur="1000"/>
                                        <p:tgtEl>
                                          <p:spTgt spid="22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