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Lst>
  <p:sldSz cy="10287000" cx="18288000"/>
  <p:notesSz cx="6858000" cy="9144000"/>
  <p:embeddedFontLst>
    <p:embeddedFont>
      <p:font typeface="Montserrat SemiBold"/>
      <p:regular r:id="rId11"/>
      <p:bold r:id="rId12"/>
      <p:italic r:id="rId13"/>
      <p:boldItalic r:id="rId14"/>
    </p:embeddedFont>
    <p:embeddedFont>
      <p:font typeface="Montserrat"/>
      <p:regular r:id="rId15"/>
      <p:bold r:id="rId16"/>
      <p:italic r:id="rId17"/>
      <p:boldItalic r:id="rId18"/>
    </p:embeddedFont>
    <p:embeddedFont>
      <p:font typeface="Montserrat Medium"/>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bold.fntdata"/><Relationship Id="rId11" Type="http://schemas.openxmlformats.org/officeDocument/2006/relationships/font" Target="fonts/MontserratSemiBold-regular.fntdata"/><Relationship Id="rId22" Type="http://schemas.openxmlformats.org/officeDocument/2006/relationships/font" Target="fonts/MontserratMedium-boldItalic.fntdata"/><Relationship Id="rId10" Type="http://schemas.openxmlformats.org/officeDocument/2006/relationships/slide" Target="slides/slide6.xml"/><Relationship Id="rId21" Type="http://schemas.openxmlformats.org/officeDocument/2006/relationships/font" Target="fonts/MontserratMedium-italic.fntdata"/><Relationship Id="rId13" Type="http://schemas.openxmlformats.org/officeDocument/2006/relationships/font" Target="fonts/MontserratSemiBold-italic.fntdata"/><Relationship Id="rId12" Type="http://schemas.openxmlformats.org/officeDocument/2006/relationships/font" Target="fonts/MontserratSemiBo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regular.fntdata"/><Relationship Id="rId14" Type="http://schemas.openxmlformats.org/officeDocument/2006/relationships/font" Target="fonts/MontserratSemiBold-boldItalic.fntdata"/><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slide" Target="slides/slide1.xml"/><Relationship Id="rId19" Type="http://schemas.openxmlformats.org/officeDocument/2006/relationships/font" Target="fonts/MontserratMedium-regular.fntdata"/><Relationship Id="rId6" Type="http://schemas.openxmlformats.org/officeDocument/2006/relationships/slide" Target="slides/slide2.xml"/><Relationship Id="rId18"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c905a53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c905a53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c905a537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c905a537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c905a5370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c905a5370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c905a5370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c905a5370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c905a5370_0_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c905a5370_0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Have a go at drawing this graph yourself</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c905a5370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c905a5370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1">
  <p:cSld name="TITLE_ONLY_1_2">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77" name="Google Shape;77;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8" name="Google Shape;78;p14"/>
          <p:cNvSpPr txBox="1"/>
          <p:nvPr>
            <p:ph idx="1" type="body"/>
          </p:nvPr>
        </p:nvSpPr>
        <p:spPr>
          <a:xfrm>
            <a:off x="906400" y="2857850"/>
            <a:ext cx="16463400" cy="8106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79" name="Google Shape;79;p14"/>
          <p:cNvSpPr txBox="1"/>
          <p:nvPr>
            <p:ph idx="2" type="subTitle"/>
          </p:nvPr>
        </p:nvSpPr>
        <p:spPr>
          <a:xfrm>
            <a:off x="9179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0" name="Google Shape;80;p14"/>
          <p:cNvSpPr txBox="1"/>
          <p:nvPr>
            <p:ph idx="3" type="body"/>
          </p:nvPr>
        </p:nvSpPr>
        <p:spPr>
          <a:xfrm>
            <a:off x="9179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gn="l">
              <a:lnSpc>
                <a:spcPct val="115000"/>
              </a:lnSpc>
              <a:spcBef>
                <a:spcPts val="0"/>
              </a:spcBef>
              <a:spcAft>
                <a:spcPts val="0"/>
              </a:spcAft>
              <a:buSzPts val="2400"/>
              <a:buChar char="●"/>
              <a:defRPr sz="2400"/>
            </a:lvl1pPr>
            <a:lvl2pPr indent="-381000" lvl="1" marL="914400" rtl="0" algn="l">
              <a:lnSpc>
                <a:spcPct val="115000"/>
              </a:lnSpc>
              <a:spcBef>
                <a:spcPts val="1200"/>
              </a:spcBef>
              <a:spcAft>
                <a:spcPts val="0"/>
              </a:spcAft>
              <a:buSzPts val="2400"/>
              <a:buChar char="–"/>
              <a:defRPr sz="2400"/>
            </a:lvl2pPr>
            <a:lvl3pPr indent="-381000" lvl="2" marL="1371600" rtl="0" algn="l">
              <a:lnSpc>
                <a:spcPct val="115000"/>
              </a:lnSpc>
              <a:spcBef>
                <a:spcPts val="1200"/>
              </a:spcBef>
              <a:spcAft>
                <a:spcPts val="0"/>
              </a:spcAft>
              <a:buSzPts val="2400"/>
              <a:buChar char="–"/>
              <a:defRPr sz="2400"/>
            </a:lvl3pPr>
            <a:lvl4pPr indent="-381000" lvl="3" marL="1828800" rtl="0" algn="l">
              <a:lnSpc>
                <a:spcPct val="115000"/>
              </a:lnSpc>
              <a:spcBef>
                <a:spcPts val="1200"/>
              </a:spcBef>
              <a:spcAft>
                <a:spcPts val="0"/>
              </a:spcAft>
              <a:buSzPts val="2400"/>
              <a:buChar char="–"/>
              <a:defRPr sz="2400"/>
            </a:lvl4pPr>
            <a:lvl5pPr indent="-381000" lvl="4" marL="2286000" rtl="0" algn="l">
              <a:lnSpc>
                <a:spcPct val="115000"/>
              </a:lnSpc>
              <a:spcBef>
                <a:spcPts val="1200"/>
              </a:spcBef>
              <a:spcAft>
                <a:spcPts val="0"/>
              </a:spcAft>
              <a:buSzPts val="2400"/>
              <a:buChar char="–"/>
              <a:defRPr/>
            </a:lvl5pPr>
            <a:lvl6pPr indent="-381000" lvl="5" marL="2743200" rtl="0" algn="l">
              <a:lnSpc>
                <a:spcPct val="115000"/>
              </a:lnSpc>
              <a:spcBef>
                <a:spcPts val="1200"/>
              </a:spcBef>
              <a:spcAft>
                <a:spcPts val="0"/>
              </a:spcAft>
              <a:buSzPts val="2400"/>
              <a:buChar char="–"/>
              <a:defRPr/>
            </a:lvl6pPr>
            <a:lvl7pPr indent="-381000" lvl="6" marL="3200400" rtl="0" algn="l">
              <a:lnSpc>
                <a:spcPct val="115000"/>
              </a:lnSpc>
              <a:spcBef>
                <a:spcPts val="1200"/>
              </a:spcBef>
              <a:spcAft>
                <a:spcPts val="0"/>
              </a:spcAft>
              <a:buSzPts val="2400"/>
              <a:buChar char="–"/>
              <a:defRPr sz="2400"/>
            </a:lvl7pPr>
            <a:lvl8pPr indent="-381000" lvl="7" marL="3657600" rtl="0" algn="l">
              <a:lnSpc>
                <a:spcPct val="115000"/>
              </a:lnSpc>
              <a:spcBef>
                <a:spcPts val="1200"/>
              </a:spcBef>
              <a:spcAft>
                <a:spcPts val="0"/>
              </a:spcAft>
              <a:buSzPts val="2400"/>
              <a:buChar char="–"/>
              <a:defRPr sz="2400"/>
            </a:lvl8pPr>
            <a:lvl9pPr indent="-381000" lvl="8" marL="4114800" rtl="0" algn="l">
              <a:lnSpc>
                <a:spcPct val="115000"/>
              </a:lnSpc>
              <a:spcBef>
                <a:spcPts val="1200"/>
              </a:spcBef>
              <a:spcAft>
                <a:spcPts val="1200"/>
              </a:spcAft>
              <a:buSzPts val="2400"/>
              <a:buChar char="–"/>
              <a:defRPr sz="2400"/>
            </a:lvl9pPr>
          </a:lstStyle>
          <a:p/>
        </p:txBody>
      </p:sp>
      <p:sp>
        <p:nvSpPr>
          <p:cNvPr id="81" name="Google Shape;81;p14"/>
          <p:cNvSpPr txBox="1"/>
          <p:nvPr>
            <p:ph idx="4" type="subTitle"/>
          </p:nvPr>
        </p:nvSpPr>
        <p:spPr>
          <a:xfrm>
            <a:off x="655860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2" name="Google Shape;82;p14"/>
          <p:cNvSpPr txBox="1"/>
          <p:nvPr>
            <p:ph idx="5" type="body"/>
          </p:nvPr>
        </p:nvSpPr>
        <p:spPr>
          <a:xfrm>
            <a:off x="655860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gn="l">
              <a:lnSpc>
                <a:spcPct val="115000"/>
              </a:lnSpc>
              <a:spcBef>
                <a:spcPts val="0"/>
              </a:spcBef>
              <a:spcAft>
                <a:spcPts val="0"/>
              </a:spcAft>
              <a:buSzPts val="2400"/>
              <a:buChar char="●"/>
              <a:defRPr sz="2400"/>
            </a:lvl1pPr>
            <a:lvl2pPr indent="-381000" lvl="1" marL="914400" rtl="0" algn="l">
              <a:lnSpc>
                <a:spcPct val="115000"/>
              </a:lnSpc>
              <a:spcBef>
                <a:spcPts val="1200"/>
              </a:spcBef>
              <a:spcAft>
                <a:spcPts val="0"/>
              </a:spcAft>
              <a:buSzPts val="2400"/>
              <a:buChar char="–"/>
              <a:defRPr sz="2400"/>
            </a:lvl2pPr>
            <a:lvl3pPr indent="-381000" lvl="2" marL="1371600" rtl="0" algn="l">
              <a:lnSpc>
                <a:spcPct val="115000"/>
              </a:lnSpc>
              <a:spcBef>
                <a:spcPts val="1200"/>
              </a:spcBef>
              <a:spcAft>
                <a:spcPts val="0"/>
              </a:spcAft>
              <a:buSzPts val="2400"/>
              <a:buChar char="–"/>
              <a:defRPr sz="2400"/>
            </a:lvl3pPr>
            <a:lvl4pPr indent="-381000" lvl="3" marL="1828800" rtl="0" algn="l">
              <a:lnSpc>
                <a:spcPct val="115000"/>
              </a:lnSpc>
              <a:spcBef>
                <a:spcPts val="1200"/>
              </a:spcBef>
              <a:spcAft>
                <a:spcPts val="0"/>
              </a:spcAft>
              <a:buSzPts val="2400"/>
              <a:buChar char="–"/>
              <a:defRPr sz="2400"/>
            </a:lvl4pPr>
            <a:lvl5pPr indent="-381000" lvl="4" marL="2286000" rtl="0" algn="l">
              <a:lnSpc>
                <a:spcPct val="115000"/>
              </a:lnSpc>
              <a:spcBef>
                <a:spcPts val="1200"/>
              </a:spcBef>
              <a:spcAft>
                <a:spcPts val="0"/>
              </a:spcAft>
              <a:buSzPts val="2400"/>
              <a:buChar char="–"/>
              <a:defRPr/>
            </a:lvl5pPr>
            <a:lvl6pPr indent="-381000" lvl="5" marL="2743200" rtl="0" algn="l">
              <a:lnSpc>
                <a:spcPct val="115000"/>
              </a:lnSpc>
              <a:spcBef>
                <a:spcPts val="1200"/>
              </a:spcBef>
              <a:spcAft>
                <a:spcPts val="0"/>
              </a:spcAft>
              <a:buSzPts val="2400"/>
              <a:buChar char="–"/>
              <a:defRPr/>
            </a:lvl6pPr>
            <a:lvl7pPr indent="-381000" lvl="6" marL="3200400" rtl="0" algn="l">
              <a:lnSpc>
                <a:spcPct val="115000"/>
              </a:lnSpc>
              <a:spcBef>
                <a:spcPts val="1200"/>
              </a:spcBef>
              <a:spcAft>
                <a:spcPts val="0"/>
              </a:spcAft>
              <a:buSzPts val="2400"/>
              <a:buChar char="–"/>
              <a:defRPr sz="2400"/>
            </a:lvl7pPr>
            <a:lvl8pPr indent="-381000" lvl="7" marL="3657600" rtl="0" algn="l">
              <a:lnSpc>
                <a:spcPct val="115000"/>
              </a:lnSpc>
              <a:spcBef>
                <a:spcPts val="1200"/>
              </a:spcBef>
              <a:spcAft>
                <a:spcPts val="0"/>
              </a:spcAft>
              <a:buSzPts val="2400"/>
              <a:buChar char="–"/>
              <a:defRPr sz="2400"/>
            </a:lvl8pPr>
            <a:lvl9pPr indent="-381000" lvl="8" marL="4114800" rtl="0" algn="l">
              <a:lnSpc>
                <a:spcPct val="115000"/>
              </a:lnSpc>
              <a:spcBef>
                <a:spcPts val="1200"/>
              </a:spcBef>
              <a:spcAft>
                <a:spcPts val="1200"/>
              </a:spcAft>
              <a:buSzPts val="2400"/>
              <a:buChar char="–"/>
              <a:defRPr sz="2400"/>
            </a:lvl9pPr>
          </a:lstStyle>
          <a:p/>
        </p:txBody>
      </p:sp>
      <p:sp>
        <p:nvSpPr>
          <p:cNvPr id="83" name="Google Shape;83;p14"/>
          <p:cNvSpPr txBox="1"/>
          <p:nvPr>
            <p:ph idx="6" type="subTitle"/>
          </p:nvPr>
        </p:nvSpPr>
        <p:spPr>
          <a:xfrm>
            <a:off x="121992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4" name="Google Shape;84;p14"/>
          <p:cNvSpPr txBox="1"/>
          <p:nvPr>
            <p:ph idx="7" type="body"/>
          </p:nvPr>
        </p:nvSpPr>
        <p:spPr>
          <a:xfrm>
            <a:off x="121992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gn="l">
              <a:lnSpc>
                <a:spcPct val="115000"/>
              </a:lnSpc>
              <a:spcBef>
                <a:spcPts val="0"/>
              </a:spcBef>
              <a:spcAft>
                <a:spcPts val="0"/>
              </a:spcAft>
              <a:buSzPts val="2400"/>
              <a:buChar char="●"/>
              <a:defRPr sz="2400"/>
            </a:lvl1pPr>
            <a:lvl2pPr indent="-381000" lvl="1" marL="914400" rtl="0" algn="l">
              <a:lnSpc>
                <a:spcPct val="115000"/>
              </a:lnSpc>
              <a:spcBef>
                <a:spcPts val="1200"/>
              </a:spcBef>
              <a:spcAft>
                <a:spcPts val="0"/>
              </a:spcAft>
              <a:buSzPts val="2400"/>
              <a:buChar char="–"/>
              <a:defRPr sz="2400"/>
            </a:lvl2pPr>
            <a:lvl3pPr indent="-381000" lvl="2" marL="1371600" rtl="0" algn="l">
              <a:lnSpc>
                <a:spcPct val="115000"/>
              </a:lnSpc>
              <a:spcBef>
                <a:spcPts val="1200"/>
              </a:spcBef>
              <a:spcAft>
                <a:spcPts val="0"/>
              </a:spcAft>
              <a:buSzPts val="2400"/>
              <a:buChar char="–"/>
              <a:defRPr sz="2400"/>
            </a:lvl3pPr>
            <a:lvl4pPr indent="-381000" lvl="3" marL="1828800" rtl="0" algn="l">
              <a:lnSpc>
                <a:spcPct val="115000"/>
              </a:lnSpc>
              <a:spcBef>
                <a:spcPts val="1200"/>
              </a:spcBef>
              <a:spcAft>
                <a:spcPts val="0"/>
              </a:spcAft>
              <a:buSzPts val="2400"/>
              <a:buChar char="–"/>
              <a:defRPr sz="2400"/>
            </a:lvl4pPr>
            <a:lvl5pPr indent="-381000" lvl="4" marL="2286000" rtl="0" algn="l">
              <a:lnSpc>
                <a:spcPct val="115000"/>
              </a:lnSpc>
              <a:spcBef>
                <a:spcPts val="1200"/>
              </a:spcBef>
              <a:spcAft>
                <a:spcPts val="0"/>
              </a:spcAft>
              <a:buSzPts val="2400"/>
              <a:buChar char="–"/>
              <a:defRPr/>
            </a:lvl5pPr>
            <a:lvl6pPr indent="-381000" lvl="5" marL="2743200" rtl="0" algn="l">
              <a:lnSpc>
                <a:spcPct val="115000"/>
              </a:lnSpc>
              <a:spcBef>
                <a:spcPts val="1200"/>
              </a:spcBef>
              <a:spcAft>
                <a:spcPts val="0"/>
              </a:spcAft>
              <a:buSzPts val="2400"/>
              <a:buChar char="–"/>
              <a:defRPr/>
            </a:lvl6pPr>
            <a:lvl7pPr indent="-381000" lvl="6" marL="3200400" rtl="0" algn="l">
              <a:lnSpc>
                <a:spcPct val="115000"/>
              </a:lnSpc>
              <a:spcBef>
                <a:spcPts val="1200"/>
              </a:spcBef>
              <a:spcAft>
                <a:spcPts val="0"/>
              </a:spcAft>
              <a:buSzPts val="2400"/>
              <a:buChar char="–"/>
              <a:defRPr sz="2400"/>
            </a:lvl7pPr>
            <a:lvl8pPr indent="-381000" lvl="7" marL="3657600" rtl="0" algn="l">
              <a:lnSpc>
                <a:spcPct val="115000"/>
              </a:lnSpc>
              <a:spcBef>
                <a:spcPts val="1200"/>
              </a:spcBef>
              <a:spcAft>
                <a:spcPts val="0"/>
              </a:spcAft>
              <a:buSzPts val="2400"/>
              <a:buChar char="–"/>
              <a:defRPr sz="2400"/>
            </a:lvl8pPr>
            <a:lvl9pPr indent="-381000" lvl="8" marL="4114800" rtl="0" algn="l">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8" name="Shape 88"/>
        <p:cNvGrpSpPr/>
        <p:nvPr/>
      </p:nvGrpSpPr>
      <p:grpSpPr>
        <a:xfrm>
          <a:off x="0" y="0"/>
          <a:ext cx="0" cy="0"/>
          <a:chOff x="0" y="0"/>
          <a:chExt cx="0" cy="0"/>
        </a:xfrm>
      </p:grpSpPr>
      <p:sp>
        <p:nvSpPr>
          <p:cNvPr id="89" name="Google Shape;89;p15"/>
          <p:cNvSpPr txBox="1"/>
          <p:nvPr>
            <p:ph type="ctrTitle"/>
          </p:nvPr>
        </p:nvSpPr>
        <p:spPr>
          <a:xfrm>
            <a:off x="1062250" y="3482425"/>
            <a:ext cx="8749500" cy="266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Distance-Time Graphs</a:t>
            </a:r>
            <a:endParaRPr/>
          </a:p>
        </p:txBody>
      </p:sp>
      <p:sp>
        <p:nvSpPr>
          <p:cNvPr id="90" name="Google Shape;90;p15"/>
          <p:cNvSpPr txBox="1"/>
          <p:nvPr>
            <p:ph idx="2" type="subTitle"/>
          </p:nvPr>
        </p:nvSpPr>
        <p:spPr>
          <a:xfrm>
            <a:off x="1835900" y="16421900"/>
            <a:ext cx="15804000" cy="2478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t>Miss Whittick</a:t>
            </a:r>
            <a:endParaRPr/>
          </a:p>
        </p:txBody>
      </p:sp>
      <p:sp>
        <p:nvSpPr>
          <p:cNvPr id="91" name="Google Shape;91;p15"/>
          <p:cNvSpPr txBox="1"/>
          <p:nvPr/>
        </p:nvSpPr>
        <p:spPr>
          <a:xfrm>
            <a:off x="917950" y="890050"/>
            <a:ext cx="16452000"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3600">
                <a:latin typeface="Montserrat"/>
                <a:ea typeface="Montserrat"/>
                <a:cs typeface="Montserrat"/>
                <a:sym typeface="Montserrat"/>
              </a:rPr>
              <a:t>Combine</a:t>
            </a:r>
            <a:r>
              <a:rPr lang="en-GB" sz="3600">
                <a:latin typeface="Montserrat"/>
                <a:ea typeface="Montserrat"/>
                <a:cs typeface="Montserrat"/>
                <a:sym typeface="Montserrat"/>
              </a:rPr>
              <a:t>d Science - Physics - Key Stage 4 - F</a:t>
            </a:r>
            <a:r>
              <a:rPr lang="en-GB" sz="3600">
                <a:latin typeface="Montserrat"/>
                <a:ea typeface="Montserrat"/>
                <a:cs typeface="Montserrat"/>
                <a:sym typeface="Montserrat"/>
              </a:rPr>
              <a:t>orces</a:t>
            </a:r>
            <a:endParaRPr sz="3600">
              <a:latin typeface="Montserrat"/>
              <a:ea typeface="Montserrat"/>
              <a:cs typeface="Montserrat"/>
              <a:sym typeface="Montserrat"/>
            </a:endParaRPr>
          </a:p>
        </p:txBody>
      </p:sp>
      <p:sp>
        <p:nvSpPr>
          <p:cNvPr id="92" name="Google Shape;92;p15"/>
          <p:cNvSpPr txBox="1"/>
          <p:nvPr/>
        </p:nvSpPr>
        <p:spPr>
          <a:xfrm>
            <a:off x="917950" y="8210950"/>
            <a:ext cx="7902000" cy="1239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2800">
                <a:latin typeface="Montserrat SemiBold"/>
                <a:ea typeface="Montserrat SemiBold"/>
                <a:cs typeface="Montserrat SemiBold"/>
                <a:sym typeface="Montserrat SemiBold"/>
              </a:rPr>
              <a:t>Mr Saville</a:t>
            </a:r>
            <a:endParaRPr sz="2800">
              <a:latin typeface="Montserrat SemiBold"/>
              <a:ea typeface="Montserrat SemiBold"/>
              <a:cs typeface="Montserrat SemiBold"/>
              <a:sym typeface="Montserra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8" name="Google Shape;98;p16"/>
          <p:cNvSpPr txBox="1"/>
          <p:nvPr>
            <p:ph type="title"/>
          </p:nvPr>
        </p:nvSpPr>
        <p:spPr>
          <a:xfrm>
            <a:off x="917950" y="890050"/>
            <a:ext cx="13201200" cy="88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Warm Up Task</a:t>
            </a:r>
            <a:endParaRPr>
              <a:solidFill>
                <a:schemeClr val="dk2"/>
              </a:solidFill>
            </a:endParaRPr>
          </a:p>
        </p:txBody>
      </p:sp>
      <p:sp>
        <p:nvSpPr>
          <p:cNvPr id="99" name="Google Shape;99;p16"/>
          <p:cNvSpPr txBox="1"/>
          <p:nvPr>
            <p:ph idx="1" type="body"/>
          </p:nvPr>
        </p:nvSpPr>
        <p:spPr>
          <a:xfrm>
            <a:off x="917950" y="2012675"/>
            <a:ext cx="16452000" cy="6825900"/>
          </a:xfrm>
          <a:prstGeom prst="rect">
            <a:avLst/>
          </a:prstGeom>
        </p:spPr>
        <p:txBody>
          <a:bodyPr anchorCtr="0" anchor="t" bIns="0" lIns="0" spcFirstLastPara="1" rIns="0" wrap="square" tIns="0">
            <a:noAutofit/>
          </a:bodyPr>
          <a:lstStyle/>
          <a:p>
            <a:pPr indent="-431800" lvl="0" marL="457200" rtl="0" algn="l">
              <a:spcBef>
                <a:spcPts val="0"/>
              </a:spcBef>
              <a:spcAft>
                <a:spcPts val="0"/>
              </a:spcAft>
              <a:buSzPts val="3200"/>
              <a:buAutoNum type="arabicPeriod"/>
            </a:pPr>
            <a:r>
              <a:rPr lang="en-GB"/>
              <a:t>What type of quantity is speed? (scalar or vector?)</a:t>
            </a:r>
            <a:endParaRPr/>
          </a:p>
          <a:p>
            <a:pPr indent="-431800" lvl="0" marL="457200" rtl="0" algn="l">
              <a:spcBef>
                <a:spcPts val="2000"/>
              </a:spcBef>
              <a:spcAft>
                <a:spcPts val="0"/>
              </a:spcAft>
              <a:buSzPts val="3200"/>
              <a:buAutoNum type="arabicPeriod"/>
            </a:pPr>
            <a:r>
              <a:rPr lang="en-GB"/>
              <a:t>Can you recall the average speeds (in m/s) for a person walking and jogging?</a:t>
            </a:r>
            <a:endParaRPr/>
          </a:p>
          <a:p>
            <a:pPr indent="-431800" lvl="0" marL="457200" rtl="0" algn="l">
              <a:spcBef>
                <a:spcPts val="2000"/>
              </a:spcBef>
              <a:spcAft>
                <a:spcPts val="0"/>
              </a:spcAft>
              <a:buSzPts val="3200"/>
              <a:buAutoNum type="arabicPeriod"/>
            </a:pPr>
            <a:r>
              <a:rPr lang="en-GB"/>
              <a:t>Define speed.</a:t>
            </a:r>
            <a:endParaRPr/>
          </a:p>
          <a:p>
            <a:pPr indent="-431800" lvl="0" marL="457200" rtl="0" algn="l">
              <a:spcBef>
                <a:spcPts val="2000"/>
              </a:spcBef>
              <a:spcAft>
                <a:spcPts val="0"/>
              </a:spcAft>
              <a:buSzPts val="3200"/>
              <a:buAutoNum type="arabicPeriod"/>
            </a:pPr>
            <a:r>
              <a:rPr lang="en-GB"/>
              <a:t>How do you calculate the speed of an object?</a:t>
            </a:r>
            <a:endParaRPr/>
          </a:p>
          <a:p>
            <a:pPr indent="-431800" lvl="0" marL="457200" rtl="0" algn="l">
              <a:spcBef>
                <a:spcPts val="2000"/>
              </a:spcBef>
              <a:spcAft>
                <a:spcPts val="2000"/>
              </a:spcAft>
              <a:buSzPts val="3200"/>
              <a:buAutoNum type="arabicPeriod"/>
            </a:pPr>
            <a:r>
              <a:rPr lang="en-GB"/>
              <a:t>What is the average speed of sound?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105" name="Google Shape;105;p17"/>
          <p:cNvPicPr preferRelativeResize="0"/>
          <p:nvPr/>
        </p:nvPicPr>
        <p:blipFill>
          <a:blip r:embed="rId3">
            <a:alphaModFix/>
          </a:blip>
          <a:stretch>
            <a:fillRect/>
          </a:stretch>
        </p:blipFill>
        <p:spPr>
          <a:xfrm>
            <a:off x="6006600" y="223625"/>
            <a:ext cx="12146050" cy="8195575"/>
          </a:xfrm>
          <a:prstGeom prst="rect">
            <a:avLst/>
          </a:prstGeom>
          <a:noFill/>
          <a:ln>
            <a:noFill/>
          </a:ln>
        </p:spPr>
      </p:pic>
      <p:sp>
        <p:nvSpPr>
          <p:cNvPr id="106" name="Google Shape;106;p17"/>
          <p:cNvSpPr txBox="1"/>
          <p:nvPr/>
        </p:nvSpPr>
        <p:spPr>
          <a:xfrm>
            <a:off x="251575" y="755550"/>
            <a:ext cx="4724100" cy="87759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SzPts val="3200"/>
              <a:buFont typeface="Montserrat"/>
              <a:buAutoNum type="arabicParenR"/>
            </a:pPr>
            <a:r>
              <a:rPr lang="en-GB" sz="3200">
                <a:latin typeface="Montserrat"/>
                <a:ea typeface="Montserrat"/>
                <a:cs typeface="Montserrat"/>
                <a:sym typeface="Montserrat"/>
              </a:rPr>
              <a:t>Identify what each area represents on the graph:</a:t>
            </a:r>
            <a:endParaRPr sz="3200">
              <a:latin typeface="Montserrat"/>
              <a:ea typeface="Montserrat"/>
              <a:cs typeface="Montserrat"/>
              <a:sym typeface="Montserrat"/>
            </a:endParaRPr>
          </a:p>
          <a:p>
            <a:pPr indent="0" lvl="0" marL="457200" rtl="0" algn="l">
              <a:spcBef>
                <a:spcPts val="0"/>
              </a:spcBef>
              <a:spcAft>
                <a:spcPts val="0"/>
              </a:spcAft>
              <a:buNone/>
            </a:pPr>
            <a:r>
              <a:rPr lang="en-GB" sz="3200">
                <a:latin typeface="Montserrat"/>
                <a:ea typeface="Montserrat"/>
                <a:cs typeface="Montserrat"/>
                <a:sym typeface="Montserrat"/>
              </a:rPr>
              <a:t>A:</a:t>
            </a:r>
            <a:endParaRPr sz="3200">
              <a:latin typeface="Montserrat"/>
              <a:ea typeface="Montserrat"/>
              <a:cs typeface="Montserrat"/>
              <a:sym typeface="Montserrat"/>
            </a:endParaRPr>
          </a:p>
          <a:p>
            <a:pPr indent="0" lvl="0" marL="457200" rtl="0" algn="l">
              <a:spcBef>
                <a:spcPts val="0"/>
              </a:spcBef>
              <a:spcAft>
                <a:spcPts val="0"/>
              </a:spcAft>
              <a:buNone/>
            </a:pPr>
            <a:r>
              <a:rPr lang="en-GB" sz="3200">
                <a:latin typeface="Montserrat"/>
                <a:ea typeface="Montserrat"/>
                <a:cs typeface="Montserrat"/>
                <a:sym typeface="Montserrat"/>
              </a:rPr>
              <a:t>B:</a:t>
            </a:r>
            <a:endParaRPr sz="3200">
              <a:latin typeface="Montserrat"/>
              <a:ea typeface="Montserrat"/>
              <a:cs typeface="Montserrat"/>
              <a:sym typeface="Montserrat"/>
            </a:endParaRPr>
          </a:p>
          <a:p>
            <a:pPr indent="0" lvl="0" marL="457200" rtl="0" algn="l">
              <a:spcBef>
                <a:spcPts val="0"/>
              </a:spcBef>
              <a:spcAft>
                <a:spcPts val="0"/>
              </a:spcAft>
              <a:buNone/>
            </a:pPr>
            <a:r>
              <a:rPr lang="en-GB" sz="3200">
                <a:latin typeface="Montserrat"/>
                <a:ea typeface="Montserrat"/>
                <a:cs typeface="Montserrat"/>
                <a:sym typeface="Montserrat"/>
              </a:rPr>
              <a:t>C:</a:t>
            </a:r>
            <a:endParaRPr sz="3200">
              <a:latin typeface="Montserrat"/>
              <a:ea typeface="Montserrat"/>
              <a:cs typeface="Montserrat"/>
              <a:sym typeface="Montserrat"/>
            </a:endParaRPr>
          </a:p>
          <a:p>
            <a:pPr indent="0" lvl="0" marL="0" rtl="0" algn="l">
              <a:spcBef>
                <a:spcPts val="0"/>
              </a:spcBef>
              <a:spcAft>
                <a:spcPts val="0"/>
              </a:spcAft>
              <a:buNone/>
            </a:pPr>
            <a:r>
              <a:t/>
            </a:r>
            <a:endParaRPr sz="3200">
              <a:latin typeface="Montserrat"/>
              <a:ea typeface="Montserrat"/>
              <a:cs typeface="Montserrat"/>
              <a:sym typeface="Montserrat"/>
            </a:endParaRPr>
          </a:p>
          <a:p>
            <a:pPr indent="-431800" lvl="0" marL="457200" rtl="0" algn="l">
              <a:spcBef>
                <a:spcPts val="0"/>
              </a:spcBef>
              <a:spcAft>
                <a:spcPts val="0"/>
              </a:spcAft>
              <a:buSzPts val="3200"/>
              <a:buFont typeface="Montserrat"/>
              <a:buAutoNum type="arabicParenR"/>
            </a:pPr>
            <a:r>
              <a:rPr lang="en-GB" sz="3200">
                <a:latin typeface="Montserrat"/>
                <a:ea typeface="Montserrat"/>
                <a:cs typeface="Montserrat"/>
                <a:sym typeface="Montserrat"/>
              </a:rPr>
              <a:t>How many times did the object remain stationary?</a:t>
            </a:r>
            <a:endParaRPr sz="3200">
              <a:latin typeface="Montserrat"/>
              <a:ea typeface="Montserrat"/>
              <a:cs typeface="Montserrat"/>
              <a:sym typeface="Montserrat"/>
            </a:endParaRPr>
          </a:p>
          <a:p>
            <a:pPr indent="0" lvl="0" marL="457200" rtl="0" algn="l">
              <a:spcBef>
                <a:spcPts val="0"/>
              </a:spcBef>
              <a:spcAft>
                <a:spcPts val="0"/>
              </a:spcAft>
              <a:buNone/>
            </a:pPr>
            <a:r>
              <a:t/>
            </a:r>
            <a:endParaRPr sz="3200">
              <a:latin typeface="Montserrat"/>
              <a:ea typeface="Montserrat"/>
              <a:cs typeface="Montserrat"/>
              <a:sym typeface="Montserrat"/>
            </a:endParaRPr>
          </a:p>
          <a:p>
            <a:pPr indent="-431800" lvl="0" marL="457200" rtl="0" algn="l">
              <a:spcBef>
                <a:spcPts val="0"/>
              </a:spcBef>
              <a:spcAft>
                <a:spcPts val="0"/>
              </a:spcAft>
              <a:buSzPts val="3200"/>
              <a:buFont typeface="Montserrat"/>
              <a:buAutoNum type="arabicParenR"/>
            </a:pPr>
            <a:r>
              <a:rPr lang="en-GB" sz="3200">
                <a:latin typeface="Montserrat"/>
                <a:ea typeface="Montserrat"/>
                <a:cs typeface="Montserrat"/>
                <a:sym typeface="Montserrat"/>
              </a:rPr>
              <a:t>How far did the object travel?</a:t>
            </a:r>
            <a:endParaRPr sz="3200">
              <a:latin typeface="Montserrat"/>
              <a:ea typeface="Montserrat"/>
              <a:cs typeface="Montserrat"/>
              <a:sym typeface="Montserrat"/>
            </a:endParaRPr>
          </a:p>
          <a:p>
            <a:pPr indent="0" lvl="0" marL="0" rtl="0" algn="l">
              <a:spcBef>
                <a:spcPts val="0"/>
              </a:spcBef>
              <a:spcAft>
                <a:spcPts val="0"/>
              </a:spcAft>
              <a:buNone/>
            </a:pPr>
            <a:r>
              <a:t/>
            </a:r>
            <a:endParaRPr sz="3200">
              <a:latin typeface="Montserrat"/>
              <a:ea typeface="Montserrat"/>
              <a:cs typeface="Montserrat"/>
              <a:sym typeface="Montserrat"/>
            </a:endParaRPr>
          </a:p>
          <a:p>
            <a:pPr indent="-431800" lvl="0" marL="457200" rtl="0" algn="l">
              <a:spcBef>
                <a:spcPts val="0"/>
              </a:spcBef>
              <a:spcAft>
                <a:spcPts val="0"/>
              </a:spcAft>
              <a:buSzPts val="3200"/>
              <a:buFont typeface="Montserrat"/>
              <a:buAutoNum type="arabicParenR"/>
            </a:pPr>
            <a:r>
              <a:rPr lang="en-GB" sz="3200">
                <a:latin typeface="Montserrat"/>
                <a:ea typeface="Montserrat"/>
                <a:cs typeface="Montserrat"/>
                <a:sym typeface="Montserrat"/>
              </a:rPr>
              <a:t>How long did the </a:t>
            </a:r>
            <a:r>
              <a:rPr lang="en-GB" sz="3200">
                <a:latin typeface="Montserrat"/>
                <a:ea typeface="Montserrat"/>
                <a:cs typeface="Montserrat"/>
                <a:sym typeface="Montserrat"/>
              </a:rPr>
              <a:t>journey</a:t>
            </a:r>
            <a:r>
              <a:rPr lang="en-GB" sz="3200">
                <a:latin typeface="Montserrat"/>
                <a:ea typeface="Montserrat"/>
                <a:cs typeface="Montserrat"/>
                <a:sym typeface="Montserrat"/>
              </a:rPr>
              <a:t> take?</a:t>
            </a:r>
            <a:endParaRPr sz="3200">
              <a:latin typeface="Montserrat"/>
              <a:ea typeface="Montserrat"/>
              <a:cs typeface="Montserrat"/>
              <a:sym typeface="Montserrat"/>
            </a:endParaRPr>
          </a:p>
          <a:p>
            <a:pPr indent="0" lvl="0" marL="0" rtl="0" algn="l">
              <a:spcBef>
                <a:spcPts val="0"/>
              </a:spcBef>
              <a:spcAft>
                <a:spcPts val="0"/>
              </a:spcAft>
              <a:buNone/>
            </a:pPr>
            <a:r>
              <a:t/>
            </a:r>
            <a:endParaRPr sz="3200">
              <a:latin typeface="Montserrat"/>
              <a:ea typeface="Montserrat"/>
              <a:cs typeface="Montserrat"/>
              <a:sym typeface="Montserrat"/>
            </a:endParaRPr>
          </a:p>
          <a:p>
            <a:pPr indent="0" lvl="0" marL="457200" rtl="0" algn="l">
              <a:spcBef>
                <a:spcPts val="0"/>
              </a:spcBef>
              <a:spcAft>
                <a:spcPts val="0"/>
              </a:spcAft>
              <a:buNone/>
            </a:pPr>
            <a:r>
              <a:t/>
            </a:r>
            <a:endParaRPr sz="3200">
              <a:latin typeface="Montserrat"/>
              <a:ea typeface="Montserrat"/>
              <a:cs typeface="Montserrat"/>
              <a:sym typeface="Montserrat"/>
            </a:endParaRPr>
          </a:p>
        </p:txBody>
      </p:sp>
      <p:sp>
        <p:nvSpPr>
          <p:cNvPr id="107" name="Google Shape;107;p17"/>
          <p:cNvSpPr txBox="1"/>
          <p:nvPr/>
        </p:nvSpPr>
        <p:spPr>
          <a:xfrm>
            <a:off x="7240025" y="5339175"/>
            <a:ext cx="726900" cy="8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A</a:t>
            </a:r>
            <a:endParaRPr b="1" sz="3600">
              <a:solidFill>
                <a:schemeClr val="dk2"/>
              </a:solidFill>
              <a:latin typeface="Montserrat"/>
              <a:ea typeface="Montserrat"/>
              <a:cs typeface="Montserrat"/>
              <a:sym typeface="Montserrat"/>
            </a:endParaRPr>
          </a:p>
        </p:txBody>
      </p:sp>
      <p:sp>
        <p:nvSpPr>
          <p:cNvPr id="108" name="Google Shape;108;p17"/>
          <p:cNvSpPr txBox="1"/>
          <p:nvPr/>
        </p:nvSpPr>
        <p:spPr>
          <a:xfrm>
            <a:off x="8820000" y="4793300"/>
            <a:ext cx="726900" cy="8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B</a:t>
            </a:r>
            <a:endParaRPr b="1" sz="3600">
              <a:solidFill>
                <a:schemeClr val="dk2"/>
              </a:solidFill>
              <a:latin typeface="Montserrat"/>
              <a:ea typeface="Montserrat"/>
              <a:cs typeface="Montserrat"/>
              <a:sym typeface="Montserrat"/>
            </a:endParaRPr>
          </a:p>
        </p:txBody>
      </p:sp>
      <p:sp>
        <p:nvSpPr>
          <p:cNvPr id="109" name="Google Shape;109;p17"/>
          <p:cNvSpPr txBox="1"/>
          <p:nvPr/>
        </p:nvSpPr>
        <p:spPr>
          <a:xfrm>
            <a:off x="10815425" y="3463575"/>
            <a:ext cx="726900" cy="8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C</a:t>
            </a:r>
            <a:endParaRPr b="1" sz="3600">
              <a:solidFill>
                <a:schemeClr val="dk2"/>
              </a:solidFill>
              <a:latin typeface="Montserrat"/>
              <a:ea typeface="Montserrat"/>
              <a:cs typeface="Montserrat"/>
              <a:sym typeface="Montserrat"/>
            </a:endParaRPr>
          </a:p>
        </p:txBody>
      </p:sp>
      <p:sp>
        <p:nvSpPr>
          <p:cNvPr id="110" name="Google Shape;110;p17"/>
          <p:cNvSpPr txBox="1"/>
          <p:nvPr/>
        </p:nvSpPr>
        <p:spPr>
          <a:xfrm rot="-5400000">
            <a:off x="3857650" y="2567350"/>
            <a:ext cx="4165200" cy="8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100">
                <a:latin typeface="Montserrat"/>
                <a:ea typeface="Montserrat"/>
                <a:cs typeface="Montserrat"/>
                <a:sym typeface="Montserrat"/>
              </a:rPr>
              <a:t>Distance (m)</a:t>
            </a:r>
            <a:endParaRPr sz="31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idx="12" type="sldNum"/>
          </p:nvPr>
        </p:nvSpPr>
        <p:spPr>
          <a:xfrm>
            <a:off x="197941" y="940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116" name="Google Shape;116;p18"/>
          <p:cNvPicPr preferRelativeResize="0"/>
          <p:nvPr/>
        </p:nvPicPr>
        <p:blipFill>
          <a:blip r:embed="rId3">
            <a:alphaModFix/>
          </a:blip>
          <a:stretch>
            <a:fillRect/>
          </a:stretch>
        </p:blipFill>
        <p:spPr>
          <a:xfrm>
            <a:off x="7089500" y="469375"/>
            <a:ext cx="10903614" cy="8480600"/>
          </a:xfrm>
          <a:prstGeom prst="rect">
            <a:avLst/>
          </a:prstGeom>
          <a:noFill/>
          <a:ln>
            <a:noFill/>
          </a:ln>
        </p:spPr>
      </p:pic>
      <p:sp>
        <p:nvSpPr>
          <p:cNvPr id="117" name="Google Shape;117;p18"/>
          <p:cNvSpPr txBox="1"/>
          <p:nvPr/>
        </p:nvSpPr>
        <p:spPr>
          <a:xfrm>
            <a:off x="7963750" y="3675375"/>
            <a:ext cx="978300" cy="726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Montserrat"/>
                <a:ea typeface="Montserrat"/>
                <a:cs typeface="Montserrat"/>
                <a:sym typeface="Montserrat"/>
              </a:rPr>
              <a:t>40</a:t>
            </a:r>
            <a:endParaRPr sz="3600">
              <a:latin typeface="Montserrat"/>
              <a:ea typeface="Montserrat"/>
              <a:cs typeface="Montserrat"/>
              <a:sym typeface="Montserrat"/>
            </a:endParaRPr>
          </a:p>
        </p:txBody>
      </p:sp>
      <p:sp>
        <p:nvSpPr>
          <p:cNvPr id="118" name="Google Shape;118;p18"/>
          <p:cNvSpPr txBox="1"/>
          <p:nvPr/>
        </p:nvSpPr>
        <p:spPr>
          <a:xfrm>
            <a:off x="7963750" y="613075"/>
            <a:ext cx="978300" cy="726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Montserrat"/>
                <a:ea typeface="Montserrat"/>
                <a:cs typeface="Montserrat"/>
                <a:sym typeface="Montserrat"/>
              </a:rPr>
              <a:t>8</a:t>
            </a:r>
            <a:r>
              <a:rPr lang="en-GB" sz="3600">
                <a:latin typeface="Montserrat"/>
                <a:ea typeface="Montserrat"/>
                <a:cs typeface="Montserrat"/>
                <a:sym typeface="Montserrat"/>
              </a:rPr>
              <a:t>0</a:t>
            </a:r>
            <a:endParaRPr sz="3600">
              <a:latin typeface="Montserrat"/>
              <a:ea typeface="Montserrat"/>
              <a:cs typeface="Montserrat"/>
              <a:sym typeface="Montserrat"/>
            </a:endParaRPr>
          </a:p>
        </p:txBody>
      </p:sp>
      <p:sp>
        <p:nvSpPr>
          <p:cNvPr id="119" name="Google Shape;119;p18"/>
          <p:cNvSpPr txBox="1"/>
          <p:nvPr/>
        </p:nvSpPr>
        <p:spPr>
          <a:xfrm>
            <a:off x="8344750" y="6340925"/>
            <a:ext cx="523500" cy="726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Montserrat"/>
                <a:ea typeface="Montserrat"/>
                <a:cs typeface="Montserrat"/>
                <a:sym typeface="Montserrat"/>
              </a:rPr>
              <a:t>0</a:t>
            </a:r>
            <a:endParaRPr sz="3600">
              <a:latin typeface="Montserrat"/>
              <a:ea typeface="Montserrat"/>
              <a:cs typeface="Montserrat"/>
              <a:sym typeface="Montserrat"/>
            </a:endParaRPr>
          </a:p>
        </p:txBody>
      </p:sp>
      <p:sp>
        <p:nvSpPr>
          <p:cNvPr id="120" name="Google Shape;120;p18"/>
          <p:cNvSpPr txBox="1"/>
          <p:nvPr/>
        </p:nvSpPr>
        <p:spPr>
          <a:xfrm>
            <a:off x="9030550" y="7102925"/>
            <a:ext cx="523500" cy="726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Montserrat"/>
                <a:ea typeface="Montserrat"/>
                <a:cs typeface="Montserrat"/>
                <a:sym typeface="Montserrat"/>
              </a:rPr>
              <a:t>0</a:t>
            </a:r>
            <a:endParaRPr sz="3600">
              <a:latin typeface="Montserrat"/>
              <a:ea typeface="Montserrat"/>
              <a:cs typeface="Montserrat"/>
              <a:sym typeface="Montserrat"/>
            </a:endParaRPr>
          </a:p>
        </p:txBody>
      </p:sp>
      <p:sp>
        <p:nvSpPr>
          <p:cNvPr id="121" name="Google Shape;121;p18"/>
          <p:cNvSpPr txBox="1"/>
          <p:nvPr/>
        </p:nvSpPr>
        <p:spPr>
          <a:xfrm>
            <a:off x="12611350" y="7184500"/>
            <a:ext cx="523500" cy="726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Montserrat"/>
                <a:ea typeface="Montserrat"/>
                <a:cs typeface="Montserrat"/>
                <a:sym typeface="Montserrat"/>
              </a:rPr>
              <a:t>4</a:t>
            </a:r>
            <a:endParaRPr sz="3600">
              <a:latin typeface="Montserrat"/>
              <a:ea typeface="Montserrat"/>
              <a:cs typeface="Montserrat"/>
              <a:sym typeface="Montserrat"/>
            </a:endParaRPr>
          </a:p>
        </p:txBody>
      </p:sp>
      <p:sp>
        <p:nvSpPr>
          <p:cNvPr id="122" name="Google Shape;122;p18"/>
          <p:cNvSpPr txBox="1"/>
          <p:nvPr/>
        </p:nvSpPr>
        <p:spPr>
          <a:xfrm>
            <a:off x="16192150" y="7179125"/>
            <a:ext cx="523500" cy="726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Montserrat"/>
                <a:ea typeface="Montserrat"/>
                <a:cs typeface="Montserrat"/>
                <a:sym typeface="Montserrat"/>
              </a:rPr>
              <a:t>8</a:t>
            </a:r>
            <a:endParaRPr sz="3600">
              <a:latin typeface="Montserrat"/>
              <a:ea typeface="Montserrat"/>
              <a:cs typeface="Montserrat"/>
              <a:sym typeface="Montserrat"/>
            </a:endParaRPr>
          </a:p>
        </p:txBody>
      </p:sp>
      <p:sp>
        <p:nvSpPr>
          <p:cNvPr id="123" name="Google Shape;123;p18"/>
          <p:cNvSpPr txBox="1"/>
          <p:nvPr/>
        </p:nvSpPr>
        <p:spPr>
          <a:xfrm>
            <a:off x="15698125" y="8041225"/>
            <a:ext cx="2295000" cy="726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Montserrat"/>
                <a:ea typeface="Montserrat"/>
                <a:cs typeface="Montserrat"/>
                <a:sym typeface="Montserrat"/>
              </a:rPr>
              <a:t>Time (s)</a:t>
            </a:r>
            <a:endParaRPr sz="3600">
              <a:latin typeface="Montserrat"/>
              <a:ea typeface="Montserrat"/>
              <a:cs typeface="Montserrat"/>
              <a:sym typeface="Montserrat"/>
            </a:endParaRPr>
          </a:p>
        </p:txBody>
      </p:sp>
      <p:sp>
        <p:nvSpPr>
          <p:cNvPr id="124" name="Google Shape;124;p18"/>
          <p:cNvSpPr txBox="1"/>
          <p:nvPr/>
        </p:nvSpPr>
        <p:spPr>
          <a:xfrm rot="-5400000">
            <a:off x="5898850" y="3326975"/>
            <a:ext cx="3402900" cy="726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Montserrat"/>
                <a:ea typeface="Montserrat"/>
                <a:cs typeface="Montserrat"/>
                <a:sym typeface="Montserrat"/>
              </a:rPr>
              <a:t>Distance (m)</a:t>
            </a:r>
            <a:endParaRPr sz="3600">
              <a:latin typeface="Montserrat"/>
              <a:ea typeface="Montserrat"/>
              <a:cs typeface="Montserrat"/>
              <a:sym typeface="Montserrat"/>
            </a:endParaRPr>
          </a:p>
        </p:txBody>
      </p:sp>
      <p:cxnSp>
        <p:nvCxnSpPr>
          <p:cNvPr id="125" name="Google Shape;125;p18"/>
          <p:cNvCxnSpPr/>
          <p:nvPr/>
        </p:nvCxnSpPr>
        <p:spPr>
          <a:xfrm flipH="1" rot="10800000">
            <a:off x="8911300" y="5422925"/>
            <a:ext cx="7413600" cy="1680000"/>
          </a:xfrm>
          <a:prstGeom prst="straightConnector1">
            <a:avLst/>
          </a:prstGeom>
          <a:noFill/>
          <a:ln cap="flat" cmpd="sng" w="38100">
            <a:solidFill>
              <a:schemeClr val="accent4"/>
            </a:solidFill>
            <a:prstDash val="solid"/>
            <a:round/>
            <a:headEnd len="med" w="med" type="none"/>
            <a:tailEnd len="med" w="med" type="none"/>
          </a:ln>
        </p:spPr>
      </p:cxnSp>
      <p:sp>
        <p:nvSpPr>
          <p:cNvPr id="126" name="Google Shape;126;p18"/>
          <p:cNvSpPr txBox="1"/>
          <p:nvPr/>
        </p:nvSpPr>
        <p:spPr>
          <a:xfrm>
            <a:off x="376025" y="755550"/>
            <a:ext cx="6713400" cy="87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Calculate the speed of the 3 represented in the graph.</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200">
                <a:solidFill>
                  <a:schemeClr val="dk2"/>
                </a:solidFill>
                <a:latin typeface="Montserrat"/>
                <a:ea typeface="Montserrat"/>
                <a:cs typeface="Montserrat"/>
                <a:sym typeface="Montserrat"/>
              </a:rPr>
              <a:t>A:</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200">
                <a:solidFill>
                  <a:schemeClr val="dk2"/>
                </a:solidFill>
                <a:latin typeface="Montserrat"/>
                <a:ea typeface="Montserrat"/>
                <a:cs typeface="Montserrat"/>
                <a:sym typeface="Montserrat"/>
              </a:rPr>
              <a:t>B:</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200">
                <a:solidFill>
                  <a:schemeClr val="dk2"/>
                </a:solidFill>
                <a:latin typeface="Montserrat"/>
                <a:ea typeface="Montserrat"/>
                <a:cs typeface="Montserrat"/>
                <a:sym typeface="Montserrat"/>
              </a:rPr>
              <a:t>C:</a:t>
            </a:r>
            <a:endParaRPr sz="3200">
              <a:solidFill>
                <a:schemeClr val="dk2"/>
              </a:solidFill>
              <a:latin typeface="Montserrat"/>
              <a:ea typeface="Montserrat"/>
              <a:cs typeface="Montserrat"/>
              <a:sym typeface="Montserrat"/>
            </a:endParaRPr>
          </a:p>
        </p:txBody>
      </p:sp>
      <p:sp>
        <p:nvSpPr>
          <p:cNvPr id="127" name="Google Shape;127;p18"/>
          <p:cNvSpPr txBox="1"/>
          <p:nvPr/>
        </p:nvSpPr>
        <p:spPr>
          <a:xfrm>
            <a:off x="11712625" y="571225"/>
            <a:ext cx="726900" cy="8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A</a:t>
            </a:r>
            <a:endParaRPr b="1" sz="3600">
              <a:solidFill>
                <a:schemeClr val="dk2"/>
              </a:solidFill>
              <a:latin typeface="Montserrat"/>
              <a:ea typeface="Montserrat"/>
              <a:cs typeface="Montserrat"/>
              <a:sym typeface="Montserrat"/>
            </a:endParaRPr>
          </a:p>
        </p:txBody>
      </p:sp>
      <p:sp>
        <p:nvSpPr>
          <p:cNvPr id="128" name="Google Shape;128;p18"/>
          <p:cNvSpPr txBox="1"/>
          <p:nvPr/>
        </p:nvSpPr>
        <p:spPr>
          <a:xfrm>
            <a:off x="15698125" y="3171400"/>
            <a:ext cx="726900" cy="8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B</a:t>
            </a:r>
            <a:endParaRPr b="1" sz="3600">
              <a:solidFill>
                <a:schemeClr val="dk2"/>
              </a:solidFill>
              <a:latin typeface="Montserrat"/>
              <a:ea typeface="Montserrat"/>
              <a:cs typeface="Montserrat"/>
              <a:sym typeface="Montserrat"/>
            </a:endParaRPr>
          </a:p>
        </p:txBody>
      </p:sp>
      <p:sp>
        <p:nvSpPr>
          <p:cNvPr id="129" name="Google Shape;129;p18"/>
          <p:cNvSpPr txBox="1"/>
          <p:nvPr/>
        </p:nvSpPr>
        <p:spPr>
          <a:xfrm>
            <a:off x="16329775" y="4764725"/>
            <a:ext cx="726900" cy="8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C</a:t>
            </a:r>
            <a:endParaRPr b="1" sz="36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917950" y="890050"/>
            <a:ext cx="13201200" cy="88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Independent Practice</a:t>
            </a:r>
            <a:endParaRPr/>
          </a:p>
        </p:txBody>
      </p:sp>
      <p:sp>
        <p:nvSpPr>
          <p:cNvPr id="135" name="Google Shape;135;p19"/>
          <p:cNvSpPr txBox="1"/>
          <p:nvPr>
            <p:ph idx="1" type="body"/>
          </p:nvPr>
        </p:nvSpPr>
        <p:spPr>
          <a:xfrm>
            <a:off x="917950" y="1743150"/>
            <a:ext cx="73563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t>A man left his house this morning and travelled 1000 metres in 50 seconds before he stopped at the traffic lights for 100 seconds. He then travelled 4,000 meters in 200 seconds. He then waited for 100 seconds in traffic. He then travelled the remaining 2000 metres in 100 seconds.</a:t>
            </a:r>
            <a:endParaRPr sz="2800"/>
          </a:p>
          <a:p>
            <a:pPr indent="0" lvl="0" marL="0" rtl="0" algn="l">
              <a:spcBef>
                <a:spcPts val="2000"/>
              </a:spcBef>
              <a:spcAft>
                <a:spcPts val="0"/>
              </a:spcAft>
              <a:buNone/>
            </a:pPr>
            <a:r>
              <a:rPr b="1" lang="en-GB" sz="2800"/>
              <a:t>He travelled a total distance of 7000 m, in a total time of 550 seconds</a:t>
            </a:r>
            <a:endParaRPr b="1" sz="2800"/>
          </a:p>
          <a:p>
            <a:pPr indent="0" lvl="0" marL="0" rtl="0" algn="l">
              <a:spcBef>
                <a:spcPts val="2000"/>
              </a:spcBef>
              <a:spcAft>
                <a:spcPts val="2000"/>
              </a:spcAft>
              <a:buNone/>
            </a:pPr>
            <a:r>
              <a:rPr lang="en-GB" sz="2800"/>
              <a:t>Construct the graph and calculate his speed when he travelled 4000 m.</a:t>
            </a:r>
            <a:endParaRPr sz="2800"/>
          </a:p>
        </p:txBody>
      </p:sp>
      <p:sp>
        <p:nvSpPr>
          <p:cNvPr id="136" name="Google Shape;136;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137" name="Google Shape;137;p19"/>
          <p:cNvPicPr preferRelativeResize="0"/>
          <p:nvPr/>
        </p:nvPicPr>
        <p:blipFill rotWithShape="1">
          <a:blip r:embed="rId3">
            <a:alphaModFix/>
          </a:blip>
          <a:srcRect b="2926" l="6568" r="0" t="17771"/>
          <a:stretch/>
        </p:blipFill>
        <p:spPr>
          <a:xfrm>
            <a:off x="9336550" y="554600"/>
            <a:ext cx="7684334" cy="86966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143" name="Google Shape;143;p20"/>
          <p:cNvPicPr preferRelativeResize="0"/>
          <p:nvPr/>
        </p:nvPicPr>
        <p:blipFill>
          <a:blip r:embed="rId3">
            <a:alphaModFix/>
          </a:blip>
          <a:stretch>
            <a:fillRect/>
          </a:stretch>
        </p:blipFill>
        <p:spPr>
          <a:xfrm>
            <a:off x="7214250" y="959374"/>
            <a:ext cx="10777524" cy="7276000"/>
          </a:xfrm>
          <a:prstGeom prst="rect">
            <a:avLst/>
          </a:prstGeom>
          <a:noFill/>
          <a:ln>
            <a:noFill/>
          </a:ln>
        </p:spPr>
      </p:pic>
      <p:sp>
        <p:nvSpPr>
          <p:cNvPr id="144" name="Google Shape;144;p20"/>
          <p:cNvSpPr txBox="1"/>
          <p:nvPr/>
        </p:nvSpPr>
        <p:spPr>
          <a:xfrm rot="-5400000">
            <a:off x="4802550" y="3724250"/>
            <a:ext cx="4165200" cy="8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100">
                <a:latin typeface="Montserrat"/>
                <a:ea typeface="Montserrat"/>
                <a:cs typeface="Montserrat"/>
                <a:sym typeface="Montserrat"/>
              </a:rPr>
              <a:t>Distance (m)</a:t>
            </a:r>
            <a:endParaRPr sz="3100">
              <a:latin typeface="Montserrat"/>
              <a:ea typeface="Montserrat"/>
              <a:cs typeface="Montserrat"/>
              <a:sym typeface="Montserrat"/>
            </a:endParaRPr>
          </a:p>
        </p:txBody>
      </p:sp>
      <p:sp>
        <p:nvSpPr>
          <p:cNvPr id="145" name="Google Shape;145;p20"/>
          <p:cNvSpPr txBox="1"/>
          <p:nvPr/>
        </p:nvSpPr>
        <p:spPr>
          <a:xfrm>
            <a:off x="12461550" y="8104100"/>
            <a:ext cx="4165200" cy="8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100">
                <a:latin typeface="Montserrat"/>
                <a:ea typeface="Montserrat"/>
                <a:cs typeface="Montserrat"/>
                <a:sym typeface="Montserrat"/>
              </a:rPr>
              <a:t>Time</a:t>
            </a:r>
            <a:r>
              <a:rPr lang="en-GB" sz="3100">
                <a:latin typeface="Montserrat"/>
                <a:ea typeface="Montserrat"/>
                <a:cs typeface="Montserrat"/>
                <a:sym typeface="Montserrat"/>
              </a:rPr>
              <a:t> (s)</a:t>
            </a:r>
            <a:endParaRPr sz="3100">
              <a:latin typeface="Montserrat"/>
              <a:ea typeface="Montserrat"/>
              <a:cs typeface="Montserrat"/>
              <a:sym typeface="Montserrat"/>
            </a:endParaRPr>
          </a:p>
        </p:txBody>
      </p:sp>
      <p:sp>
        <p:nvSpPr>
          <p:cNvPr id="146" name="Google Shape;146;p20"/>
          <p:cNvSpPr/>
          <p:nvPr/>
        </p:nvSpPr>
        <p:spPr>
          <a:xfrm>
            <a:off x="8162500" y="1257925"/>
            <a:ext cx="7687300" cy="6205750"/>
          </a:xfrm>
          <a:custGeom>
            <a:rect b="b" l="l" r="r" t="t"/>
            <a:pathLst>
              <a:path extrusionOk="0" h="248230" w="307492">
                <a:moveTo>
                  <a:pt x="0" y="248230"/>
                </a:moveTo>
                <a:cubicBezTo>
                  <a:pt x="9691" y="246366"/>
                  <a:pt x="29631" y="243384"/>
                  <a:pt x="58144" y="237048"/>
                </a:cubicBezTo>
                <a:cubicBezTo>
                  <a:pt x="86657" y="230712"/>
                  <a:pt x="141633" y="222884"/>
                  <a:pt x="171078" y="210212"/>
                </a:cubicBezTo>
                <a:cubicBezTo>
                  <a:pt x="200523" y="197540"/>
                  <a:pt x="216176" y="181513"/>
                  <a:pt x="234812" y="161014"/>
                </a:cubicBezTo>
                <a:cubicBezTo>
                  <a:pt x="253448" y="140515"/>
                  <a:pt x="270780" y="114052"/>
                  <a:pt x="282893" y="87216"/>
                </a:cubicBezTo>
                <a:cubicBezTo>
                  <a:pt x="295006" y="60380"/>
                  <a:pt x="303392" y="14536"/>
                  <a:pt x="307492" y="0"/>
                </a:cubicBezTo>
              </a:path>
            </a:pathLst>
          </a:custGeom>
          <a:noFill/>
          <a:ln cap="flat" cmpd="sng" w="76200">
            <a:solidFill>
              <a:schemeClr val="dk1"/>
            </a:solidFill>
            <a:prstDash val="solid"/>
            <a:round/>
            <a:headEnd len="med" w="med" type="none"/>
            <a:tailEnd len="med" w="med" type="none"/>
          </a:ln>
        </p:spPr>
      </p:sp>
      <p:sp>
        <p:nvSpPr>
          <p:cNvPr id="147" name="Google Shape;147;p20"/>
          <p:cNvSpPr txBox="1"/>
          <p:nvPr>
            <p:ph type="title"/>
          </p:nvPr>
        </p:nvSpPr>
        <p:spPr>
          <a:xfrm>
            <a:off x="526600" y="449650"/>
            <a:ext cx="13201200" cy="88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HT Only - </a:t>
            </a:r>
            <a:r>
              <a:rPr lang="en-GB"/>
              <a:t>Independent Practice</a:t>
            </a:r>
            <a:endParaRPr/>
          </a:p>
        </p:txBody>
      </p:sp>
      <p:sp>
        <p:nvSpPr>
          <p:cNvPr id="148" name="Google Shape;148;p20"/>
          <p:cNvSpPr txBox="1"/>
          <p:nvPr/>
        </p:nvSpPr>
        <p:spPr>
          <a:xfrm>
            <a:off x="670900" y="2012675"/>
            <a:ext cx="5395200" cy="6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latin typeface="Montserrat"/>
                <a:ea typeface="Montserrat"/>
                <a:cs typeface="Montserrat"/>
                <a:sym typeface="Montserrat"/>
              </a:rPr>
              <a:t>Calculate the approximate speed of the object once it has travelled 20 m.</a:t>
            </a:r>
            <a:endParaRPr sz="28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