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10287000" cx="18288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6d976f644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g86d976f64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d1127eee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d1127eee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d1127eee6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8d1127eee6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8d1127eee6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8d1127eee6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Montserrat SemiBold"/>
              <a:buNone/>
            </a:pPr>
            <a:r>
              <a:rPr lang="en-GB">
                <a:solidFill>
                  <a:srgbClr val="4B3241"/>
                </a:solidFill>
              </a:rPr>
              <a:t>Applying and consolidating: Word problems and bar models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>
                <a:solidFill>
                  <a:schemeClr val="dk2"/>
                </a:solidFill>
              </a:rPr>
              <a:t>Mathematics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917950" y="8460500"/>
            <a:ext cx="3379800" cy="7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Mrs Crane</a:t>
            </a:r>
            <a:endParaRPr sz="28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sz="3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5B0F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idx="4" type="subTitle"/>
          </p:nvPr>
        </p:nvSpPr>
        <p:spPr>
          <a:xfrm>
            <a:off x="917950" y="2202038"/>
            <a:ext cx="6256800" cy="906900"/>
          </a:xfrm>
          <a:prstGeom prst="rect">
            <a:avLst/>
          </a:prstGeom>
          <a:solidFill>
            <a:srgbClr val="008237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Information</a:t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8" name="Google Shape;88;p15"/>
          <p:cNvSpPr txBox="1"/>
          <p:nvPr>
            <p:ph idx="5" type="body"/>
          </p:nvPr>
        </p:nvSpPr>
        <p:spPr>
          <a:xfrm>
            <a:off x="750225" y="3298225"/>
            <a:ext cx="16031400" cy="231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The table shows the number of tourists who bought a ticket to go on one of the many tour buses in Paris in one week.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Use the information to answer the questions.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3500"/>
              <a:t> </a:t>
            </a:r>
            <a:endParaRPr sz="3500"/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1376912" y="14379975"/>
            <a:ext cx="2160000" cy="5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0" name="Google Shape;90;p15"/>
          <p:cNvSpPr txBox="1"/>
          <p:nvPr>
            <p:ph type="title"/>
          </p:nvPr>
        </p:nvSpPr>
        <p:spPr>
          <a:xfrm>
            <a:off x="1376925" y="1335075"/>
            <a:ext cx="5499600" cy="677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1" name="Google Shape;91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2" name="Google Shape;9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3743" y="5800498"/>
            <a:ext cx="16580501" cy="2646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/>
          <p:nvPr>
            <p:ph idx="4" type="subTitle"/>
          </p:nvPr>
        </p:nvSpPr>
        <p:spPr>
          <a:xfrm>
            <a:off x="917950" y="2202038"/>
            <a:ext cx="6256800" cy="9069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Questions</a:t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8" name="Google Shape;98;p16"/>
          <p:cNvSpPr txBox="1"/>
          <p:nvPr>
            <p:ph idx="5" type="body"/>
          </p:nvPr>
        </p:nvSpPr>
        <p:spPr>
          <a:xfrm>
            <a:off x="722275" y="3689575"/>
            <a:ext cx="17168100" cy="4808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AutoNum type="arabicPeriod"/>
            </a:pPr>
            <a:r>
              <a:rPr lang="en-GB" sz="3500"/>
              <a:t> At the weekend, 2027 of the morning’s tickets were sold before 10 am.   How many of the morning’s tickets were sold after 10 am?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-450850" lvl="0" marL="457200" rtl="0" algn="l">
              <a:spcBef>
                <a:spcPts val="2000"/>
              </a:spcBef>
              <a:spcAft>
                <a:spcPts val="0"/>
              </a:spcAft>
              <a:buSzPts val="3500"/>
              <a:buAutoNum type="arabicPeriod"/>
            </a:pPr>
            <a:r>
              <a:rPr lang="en-GB" sz="3500"/>
              <a:t>On Monday, there were 4000 tickets to be sold. How many tickets were unsold?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3500"/>
              <a:t> </a:t>
            </a:r>
            <a:endParaRPr sz="3500"/>
          </a:p>
        </p:txBody>
      </p:sp>
      <p:sp>
        <p:nvSpPr>
          <p:cNvPr id="99" name="Google Shape;99;p16"/>
          <p:cNvSpPr txBox="1"/>
          <p:nvPr>
            <p:ph idx="12" type="sldNum"/>
          </p:nvPr>
        </p:nvSpPr>
        <p:spPr>
          <a:xfrm>
            <a:off x="1376912" y="14379975"/>
            <a:ext cx="2160000" cy="5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0" name="Google Shape;100;p16"/>
          <p:cNvSpPr txBox="1"/>
          <p:nvPr>
            <p:ph type="title"/>
          </p:nvPr>
        </p:nvSpPr>
        <p:spPr>
          <a:xfrm>
            <a:off x="1376925" y="1335075"/>
            <a:ext cx="5499600" cy="677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1" name="Google Shape;101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/>
          <p:nvPr>
            <p:ph idx="4" type="subTitle"/>
          </p:nvPr>
        </p:nvSpPr>
        <p:spPr>
          <a:xfrm>
            <a:off x="917950" y="2202038"/>
            <a:ext cx="6256800" cy="9069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Questions</a:t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17"/>
          <p:cNvSpPr txBox="1"/>
          <p:nvPr>
            <p:ph idx="5" type="body"/>
          </p:nvPr>
        </p:nvSpPr>
        <p:spPr>
          <a:xfrm>
            <a:off x="750225" y="3298225"/>
            <a:ext cx="17168100" cy="231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3.)  Were more tickets sold on Monday or Tuesday?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4.)  Over the weekend, how many more people went on a bus tour in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the afternoon than in the morning?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3500"/>
              <a:t> </a:t>
            </a:r>
            <a:endParaRPr sz="3500"/>
          </a:p>
        </p:txBody>
      </p:sp>
      <p:sp>
        <p:nvSpPr>
          <p:cNvPr id="108" name="Google Shape;108;p17"/>
          <p:cNvSpPr txBox="1"/>
          <p:nvPr>
            <p:ph idx="12" type="sldNum"/>
          </p:nvPr>
        </p:nvSpPr>
        <p:spPr>
          <a:xfrm>
            <a:off x="1376912" y="14379975"/>
            <a:ext cx="2160000" cy="5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9" name="Google Shape;109;p17"/>
          <p:cNvSpPr txBox="1"/>
          <p:nvPr>
            <p:ph type="title"/>
          </p:nvPr>
        </p:nvSpPr>
        <p:spPr>
          <a:xfrm>
            <a:off x="1376925" y="1335075"/>
            <a:ext cx="5499600" cy="677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0" name="Google Shape;110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