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y="10287000" cx="18288000"/>
  <p:notesSz cx="6858000" cy="9144000"/>
  <p:embeddedFontLst>
    <p:embeddedFont>
      <p:font typeface="Montserrat SemiBold"/>
      <p:regular r:id="rId22"/>
      <p:bold r:id="rId23"/>
      <p:italic r:id="rId24"/>
      <p:boldItalic r:id="rId25"/>
    </p:embeddedFont>
    <p:embeddedFont>
      <p:font typeface="Montserrat"/>
      <p:regular r:id="rId26"/>
      <p:bold r:id="rId27"/>
      <p:italic r:id="rId28"/>
      <p:boldItalic r:id="rId29"/>
    </p:embeddedFont>
    <p:embeddedFont>
      <p:font typeface="Montserrat Medium"/>
      <p:regular r:id="rId30"/>
      <p:bold r:id="rId31"/>
      <p:italic r:id="rId32"/>
      <p:boldItalic r:id="rId3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font" Target="fonts/MontserratSemiBold-regular.fntdata"/><Relationship Id="rId21" Type="http://schemas.openxmlformats.org/officeDocument/2006/relationships/slide" Target="slides/slide17.xml"/><Relationship Id="rId24" Type="http://schemas.openxmlformats.org/officeDocument/2006/relationships/font" Target="fonts/MontserratSemiBold-italic.fntdata"/><Relationship Id="rId23" Type="http://schemas.openxmlformats.org/officeDocument/2006/relationships/font" Target="fonts/MontserratSemiBold-bold.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Montserrat-regular.fntdata"/><Relationship Id="rId25" Type="http://schemas.openxmlformats.org/officeDocument/2006/relationships/font" Target="fonts/MontserratSemiBold-boldItalic.fntdata"/><Relationship Id="rId28" Type="http://schemas.openxmlformats.org/officeDocument/2006/relationships/font" Target="fonts/Montserrat-italic.fntdata"/><Relationship Id="rId27" Type="http://schemas.openxmlformats.org/officeDocument/2006/relationships/font" Target="fonts/Montserrat-bold.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Montserrat-boldItalic.fntdata"/><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MontserratMedium-bold.fntdata"/><Relationship Id="rId30" Type="http://schemas.openxmlformats.org/officeDocument/2006/relationships/font" Target="fonts/MontserratMedium-regular.fntdata"/><Relationship Id="rId11" Type="http://schemas.openxmlformats.org/officeDocument/2006/relationships/slide" Target="slides/slide7.xml"/><Relationship Id="rId33" Type="http://schemas.openxmlformats.org/officeDocument/2006/relationships/font" Target="fonts/MontserratMedium-boldItalic.fntdata"/><Relationship Id="rId10" Type="http://schemas.openxmlformats.org/officeDocument/2006/relationships/slide" Target="slides/slide6.xml"/><Relationship Id="rId32" Type="http://schemas.openxmlformats.org/officeDocument/2006/relationships/font" Target="fonts/MontserratMedium-italic.fntdata"/><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7349fb42c9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7349fb42c9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8d1672ce8e_1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8d1672ce8e_1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g8d1672ce8e_1_1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4" name="Google Shape;204;g8d1672ce8e_1_1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They did not know about gravity or weight. Try answering these questions. You might want to draw a free body diagram for each question</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8d1672ce8e_1_2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8d1672ce8e_1_2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g8d1672ce8e_1_2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6" name="Google Shape;226;g8d1672ce8e_1_2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g8d0b08edd6_0_1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0" name="Google Shape;240;g8d0b08edd6_0_1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In comes Newton, who we have seen in previous lessons on gravity to take the glory. He wrote a very similar statement except he his was general and not only on level surfaces. So inertia is this property of matter, that means it does not change speed or direction unless forces to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g8d1672ce8e_1_2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9" name="Google Shape;249;g8d1672ce8e_1_2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Match the theory to the scientist</a:t>
            </a:r>
            <a:endParaRPr/>
          </a:p>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g8d1672cfd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1" name="Google Shape;271;g8d1672cfd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g8d1672cfd3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8" name="Google Shape;278;g8d1672cfd3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8d0b08edd6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8d0b08edd6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Avicenna’s real name was actually Ibn sinna. </a:t>
            </a:r>
            <a:endParaRPr/>
          </a:p>
          <a:p>
            <a:pPr indent="0" lvl="0" marL="0" rtl="0" algn="l">
              <a:spcBef>
                <a:spcPts val="0"/>
              </a:spcBef>
              <a:spcAft>
                <a:spcPts val="0"/>
              </a:spcAft>
              <a:buNone/>
            </a:pPr>
            <a:r>
              <a:rPr lang="en-GB"/>
              <a:t>He was a polymath. A polymath is someone who is an expert in lots of different areas which he definitely was. </a:t>
            </a:r>
            <a:endParaRPr/>
          </a:p>
          <a:p>
            <a:pPr indent="0" lvl="0" marL="0" rtl="0" algn="l">
              <a:spcBef>
                <a:spcPts val="0"/>
              </a:spcBef>
              <a:spcAft>
                <a:spcPts val="0"/>
              </a:spcAft>
              <a:buNone/>
            </a:pPr>
            <a:r>
              <a:rPr lang="en-GB"/>
              <a:t>Here is a list of the areas he contributed to</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8d0b08edd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8d0b08edd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Here is a timeline of just a few of the scientists who tried to figure out science we take for granted today. What we learnt about balanced and unbalanced forces took over 2000 years of debate and research to discover.</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8d0b08edd6_0_1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8d0b08edd6_0_1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Aristotle lived on about 350 BC. This is 2400 years ago! His statement that moving objects will only keep moving if there is something pushing them is wrong. But it took about 2000 years for this to be proved wrong.</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8d1672ce8e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8d1672ce8e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8d1672ce8e_1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8d1672ce8e_1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8d1672ce8e_1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8d1672ce8e_1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8d1672ce8e_1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8d1672ce8e_1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8d1672ce8e_1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8d1672ce8e_1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78" name="Shape 78"/>
        <p:cNvGrpSpPr/>
        <p:nvPr/>
      </p:nvGrpSpPr>
      <p:grpSpPr>
        <a:xfrm>
          <a:off x="0" y="0"/>
          <a:ext cx="0" cy="0"/>
          <a:chOff x="0" y="0"/>
          <a:chExt cx="0" cy="0"/>
        </a:xfrm>
      </p:grpSpPr>
      <p:sp>
        <p:nvSpPr>
          <p:cNvPr id="79" name="Google Shape;79;p14"/>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a:solidFill>
                  <a:srgbClr val="4B3241"/>
                </a:solidFill>
              </a:rPr>
              <a:t>Lesson 6 - Avicenna and the Story of Inertia</a:t>
            </a:r>
            <a:endParaRPr>
              <a:solidFill>
                <a:srgbClr val="4B3241"/>
              </a:solidFill>
            </a:endParaRPr>
          </a:p>
        </p:txBody>
      </p:sp>
      <p:sp>
        <p:nvSpPr>
          <p:cNvPr id="80" name="Google Shape;80;p1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Physics - KS3 </a:t>
            </a:r>
            <a:endParaRPr>
              <a:solidFill>
                <a:srgbClr val="4B3241"/>
              </a:solidFill>
            </a:endParaRPr>
          </a:p>
          <a:p>
            <a:pPr indent="0" lvl="0" marL="0" rtl="0" algn="l">
              <a:spcBef>
                <a:spcPts val="2000"/>
              </a:spcBef>
              <a:spcAft>
                <a:spcPts val="2000"/>
              </a:spcAft>
              <a:buNone/>
            </a:pPr>
            <a:r>
              <a:rPr lang="en-GB">
                <a:solidFill>
                  <a:srgbClr val="4B3241"/>
                </a:solidFill>
              </a:rPr>
              <a:t>Forces and Motion</a:t>
            </a:r>
            <a:endParaRPr>
              <a:solidFill>
                <a:srgbClr val="4B3241"/>
              </a:solidFill>
            </a:endParaRPr>
          </a:p>
        </p:txBody>
      </p:sp>
      <p:sp>
        <p:nvSpPr>
          <p:cNvPr id="81" name="Google Shape;81;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Mrs Wolstenholme</a:t>
            </a:r>
            <a:endParaRPr>
              <a:solidFill>
                <a:srgbClr val="4B3241"/>
              </a:solidFill>
            </a:endParaRPr>
          </a:p>
        </p:txBody>
      </p:sp>
      <p:sp>
        <p:nvSpPr>
          <p:cNvPr id="82" name="Google Shape;82;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23"/>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What is a vacuum?</a:t>
            </a:r>
            <a:endParaRPr>
              <a:solidFill>
                <a:schemeClr val="dk2"/>
              </a:solidFill>
            </a:endParaRPr>
          </a:p>
        </p:txBody>
      </p:sp>
      <p:sp>
        <p:nvSpPr>
          <p:cNvPr id="193" name="Google Shape;193;p23"/>
          <p:cNvSpPr txBox="1"/>
          <p:nvPr>
            <p:ph idx="1" type="subTitle"/>
          </p:nvPr>
        </p:nvSpPr>
        <p:spPr>
          <a:xfrm>
            <a:off x="917950" y="2876300"/>
            <a:ext cx="6256800" cy="906600"/>
          </a:xfrm>
          <a:prstGeom prst="rect">
            <a:avLst/>
          </a:prstGeom>
          <a:solidFill>
            <a:srgbClr val="FFFFFF"/>
          </a:solidFill>
          <a:ln cap="flat" cmpd="sng" w="9525">
            <a:solidFill>
              <a:srgbClr val="434343"/>
            </a:solidFill>
            <a:prstDash val="solid"/>
            <a:round/>
            <a:headEnd len="sm" w="sm" type="none"/>
            <a:tailEnd len="sm" w="sm" type="none"/>
          </a:ln>
        </p:spPr>
        <p:txBody>
          <a:bodyPr anchorCtr="0" anchor="t" bIns="182850" lIns="182850" spcFirstLastPara="1" rIns="182850" wrap="square" tIns="180000">
            <a:noAutofit/>
          </a:bodyPr>
          <a:lstStyle/>
          <a:p>
            <a:pPr indent="0" lvl="0" marL="0" rtl="0" algn="l">
              <a:spcBef>
                <a:spcPts val="0"/>
              </a:spcBef>
              <a:spcAft>
                <a:spcPts val="0"/>
              </a:spcAft>
              <a:buNone/>
            </a:pPr>
            <a:r>
              <a:rPr b="1" lang="en-GB">
                <a:solidFill>
                  <a:srgbClr val="434343"/>
                </a:solidFill>
                <a:latin typeface="Montserrat"/>
                <a:ea typeface="Montserrat"/>
                <a:cs typeface="Montserrat"/>
                <a:sym typeface="Montserrat"/>
              </a:rPr>
              <a:t>Option 1</a:t>
            </a:r>
            <a:endParaRPr b="1">
              <a:solidFill>
                <a:srgbClr val="434343"/>
              </a:solidFill>
              <a:latin typeface="Montserrat"/>
              <a:ea typeface="Montserrat"/>
              <a:cs typeface="Montserrat"/>
              <a:sym typeface="Montserrat"/>
            </a:endParaRPr>
          </a:p>
        </p:txBody>
      </p:sp>
      <p:sp>
        <p:nvSpPr>
          <p:cNvPr id="194" name="Google Shape;194;p23"/>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A place with no air</a:t>
            </a:r>
            <a:endParaRPr/>
          </a:p>
        </p:txBody>
      </p:sp>
      <p:sp>
        <p:nvSpPr>
          <p:cNvPr id="195" name="Google Shape;195;p23"/>
          <p:cNvSpPr txBox="1"/>
          <p:nvPr>
            <p:ph idx="3" type="subTitle"/>
          </p:nvPr>
        </p:nvSpPr>
        <p:spPr>
          <a:xfrm>
            <a:off x="9468000" y="2876300"/>
            <a:ext cx="6256800" cy="906600"/>
          </a:xfrm>
          <a:prstGeom prst="rect">
            <a:avLst/>
          </a:prstGeom>
          <a:solidFill>
            <a:srgbClr val="FFFFFF"/>
          </a:solidFill>
          <a:ln cap="flat" cmpd="sng" w="9525">
            <a:solidFill>
              <a:srgbClr val="434343"/>
            </a:solidFill>
            <a:prstDash val="solid"/>
            <a:round/>
            <a:headEnd len="sm" w="sm" type="none"/>
            <a:tailEnd len="sm" w="sm" type="none"/>
          </a:ln>
        </p:spPr>
        <p:txBody>
          <a:bodyPr anchorCtr="0" anchor="t" bIns="182850" lIns="182850" spcFirstLastPara="1" rIns="182850" wrap="square" tIns="180000">
            <a:noAutofit/>
          </a:bodyPr>
          <a:lstStyle/>
          <a:p>
            <a:pPr indent="0" lvl="0" marL="0" rtl="0" algn="l">
              <a:spcBef>
                <a:spcPts val="0"/>
              </a:spcBef>
              <a:spcAft>
                <a:spcPts val="0"/>
              </a:spcAft>
              <a:buNone/>
            </a:pPr>
            <a:r>
              <a:rPr b="1" lang="en-GB">
                <a:solidFill>
                  <a:srgbClr val="434343"/>
                </a:solidFill>
                <a:latin typeface="Montserrat"/>
                <a:ea typeface="Montserrat"/>
                <a:cs typeface="Montserrat"/>
                <a:sym typeface="Montserrat"/>
              </a:rPr>
              <a:t>Option 2</a:t>
            </a:r>
            <a:endParaRPr b="1">
              <a:solidFill>
                <a:srgbClr val="434343"/>
              </a:solidFill>
              <a:latin typeface="Montserrat"/>
              <a:ea typeface="Montserrat"/>
              <a:cs typeface="Montserrat"/>
              <a:sym typeface="Montserrat"/>
            </a:endParaRPr>
          </a:p>
        </p:txBody>
      </p:sp>
      <p:sp>
        <p:nvSpPr>
          <p:cNvPr id="196" name="Google Shape;196;p23"/>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A place with no light</a:t>
            </a:r>
            <a:endParaRPr/>
          </a:p>
        </p:txBody>
      </p:sp>
      <p:sp>
        <p:nvSpPr>
          <p:cNvPr id="197" name="Google Shape;197;p23"/>
          <p:cNvSpPr txBox="1"/>
          <p:nvPr>
            <p:ph idx="5" type="subTitle"/>
          </p:nvPr>
        </p:nvSpPr>
        <p:spPr>
          <a:xfrm>
            <a:off x="917950" y="5904750"/>
            <a:ext cx="6256800" cy="906600"/>
          </a:xfrm>
          <a:prstGeom prst="rect">
            <a:avLst/>
          </a:prstGeom>
          <a:solidFill>
            <a:srgbClr val="FFFFFF"/>
          </a:solidFill>
          <a:ln cap="flat" cmpd="sng" w="9525">
            <a:solidFill>
              <a:srgbClr val="434343"/>
            </a:solidFill>
            <a:prstDash val="solid"/>
            <a:round/>
            <a:headEnd len="sm" w="sm" type="none"/>
            <a:tailEnd len="sm" w="sm" type="none"/>
          </a:ln>
        </p:spPr>
        <p:txBody>
          <a:bodyPr anchorCtr="0" anchor="t" bIns="182850" lIns="182850" spcFirstLastPara="1" rIns="182850" wrap="square" tIns="180000">
            <a:noAutofit/>
          </a:bodyPr>
          <a:lstStyle/>
          <a:p>
            <a:pPr indent="0" lvl="0" marL="0" rtl="0" algn="l">
              <a:spcBef>
                <a:spcPts val="0"/>
              </a:spcBef>
              <a:spcAft>
                <a:spcPts val="0"/>
              </a:spcAft>
              <a:buNone/>
            </a:pPr>
            <a:r>
              <a:rPr b="1" lang="en-GB">
                <a:solidFill>
                  <a:srgbClr val="434343"/>
                </a:solidFill>
                <a:latin typeface="Montserrat"/>
                <a:ea typeface="Montserrat"/>
                <a:cs typeface="Montserrat"/>
                <a:sym typeface="Montserrat"/>
              </a:rPr>
              <a:t>Option 3</a:t>
            </a:r>
            <a:endParaRPr b="1">
              <a:solidFill>
                <a:srgbClr val="434343"/>
              </a:solidFill>
              <a:latin typeface="Montserrat"/>
              <a:ea typeface="Montserrat"/>
              <a:cs typeface="Montserrat"/>
              <a:sym typeface="Montserrat"/>
            </a:endParaRPr>
          </a:p>
        </p:txBody>
      </p:sp>
      <p:sp>
        <p:nvSpPr>
          <p:cNvPr id="198" name="Google Shape;198;p23"/>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Something used to clean </a:t>
            </a:r>
            <a:endParaRPr/>
          </a:p>
        </p:txBody>
      </p:sp>
      <p:sp>
        <p:nvSpPr>
          <p:cNvPr id="199" name="Google Shape;199;p23"/>
          <p:cNvSpPr txBox="1"/>
          <p:nvPr>
            <p:ph idx="7" type="subTitle"/>
          </p:nvPr>
        </p:nvSpPr>
        <p:spPr>
          <a:xfrm>
            <a:off x="9468000" y="5904750"/>
            <a:ext cx="6256800" cy="906600"/>
          </a:xfrm>
          <a:prstGeom prst="rect">
            <a:avLst/>
          </a:prstGeom>
          <a:solidFill>
            <a:srgbClr val="FFFFFF"/>
          </a:solidFill>
          <a:ln cap="flat" cmpd="sng" w="9525">
            <a:solidFill>
              <a:srgbClr val="434343"/>
            </a:solidFill>
            <a:prstDash val="solid"/>
            <a:round/>
            <a:headEnd len="sm" w="sm" type="none"/>
            <a:tailEnd len="sm" w="sm" type="none"/>
          </a:ln>
        </p:spPr>
        <p:txBody>
          <a:bodyPr anchorCtr="0" anchor="t" bIns="182850" lIns="182850" spcFirstLastPara="1" rIns="182850" wrap="square" tIns="180000">
            <a:noAutofit/>
          </a:bodyPr>
          <a:lstStyle/>
          <a:p>
            <a:pPr indent="0" lvl="0" marL="0" rtl="0" algn="l">
              <a:spcBef>
                <a:spcPts val="0"/>
              </a:spcBef>
              <a:spcAft>
                <a:spcPts val="0"/>
              </a:spcAft>
              <a:buNone/>
            </a:pPr>
            <a:r>
              <a:rPr b="1" lang="en-GB">
                <a:solidFill>
                  <a:srgbClr val="434343"/>
                </a:solidFill>
                <a:latin typeface="Montserrat"/>
                <a:ea typeface="Montserrat"/>
                <a:cs typeface="Montserrat"/>
                <a:sym typeface="Montserrat"/>
              </a:rPr>
              <a:t>Option 4</a:t>
            </a:r>
            <a:endParaRPr>
              <a:solidFill>
                <a:srgbClr val="434343"/>
              </a:solidFill>
            </a:endParaRPr>
          </a:p>
        </p:txBody>
      </p:sp>
      <p:sp>
        <p:nvSpPr>
          <p:cNvPr id="200" name="Google Shape;200;p23"/>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A place with no land</a:t>
            </a:r>
            <a:endParaRPr/>
          </a:p>
        </p:txBody>
      </p:sp>
      <p:sp>
        <p:nvSpPr>
          <p:cNvPr id="201" name="Google Shape;201;p2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24"/>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207" name="Google Shape;207;p24"/>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lnSpc>
                <a:spcPct val="130000"/>
              </a:lnSpc>
              <a:spcBef>
                <a:spcPts val="0"/>
              </a:spcBef>
              <a:spcAft>
                <a:spcPts val="0"/>
              </a:spcAft>
              <a:buNone/>
            </a:pPr>
            <a:r>
              <a:rPr b="0" lang="en-GB" sz="3500">
                <a:solidFill>
                  <a:schemeClr val="dk2"/>
                </a:solidFill>
              </a:rPr>
              <a:t>14th century Buridan, Saxony, Benedetti</a:t>
            </a:r>
            <a:endParaRPr b="0" sz="3500">
              <a:solidFill>
                <a:schemeClr val="dk2"/>
              </a:solidFill>
            </a:endParaRPr>
          </a:p>
          <a:p>
            <a:pPr indent="0" lvl="0" marL="0" rtl="0" algn="l">
              <a:lnSpc>
                <a:spcPct val="130000"/>
              </a:lnSpc>
              <a:spcBef>
                <a:spcPts val="2000"/>
              </a:spcBef>
              <a:spcAft>
                <a:spcPts val="2000"/>
              </a:spcAft>
              <a:buNone/>
            </a:pPr>
            <a:r>
              <a:rPr lang="en-GB" sz="3500">
                <a:solidFill>
                  <a:schemeClr val="dk2"/>
                </a:solidFill>
              </a:rPr>
              <a:t>Impetus</a:t>
            </a:r>
            <a:endParaRPr sz="3500">
              <a:solidFill>
                <a:schemeClr val="dk2"/>
              </a:solidFill>
            </a:endParaRPr>
          </a:p>
        </p:txBody>
      </p:sp>
      <p:sp>
        <p:nvSpPr>
          <p:cNvPr id="208" name="Google Shape;208;p2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209" name="Google Shape;209;p24"/>
          <p:cNvSpPr txBox="1"/>
          <p:nvPr>
            <p:ph type="title"/>
          </p:nvPr>
        </p:nvSpPr>
        <p:spPr>
          <a:xfrm>
            <a:off x="917950" y="3038500"/>
            <a:ext cx="12008100" cy="6355800"/>
          </a:xfrm>
          <a:prstGeom prst="rect">
            <a:avLst/>
          </a:prstGeom>
        </p:spPr>
        <p:txBody>
          <a:bodyPr anchorCtr="0" anchor="t" bIns="0" lIns="0" spcFirstLastPara="1" rIns="0" wrap="square" tIns="0">
            <a:noAutofit/>
          </a:bodyPr>
          <a:lstStyle/>
          <a:p>
            <a:pPr indent="-450850" lvl="0" marL="457200" rtl="0" algn="l">
              <a:lnSpc>
                <a:spcPct val="130000"/>
              </a:lnSpc>
              <a:spcBef>
                <a:spcPts val="0"/>
              </a:spcBef>
              <a:spcAft>
                <a:spcPts val="0"/>
              </a:spcAft>
              <a:buClr>
                <a:schemeClr val="dk2"/>
              </a:buClr>
              <a:buSzPts val="3500"/>
              <a:buAutoNum type="arabicPeriod"/>
            </a:pPr>
            <a:r>
              <a:rPr b="0" lang="en-GB" sz="3500">
                <a:solidFill>
                  <a:schemeClr val="dk2"/>
                </a:solidFill>
              </a:rPr>
              <a:t>If we fired an arrow on earth, what causes it to fall to the ground?</a:t>
            </a:r>
            <a:endParaRPr b="0" sz="3500">
              <a:solidFill>
                <a:schemeClr val="dk2"/>
              </a:solidFill>
            </a:endParaRPr>
          </a:p>
          <a:p>
            <a:pPr indent="-450850" lvl="0" marL="457200" rtl="0" algn="l">
              <a:lnSpc>
                <a:spcPct val="130000"/>
              </a:lnSpc>
              <a:spcBef>
                <a:spcPts val="0"/>
              </a:spcBef>
              <a:spcAft>
                <a:spcPts val="0"/>
              </a:spcAft>
              <a:buClr>
                <a:schemeClr val="dk2"/>
              </a:buClr>
              <a:buSzPts val="3500"/>
              <a:buAutoNum type="arabicPeriod"/>
            </a:pPr>
            <a:r>
              <a:rPr b="0" lang="en-GB" sz="3500">
                <a:solidFill>
                  <a:schemeClr val="dk2"/>
                </a:solidFill>
              </a:rPr>
              <a:t>If there was no gravity, but there WAS air, would it keep moving? Explain your answer</a:t>
            </a:r>
            <a:endParaRPr b="0" sz="3500">
              <a:solidFill>
                <a:schemeClr val="dk2"/>
              </a:solidFill>
            </a:endParaRPr>
          </a:p>
          <a:p>
            <a:pPr indent="-450850" lvl="0" marL="457200" rtl="0" algn="l">
              <a:lnSpc>
                <a:spcPct val="130000"/>
              </a:lnSpc>
              <a:spcBef>
                <a:spcPts val="0"/>
              </a:spcBef>
              <a:spcAft>
                <a:spcPts val="0"/>
              </a:spcAft>
              <a:buClr>
                <a:schemeClr val="dk2"/>
              </a:buClr>
              <a:buSzPts val="3500"/>
              <a:buAutoNum type="arabicPeriod"/>
            </a:pPr>
            <a:r>
              <a:rPr b="0" lang="en-GB" sz="3500">
                <a:solidFill>
                  <a:schemeClr val="dk2"/>
                </a:solidFill>
              </a:rPr>
              <a:t>If we fired it in a vacuum, but there WAS gravity, what would happen?</a:t>
            </a:r>
            <a:endParaRPr b="0" sz="3500">
              <a:solidFill>
                <a:schemeClr val="dk2"/>
              </a:solidFill>
            </a:endParaRPr>
          </a:p>
          <a:p>
            <a:pPr indent="-450850" lvl="0" marL="457200" rtl="0" algn="l">
              <a:lnSpc>
                <a:spcPct val="130000"/>
              </a:lnSpc>
              <a:spcBef>
                <a:spcPts val="0"/>
              </a:spcBef>
              <a:spcAft>
                <a:spcPts val="0"/>
              </a:spcAft>
              <a:buClr>
                <a:schemeClr val="dk2"/>
              </a:buClr>
              <a:buSzPts val="3500"/>
              <a:buAutoNum type="arabicPeriod"/>
            </a:pPr>
            <a:r>
              <a:rPr b="0" lang="en-GB" sz="3500">
                <a:solidFill>
                  <a:schemeClr val="dk2"/>
                </a:solidFill>
              </a:rPr>
              <a:t>What would happen if we fired it where there was no gravity and no air?</a:t>
            </a:r>
            <a:endParaRPr b="0" sz="3500">
              <a:solidFill>
                <a:schemeClr val="dk2"/>
              </a:solidFill>
            </a:endParaRPr>
          </a:p>
          <a:p>
            <a:pPr indent="0" lvl="0" marL="0" rtl="0" algn="l">
              <a:lnSpc>
                <a:spcPct val="130000"/>
              </a:lnSpc>
              <a:spcBef>
                <a:spcPts val="2000"/>
              </a:spcBef>
              <a:spcAft>
                <a:spcPts val="2000"/>
              </a:spcAft>
              <a:buNone/>
            </a:pPr>
            <a:r>
              <a:t/>
            </a:r>
            <a:endParaRPr b="0" sz="3500">
              <a:solidFill>
                <a:schemeClr val="dk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25"/>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What did Galileo say would happen to a moving body if it was undisturbed?</a:t>
            </a:r>
            <a:endParaRPr>
              <a:solidFill>
                <a:schemeClr val="dk2"/>
              </a:solidFill>
            </a:endParaRPr>
          </a:p>
        </p:txBody>
      </p:sp>
      <p:sp>
        <p:nvSpPr>
          <p:cNvPr id="215" name="Google Shape;215;p25"/>
          <p:cNvSpPr txBox="1"/>
          <p:nvPr>
            <p:ph idx="1" type="subTitle"/>
          </p:nvPr>
        </p:nvSpPr>
        <p:spPr>
          <a:xfrm>
            <a:off x="917950" y="2876300"/>
            <a:ext cx="6256800" cy="906600"/>
          </a:xfrm>
          <a:prstGeom prst="rect">
            <a:avLst/>
          </a:prstGeom>
          <a:solidFill>
            <a:srgbClr val="FFFFFF"/>
          </a:solidFill>
          <a:ln cap="flat" cmpd="sng" w="9525">
            <a:solidFill>
              <a:srgbClr val="434343"/>
            </a:solidFill>
            <a:prstDash val="solid"/>
            <a:round/>
            <a:headEnd len="sm" w="sm" type="none"/>
            <a:tailEnd len="sm" w="sm" type="none"/>
          </a:ln>
        </p:spPr>
        <p:txBody>
          <a:bodyPr anchorCtr="0" anchor="t" bIns="182850" lIns="182850" spcFirstLastPara="1" rIns="182850" wrap="square" tIns="180000">
            <a:noAutofit/>
          </a:bodyPr>
          <a:lstStyle/>
          <a:p>
            <a:pPr indent="0" lvl="0" marL="0" rtl="0" algn="l">
              <a:spcBef>
                <a:spcPts val="0"/>
              </a:spcBef>
              <a:spcAft>
                <a:spcPts val="0"/>
              </a:spcAft>
              <a:buNone/>
            </a:pPr>
            <a:r>
              <a:rPr b="1" lang="en-GB">
                <a:solidFill>
                  <a:srgbClr val="434343"/>
                </a:solidFill>
                <a:latin typeface="Montserrat"/>
                <a:ea typeface="Montserrat"/>
                <a:cs typeface="Montserrat"/>
                <a:sym typeface="Montserrat"/>
              </a:rPr>
              <a:t>Option 1</a:t>
            </a:r>
            <a:endParaRPr b="1">
              <a:solidFill>
                <a:srgbClr val="434343"/>
              </a:solidFill>
              <a:latin typeface="Montserrat"/>
              <a:ea typeface="Montserrat"/>
              <a:cs typeface="Montserrat"/>
              <a:sym typeface="Montserrat"/>
            </a:endParaRPr>
          </a:p>
        </p:txBody>
      </p:sp>
      <p:sp>
        <p:nvSpPr>
          <p:cNvPr id="216" name="Google Shape;216;p25"/>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Get faster</a:t>
            </a:r>
            <a:endParaRPr/>
          </a:p>
        </p:txBody>
      </p:sp>
      <p:sp>
        <p:nvSpPr>
          <p:cNvPr id="217" name="Google Shape;217;p25"/>
          <p:cNvSpPr txBox="1"/>
          <p:nvPr>
            <p:ph idx="3" type="subTitle"/>
          </p:nvPr>
        </p:nvSpPr>
        <p:spPr>
          <a:xfrm>
            <a:off x="9468000" y="2876300"/>
            <a:ext cx="6256800" cy="906600"/>
          </a:xfrm>
          <a:prstGeom prst="rect">
            <a:avLst/>
          </a:prstGeom>
          <a:solidFill>
            <a:srgbClr val="FFFFFF"/>
          </a:solidFill>
          <a:ln cap="flat" cmpd="sng" w="9525">
            <a:solidFill>
              <a:srgbClr val="434343"/>
            </a:solidFill>
            <a:prstDash val="solid"/>
            <a:round/>
            <a:headEnd len="sm" w="sm" type="none"/>
            <a:tailEnd len="sm" w="sm" type="none"/>
          </a:ln>
        </p:spPr>
        <p:txBody>
          <a:bodyPr anchorCtr="0" anchor="t" bIns="182850" lIns="182850" spcFirstLastPara="1" rIns="182850" wrap="square" tIns="180000">
            <a:noAutofit/>
          </a:bodyPr>
          <a:lstStyle/>
          <a:p>
            <a:pPr indent="0" lvl="0" marL="0" rtl="0" algn="l">
              <a:spcBef>
                <a:spcPts val="0"/>
              </a:spcBef>
              <a:spcAft>
                <a:spcPts val="0"/>
              </a:spcAft>
              <a:buNone/>
            </a:pPr>
            <a:r>
              <a:rPr b="1" lang="en-GB">
                <a:solidFill>
                  <a:srgbClr val="434343"/>
                </a:solidFill>
                <a:latin typeface="Montserrat"/>
                <a:ea typeface="Montserrat"/>
                <a:cs typeface="Montserrat"/>
                <a:sym typeface="Montserrat"/>
              </a:rPr>
              <a:t>Option 2</a:t>
            </a:r>
            <a:endParaRPr b="1">
              <a:solidFill>
                <a:srgbClr val="434343"/>
              </a:solidFill>
              <a:latin typeface="Montserrat"/>
              <a:ea typeface="Montserrat"/>
              <a:cs typeface="Montserrat"/>
              <a:sym typeface="Montserrat"/>
            </a:endParaRPr>
          </a:p>
        </p:txBody>
      </p:sp>
      <p:sp>
        <p:nvSpPr>
          <p:cNvPr id="218" name="Google Shape;218;p25"/>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Move with a constant speed</a:t>
            </a:r>
            <a:endParaRPr/>
          </a:p>
        </p:txBody>
      </p:sp>
      <p:sp>
        <p:nvSpPr>
          <p:cNvPr id="219" name="Google Shape;219;p25"/>
          <p:cNvSpPr txBox="1"/>
          <p:nvPr>
            <p:ph idx="5" type="subTitle"/>
          </p:nvPr>
        </p:nvSpPr>
        <p:spPr>
          <a:xfrm>
            <a:off x="917950" y="5904750"/>
            <a:ext cx="6256800" cy="906600"/>
          </a:xfrm>
          <a:prstGeom prst="rect">
            <a:avLst/>
          </a:prstGeom>
          <a:solidFill>
            <a:srgbClr val="FFFFFF"/>
          </a:solidFill>
          <a:ln cap="flat" cmpd="sng" w="9525">
            <a:solidFill>
              <a:srgbClr val="434343"/>
            </a:solidFill>
            <a:prstDash val="solid"/>
            <a:round/>
            <a:headEnd len="sm" w="sm" type="none"/>
            <a:tailEnd len="sm" w="sm" type="none"/>
          </a:ln>
        </p:spPr>
        <p:txBody>
          <a:bodyPr anchorCtr="0" anchor="t" bIns="182850" lIns="182850" spcFirstLastPara="1" rIns="182850" wrap="square" tIns="180000">
            <a:noAutofit/>
          </a:bodyPr>
          <a:lstStyle/>
          <a:p>
            <a:pPr indent="0" lvl="0" marL="0" rtl="0" algn="l">
              <a:spcBef>
                <a:spcPts val="0"/>
              </a:spcBef>
              <a:spcAft>
                <a:spcPts val="0"/>
              </a:spcAft>
              <a:buNone/>
            </a:pPr>
            <a:r>
              <a:rPr b="1" lang="en-GB">
                <a:solidFill>
                  <a:srgbClr val="434343"/>
                </a:solidFill>
                <a:latin typeface="Montserrat"/>
                <a:ea typeface="Montserrat"/>
                <a:cs typeface="Montserrat"/>
                <a:sym typeface="Montserrat"/>
              </a:rPr>
              <a:t>Option 3</a:t>
            </a:r>
            <a:endParaRPr b="1">
              <a:solidFill>
                <a:srgbClr val="434343"/>
              </a:solidFill>
              <a:latin typeface="Montserrat"/>
              <a:ea typeface="Montserrat"/>
              <a:cs typeface="Montserrat"/>
              <a:sym typeface="Montserrat"/>
            </a:endParaRPr>
          </a:p>
        </p:txBody>
      </p:sp>
      <p:sp>
        <p:nvSpPr>
          <p:cNvPr id="220" name="Google Shape;220;p25"/>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Slow down</a:t>
            </a:r>
            <a:endParaRPr/>
          </a:p>
        </p:txBody>
      </p:sp>
      <p:sp>
        <p:nvSpPr>
          <p:cNvPr id="221" name="Google Shape;221;p25"/>
          <p:cNvSpPr txBox="1"/>
          <p:nvPr>
            <p:ph idx="7" type="subTitle"/>
          </p:nvPr>
        </p:nvSpPr>
        <p:spPr>
          <a:xfrm>
            <a:off x="9468000" y="5904750"/>
            <a:ext cx="6256800" cy="906600"/>
          </a:xfrm>
          <a:prstGeom prst="rect">
            <a:avLst/>
          </a:prstGeom>
          <a:solidFill>
            <a:srgbClr val="FFFFFF"/>
          </a:solidFill>
          <a:ln cap="flat" cmpd="sng" w="9525">
            <a:solidFill>
              <a:srgbClr val="434343"/>
            </a:solidFill>
            <a:prstDash val="solid"/>
            <a:round/>
            <a:headEnd len="sm" w="sm" type="none"/>
            <a:tailEnd len="sm" w="sm" type="none"/>
          </a:ln>
        </p:spPr>
        <p:txBody>
          <a:bodyPr anchorCtr="0" anchor="t" bIns="182850" lIns="182850" spcFirstLastPara="1" rIns="182850" wrap="square" tIns="180000">
            <a:noAutofit/>
          </a:bodyPr>
          <a:lstStyle/>
          <a:p>
            <a:pPr indent="0" lvl="0" marL="0" rtl="0" algn="l">
              <a:spcBef>
                <a:spcPts val="0"/>
              </a:spcBef>
              <a:spcAft>
                <a:spcPts val="0"/>
              </a:spcAft>
              <a:buNone/>
            </a:pPr>
            <a:r>
              <a:rPr b="1" lang="en-GB">
                <a:solidFill>
                  <a:srgbClr val="434343"/>
                </a:solidFill>
                <a:latin typeface="Montserrat"/>
                <a:ea typeface="Montserrat"/>
                <a:cs typeface="Montserrat"/>
                <a:sym typeface="Montserrat"/>
              </a:rPr>
              <a:t>Option 4</a:t>
            </a:r>
            <a:endParaRPr>
              <a:solidFill>
                <a:srgbClr val="434343"/>
              </a:solidFill>
            </a:endParaRPr>
          </a:p>
        </p:txBody>
      </p:sp>
      <p:sp>
        <p:nvSpPr>
          <p:cNvPr id="222" name="Google Shape;222;p25"/>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Move in the same direction</a:t>
            </a:r>
            <a:endParaRPr/>
          </a:p>
        </p:txBody>
      </p:sp>
      <p:sp>
        <p:nvSpPr>
          <p:cNvPr id="223" name="Google Shape;223;p2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26"/>
          <p:cNvSpPr txBox="1"/>
          <p:nvPr>
            <p:ph type="title"/>
          </p:nvPr>
        </p:nvSpPr>
        <p:spPr>
          <a:xfrm>
            <a:off x="917950" y="890050"/>
            <a:ext cx="121824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What do we now call an ‘undisturbed’ object ?</a:t>
            </a:r>
            <a:endParaRPr>
              <a:solidFill>
                <a:schemeClr val="dk2"/>
              </a:solidFill>
            </a:endParaRPr>
          </a:p>
        </p:txBody>
      </p:sp>
      <p:sp>
        <p:nvSpPr>
          <p:cNvPr id="229" name="Google Shape;229;p26"/>
          <p:cNvSpPr txBox="1"/>
          <p:nvPr>
            <p:ph idx="1" type="subTitle"/>
          </p:nvPr>
        </p:nvSpPr>
        <p:spPr>
          <a:xfrm>
            <a:off x="917950" y="2876300"/>
            <a:ext cx="6256800" cy="906600"/>
          </a:xfrm>
          <a:prstGeom prst="rect">
            <a:avLst/>
          </a:prstGeom>
          <a:solidFill>
            <a:srgbClr val="FFFFFF"/>
          </a:solidFill>
          <a:ln cap="flat" cmpd="sng" w="9525">
            <a:solidFill>
              <a:srgbClr val="434343"/>
            </a:solidFill>
            <a:prstDash val="solid"/>
            <a:round/>
            <a:headEnd len="sm" w="sm" type="none"/>
            <a:tailEnd len="sm" w="sm" type="none"/>
          </a:ln>
        </p:spPr>
        <p:txBody>
          <a:bodyPr anchorCtr="0" anchor="t" bIns="182850" lIns="182850" spcFirstLastPara="1" rIns="182850" wrap="square" tIns="180000">
            <a:noAutofit/>
          </a:bodyPr>
          <a:lstStyle/>
          <a:p>
            <a:pPr indent="0" lvl="0" marL="0" rtl="0" algn="l">
              <a:spcBef>
                <a:spcPts val="0"/>
              </a:spcBef>
              <a:spcAft>
                <a:spcPts val="0"/>
              </a:spcAft>
              <a:buNone/>
            </a:pPr>
            <a:r>
              <a:rPr b="1" lang="en-GB">
                <a:solidFill>
                  <a:srgbClr val="434343"/>
                </a:solidFill>
                <a:latin typeface="Montserrat"/>
                <a:ea typeface="Montserrat"/>
                <a:cs typeface="Montserrat"/>
                <a:sym typeface="Montserrat"/>
              </a:rPr>
              <a:t>Option 1</a:t>
            </a:r>
            <a:endParaRPr b="1">
              <a:solidFill>
                <a:srgbClr val="434343"/>
              </a:solidFill>
              <a:latin typeface="Montserrat"/>
              <a:ea typeface="Montserrat"/>
              <a:cs typeface="Montserrat"/>
              <a:sym typeface="Montserrat"/>
            </a:endParaRPr>
          </a:p>
        </p:txBody>
      </p:sp>
      <p:sp>
        <p:nvSpPr>
          <p:cNvPr id="230" name="Google Shape;230;p26"/>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Balanced</a:t>
            </a:r>
            <a:endParaRPr/>
          </a:p>
        </p:txBody>
      </p:sp>
      <p:sp>
        <p:nvSpPr>
          <p:cNvPr id="231" name="Google Shape;231;p26"/>
          <p:cNvSpPr txBox="1"/>
          <p:nvPr>
            <p:ph idx="3" type="subTitle"/>
          </p:nvPr>
        </p:nvSpPr>
        <p:spPr>
          <a:xfrm>
            <a:off x="9468000" y="2876300"/>
            <a:ext cx="6256800" cy="906600"/>
          </a:xfrm>
          <a:prstGeom prst="rect">
            <a:avLst/>
          </a:prstGeom>
          <a:solidFill>
            <a:srgbClr val="FFFFFF"/>
          </a:solidFill>
          <a:ln cap="flat" cmpd="sng" w="9525">
            <a:solidFill>
              <a:srgbClr val="434343"/>
            </a:solidFill>
            <a:prstDash val="solid"/>
            <a:round/>
            <a:headEnd len="sm" w="sm" type="none"/>
            <a:tailEnd len="sm" w="sm" type="none"/>
          </a:ln>
        </p:spPr>
        <p:txBody>
          <a:bodyPr anchorCtr="0" anchor="t" bIns="182850" lIns="182850" spcFirstLastPara="1" rIns="182850" wrap="square" tIns="180000">
            <a:noAutofit/>
          </a:bodyPr>
          <a:lstStyle/>
          <a:p>
            <a:pPr indent="0" lvl="0" marL="0" rtl="0" algn="l">
              <a:spcBef>
                <a:spcPts val="0"/>
              </a:spcBef>
              <a:spcAft>
                <a:spcPts val="0"/>
              </a:spcAft>
              <a:buNone/>
            </a:pPr>
            <a:r>
              <a:rPr b="1" lang="en-GB">
                <a:solidFill>
                  <a:srgbClr val="434343"/>
                </a:solidFill>
                <a:latin typeface="Montserrat"/>
                <a:ea typeface="Montserrat"/>
                <a:cs typeface="Montserrat"/>
                <a:sym typeface="Montserrat"/>
              </a:rPr>
              <a:t>Option 2</a:t>
            </a:r>
            <a:endParaRPr b="1">
              <a:solidFill>
                <a:srgbClr val="434343"/>
              </a:solidFill>
              <a:latin typeface="Montserrat"/>
              <a:ea typeface="Montserrat"/>
              <a:cs typeface="Montserrat"/>
              <a:sym typeface="Montserrat"/>
            </a:endParaRPr>
          </a:p>
        </p:txBody>
      </p:sp>
      <p:sp>
        <p:nvSpPr>
          <p:cNvPr id="232" name="Google Shape;232;p26"/>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Moving</a:t>
            </a:r>
            <a:endParaRPr/>
          </a:p>
        </p:txBody>
      </p:sp>
      <p:sp>
        <p:nvSpPr>
          <p:cNvPr id="233" name="Google Shape;233;p26"/>
          <p:cNvSpPr txBox="1"/>
          <p:nvPr>
            <p:ph idx="5" type="subTitle"/>
          </p:nvPr>
        </p:nvSpPr>
        <p:spPr>
          <a:xfrm>
            <a:off x="917950" y="5904750"/>
            <a:ext cx="6256800" cy="906600"/>
          </a:xfrm>
          <a:prstGeom prst="rect">
            <a:avLst/>
          </a:prstGeom>
          <a:solidFill>
            <a:srgbClr val="FFFFFF"/>
          </a:solidFill>
          <a:ln cap="flat" cmpd="sng" w="9525">
            <a:solidFill>
              <a:srgbClr val="434343"/>
            </a:solidFill>
            <a:prstDash val="solid"/>
            <a:round/>
            <a:headEnd len="sm" w="sm" type="none"/>
            <a:tailEnd len="sm" w="sm" type="none"/>
          </a:ln>
        </p:spPr>
        <p:txBody>
          <a:bodyPr anchorCtr="0" anchor="t" bIns="182850" lIns="182850" spcFirstLastPara="1" rIns="182850" wrap="square" tIns="180000">
            <a:noAutofit/>
          </a:bodyPr>
          <a:lstStyle/>
          <a:p>
            <a:pPr indent="0" lvl="0" marL="0" rtl="0" algn="l">
              <a:spcBef>
                <a:spcPts val="0"/>
              </a:spcBef>
              <a:spcAft>
                <a:spcPts val="0"/>
              </a:spcAft>
              <a:buNone/>
            </a:pPr>
            <a:r>
              <a:rPr b="1" lang="en-GB">
                <a:solidFill>
                  <a:srgbClr val="434343"/>
                </a:solidFill>
                <a:latin typeface="Montserrat"/>
                <a:ea typeface="Montserrat"/>
                <a:cs typeface="Montserrat"/>
                <a:sym typeface="Montserrat"/>
              </a:rPr>
              <a:t>Option 3</a:t>
            </a:r>
            <a:endParaRPr b="1">
              <a:solidFill>
                <a:srgbClr val="434343"/>
              </a:solidFill>
              <a:latin typeface="Montserrat"/>
              <a:ea typeface="Montserrat"/>
              <a:cs typeface="Montserrat"/>
              <a:sym typeface="Montserrat"/>
            </a:endParaRPr>
          </a:p>
        </p:txBody>
      </p:sp>
      <p:sp>
        <p:nvSpPr>
          <p:cNvPr id="234" name="Google Shape;234;p26"/>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Unbalanced</a:t>
            </a:r>
            <a:endParaRPr/>
          </a:p>
        </p:txBody>
      </p:sp>
      <p:sp>
        <p:nvSpPr>
          <p:cNvPr id="235" name="Google Shape;235;p26"/>
          <p:cNvSpPr txBox="1"/>
          <p:nvPr>
            <p:ph idx="7" type="subTitle"/>
          </p:nvPr>
        </p:nvSpPr>
        <p:spPr>
          <a:xfrm>
            <a:off x="9468000" y="5904750"/>
            <a:ext cx="6256800" cy="906600"/>
          </a:xfrm>
          <a:prstGeom prst="rect">
            <a:avLst/>
          </a:prstGeom>
          <a:solidFill>
            <a:srgbClr val="FFFFFF"/>
          </a:solidFill>
          <a:ln cap="flat" cmpd="sng" w="9525">
            <a:solidFill>
              <a:srgbClr val="434343"/>
            </a:solidFill>
            <a:prstDash val="solid"/>
            <a:round/>
            <a:headEnd len="sm" w="sm" type="none"/>
            <a:tailEnd len="sm" w="sm" type="none"/>
          </a:ln>
        </p:spPr>
        <p:txBody>
          <a:bodyPr anchorCtr="0" anchor="t" bIns="182850" lIns="182850" spcFirstLastPara="1" rIns="182850" wrap="square" tIns="180000">
            <a:noAutofit/>
          </a:bodyPr>
          <a:lstStyle/>
          <a:p>
            <a:pPr indent="0" lvl="0" marL="0" rtl="0" algn="l">
              <a:spcBef>
                <a:spcPts val="0"/>
              </a:spcBef>
              <a:spcAft>
                <a:spcPts val="0"/>
              </a:spcAft>
              <a:buNone/>
            </a:pPr>
            <a:r>
              <a:rPr b="1" lang="en-GB">
                <a:solidFill>
                  <a:srgbClr val="434343"/>
                </a:solidFill>
                <a:latin typeface="Montserrat"/>
                <a:ea typeface="Montserrat"/>
                <a:cs typeface="Montserrat"/>
                <a:sym typeface="Montserrat"/>
              </a:rPr>
              <a:t>Option 4</a:t>
            </a:r>
            <a:endParaRPr>
              <a:solidFill>
                <a:srgbClr val="434343"/>
              </a:solidFill>
            </a:endParaRPr>
          </a:p>
        </p:txBody>
      </p:sp>
      <p:sp>
        <p:nvSpPr>
          <p:cNvPr id="236" name="Google Shape;236;p26"/>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Fred</a:t>
            </a:r>
            <a:endParaRPr/>
          </a:p>
        </p:txBody>
      </p:sp>
      <p:sp>
        <p:nvSpPr>
          <p:cNvPr id="237" name="Google Shape;237;p2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2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243" name="Google Shape;243;p27"/>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lnSpc>
                <a:spcPct val="130000"/>
              </a:lnSpc>
              <a:spcBef>
                <a:spcPts val="0"/>
              </a:spcBef>
              <a:spcAft>
                <a:spcPts val="0"/>
              </a:spcAft>
              <a:buNone/>
            </a:pPr>
            <a:r>
              <a:rPr b="0" lang="en-GB" sz="3500">
                <a:solidFill>
                  <a:schemeClr val="dk2"/>
                </a:solidFill>
              </a:rPr>
              <a:t>17th century Copernicus, Galileo</a:t>
            </a:r>
            <a:endParaRPr b="0" sz="3500">
              <a:solidFill>
                <a:schemeClr val="dk2"/>
              </a:solidFill>
            </a:endParaRPr>
          </a:p>
          <a:p>
            <a:pPr indent="0" lvl="0" marL="0" rtl="0" algn="l">
              <a:lnSpc>
                <a:spcPct val="130000"/>
              </a:lnSpc>
              <a:spcBef>
                <a:spcPts val="2000"/>
              </a:spcBef>
              <a:spcAft>
                <a:spcPts val="2000"/>
              </a:spcAft>
              <a:buNone/>
            </a:pPr>
            <a:r>
              <a:t/>
            </a:r>
            <a:endParaRPr sz="3500">
              <a:solidFill>
                <a:schemeClr val="dk2"/>
              </a:solidFill>
            </a:endParaRPr>
          </a:p>
        </p:txBody>
      </p:sp>
      <p:sp>
        <p:nvSpPr>
          <p:cNvPr id="244" name="Google Shape;244;p2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245" name="Google Shape;245;p27"/>
          <p:cNvSpPr txBox="1"/>
          <p:nvPr/>
        </p:nvSpPr>
        <p:spPr>
          <a:xfrm>
            <a:off x="794625" y="3114025"/>
            <a:ext cx="12520500" cy="1438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500">
                <a:latin typeface="Montserrat"/>
                <a:ea typeface="Montserrat"/>
                <a:cs typeface="Montserrat"/>
                <a:sym typeface="Montserrat"/>
              </a:rPr>
              <a:t>A body moving on a level surface will </a:t>
            </a:r>
            <a:r>
              <a:rPr b="1" lang="en-GB" sz="3500">
                <a:latin typeface="Montserrat"/>
                <a:ea typeface="Montserrat"/>
                <a:cs typeface="Montserrat"/>
                <a:sym typeface="Montserrat"/>
              </a:rPr>
              <a:t>continue</a:t>
            </a:r>
            <a:r>
              <a:rPr lang="en-GB" sz="3500">
                <a:latin typeface="Montserrat"/>
                <a:ea typeface="Montserrat"/>
                <a:cs typeface="Montserrat"/>
                <a:sym typeface="Montserrat"/>
              </a:rPr>
              <a:t> in the </a:t>
            </a:r>
            <a:r>
              <a:rPr b="1" lang="en-GB" sz="3500">
                <a:latin typeface="Montserrat"/>
                <a:ea typeface="Montserrat"/>
                <a:cs typeface="Montserrat"/>
                <a:sym typeface="Montserrat"/>
              </a:rPr>
              <a:t>same direction</a:t>
            </a:r>
            <a:r>
              <a:rPr lang="en-GB" sz="3500">
                <a:latin typeface="Montserrat"/>
                <a:ea typeface="Montserrat"/>
                <a:cs typeface="Montserrat"/>
                <a:sym typeface="Montserrat"/>
              </a:rPr>
              <a:t> at a </a:t>
            </a:r>
            <a:r>
              <a:rPr b="1" lang="en-GB" sz="3500">
                <a:latin typeface="Montserrat"/>
                <a:ea typeface="Montserrat"/>
                <a:cs typeface="Montserrat"/>
                <a:sym typeface="Montserrat"/>
              </a:rPr>
              <a:t>constant speed</a:t>
            </a:r>
            <a:r>
              <a:rPr lang="en-GB" sz="3500">
                <a:latin typeface="Montserrat"/>
                <a:ea typeface="Montserrat"/>
                <a:cs typeface="Montserrat"/>
                <a:sym typeface="Montserrat"/>
              </a:rPr>
              <a:t> unless disturbed.</a:t>
            </a:r>
            <a:endParaRPr sz="3500">
              <a:latin typeface="Montserrat"/>
              <a:ea typeface="Montserrat"/>
              <a:cs typeface="Montserrat"/>
              <a:sym typeface="Montserrat"/>
            </a:endParaRPr>
          </a:p>
        </p:txBody>
      </p:sp>
      <p:sp>
        <p:nvSpPr>
          <p:cNvPr id="246" name="Google Shape;246;p27"/>
          <p:cNvSpPr txBox="1"/>
          <p:nvPr>
            <p:ph type="title"/>
          </p:nvPr>
        </p:nvSpPr>
        <p:spPr>
          <a:xfrm>
            <a:off x="917950" y="5036975"/>
            <a:ext cx="13201200" cy="3016500"/>
          </a:xfrm>
          <a:prstGeom prst="rect">
            <a:avLst/>
          </a:prstGeom>
        </p:spPr>
        <p:txBody>
          <a:bodyPr anchorCtr="0" anchor="t" bIns="0" lIns="0" spcFirstLastPara="1" rIns="0" wrap="square" tIns="0">
            <a:noAutofit/>
          </a:bodyPr>
          <a:lstStyle/>
          <a:p>
            <a:pPr indent="0" lvl="0" marL="0" rtl="0" algn="l">
              <a:lnSpc>
                <a:spcPct val="130000"/>
              </a:lnSpc>
              <a:spcBef>
                <a:spcPts val="0"/>
              </a:spcBef>
              <a:spcAft>
                <a:spcPts val="0"/>
              </a:spcAft>
              <a:buNone/>
            </a:pPr>
            <a:r>
              <a:rPr b="0" lang="en-GB" sz="3500">
                <a:solidFill>
                  <a:schemeClr val="dk2"/>
                </a:solidFill>
              </a:rPr>
              <a:t>18th century Newton</a:t>
            </a:r>
            <a:endParaRPr b="0" sz="3500">
              <a:solidFill>
                <a:schemeClr val="dk2"/>
              </a:solidFill>
            </a:endParaRPr>
          </a:p>
          <a:p>
            <a:pPr indent="0" lvl="0" marL="0" rtl="0" algn="l">
              <a:lnSpc>
                <a:spcPct val="130000"/>
              </a:lnSpc>
              <a:spcBef>
                <a:spcPts val="2000"/>
              </a:spcBef>
              <a:spcAft>
                <a:spcPts val="0"/>
              </a:spcAft>
              <a:buNone/>
            </a:pPr>
            <a:r>
              <a:rPr lang="en-GB" sz="3500">
                <a:solidFill>
                  <a:schemeClr val="dk2"/>
                </a:solidFill>
              </a:rPr>
              <a:t> </a:t>
            </a:r>
            <a:r>
              <a:rPr b="0" lang="en-GB" sz="3500">
                <a:solidFill>
                  <a:schemeClr val="dk2"/>
                </a:solidFill>
              </a:rPr>
              <a:t>Every object remains stationary, or moves at a constant speed in a straight line, unless there is an overall force acting on it</a:t>
            </a:r>
            <a:endParaRPr b="0" sz="3500">
              <a:solidFill>
                <a:schemeClr val="dk2"/>
              </a:solidFill>
            </a:endParaRPr>
          </a:p>
          <a:p>
            <a:pPr indent="0" lvl="0" marL="0" rtl="0" algn="l">
              <a:lnSpc>
                <a:spcPct val="130000"/>
              </a:lnSpc>
              <a:spcBef>
                <a:spcPts val="2000"/>
              </a:spcBef>
              <a:spcAft>
                <a:spcPts val="0"/>
              </a:spcAft>
              <a:buNone/>
            </a:pPr>
            <a:r>
              <a:t/>
            </a:r>
            <a:endParaRPr sz="3500">
              <a:solidFill>
                <a:schemeClr val="dk2"/>
              </a:solidFill>
            </a:endParaRPr>
          </a:p>
          <a:p>
            <a:pPr indent="0" lvl="0" marL="0" rtl="0" algn="l">
              <a:lnSpc>
                <a:spcPct val="130000"/>
              </a:lnSpc>
              <a:spcBef>
                <a:spcPts val="2000"/>
              </a:spcBef>
              <a:spcAft>
                <a:spcPts val="2000"/>
              </a:spcAft>
              <a:buNone/>
            </a:pPr>
            <a:r>
              <a:t/>
            </a:r>
            <a:endParaRPr sz="3500">
              <a:solidFill>
                <a:schemeClr val="dk2"/>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28"/>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252" name="Google Shape;252;p28"/>
          <p:cNvSpPr txBox="1"/>
          <p:nvPr>
            <p:ph idx="1" type="body"/>
          </p:nvPr>
        </p:nvSpPr>
        <p:spPr>
          <a:xfrm>
            <a:off x="402589" y="1075261"/>
            <a:ext cx="1673400" cy="580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000"/>
              <a:t>300 BC Aristotl</a:t>
            </a:r>
            <a:r>
              <a:rPr lang="en-GB" sz="3500"/>
              <a:t>e</a:t>
            </a:r>
            <a:endParaRPr sz="2800"/>
          </a:p>
        </p:txBody>
      </p:sp>
      <p:sp>
        <p:nvSpPr>
          <p:cNvPr id="253" name="Google Shape;253;p2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254" name="Google Shape;254;p28"/>
          <p:cNvSpPr txBox="1"/>
          <p:nvPr>
            <p:ph idx="1" type="body"/>
          </p:nvPr>
        </p:nvSpPr>
        <p:spPr>
          <a:xfrm>
            <a:off x="3336316" y="257248"/>
            <a:ext cx="4212000" cy="10686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000"/>
              <a:t>14th century Buridan, Saxony,Benedetti</a:t>
            </a:r>
            <a:endParaRPr sz="3000"/>
          </a:p>
        </p:txBody>
      </p:sp>
      <p:cxnSp>
        <p:nvCxnSpPr>
          <p:cNvPr id="255" name="Google Shape;255;p28"/>
          <p:cNvCxnSpPr/>
          <p:nvPr/>
        </p:nvCxnSpPr>
        <p:spPr>
          <a:xfrm>
            <a:off x="575650" y="2731822"/>
            <a:ext cx="10506000" cy="17100"/>
          </a:xfrm>
          <a:prstGeom prst="straightConnector1">
            <a:avLst/>
          </a:prstGeom>
          <a:noFill/>
          <a:ln cap="flat" cmpd="sng" w="76200">
            <a:solidFill>
              <a:srgbClr val="434343"/>
            </a:solidFill>
            <a:prstDash val="solid"/>
            <a:round/>
            <a:headEnd len="med" w="med" type="none"/>
            <a:tailEnd len="med" w="med" type="none"/>
          </a:ln>
        </p:spPr>
      </p:cxnSp>
      <p:cxnSp>
        <p:nvCxnSpPr>
          <p:cNvPr id="256" name="Google Shape;256;p28"/>
          <p:cNvCxnSpPr/>
          <p:nvPr/>
        </p:nvCxnSpPr>
        <p:spPr>
          <a:xfrm flipH="1">
            <a:off x="615611" y="2008044"/>
            <a:ext cx="18000" cy="741000"/>
          </a:xfrm>
          <a:prstGeom prst="straightConnector1">
            <a:avLst/>
          </a:prstGeom>
          <a:noFill/>
          <a:ln cap="flat" cmpd="sng" w="76200">
            <a:solidFill>
              <a:srgbClr val="434343"/>
            </a:solidFill>
            <a:prstDash val="solid"/>
            <a:round/>
            <a:headEnd len="med" w="med" type="none"/>
            <a:tailEnd len="med" w="med" type="none"/>
          </a:ln>
        </p:spPr>
      </p:cxnSp>
      <p:cxnSp>
        <p:nvCxnSpPr>
          <p:cNvPr id="257" name="Google Shape;257;p28"/>
          <p:cNvCxnSpPr/>
          <p:nvPr/>
        </p:nvCxnSpPr>
        <p:spPr>
          <a:xfrm>
            <a:off x="3317565" y="2731822"/>
            <a:ext cx="18600" cy="1206300"/>
          </a:xfrm>
          <a:prstGeom prst="straightConnector1">
            <a:avLst/>
          </a:prstGeom>
          <a:noFill/>
          <a:ln cap="flat" cmpd="sng" w="76200">
            <a:solidFill>
              <a:srgbClr val="434343"/>
            </a:solidFill>
            <a:prstDash val="solid"/>
            <a:round/>
            <a:headEnd len="med" w="med" type="none"/>
            <a:tailEnd len="med" w="med" type="none"/>
          </a:ln>
        </p:spPr>
      </p:cxnSp>
      <p:cxnSp>
        <p:nvCxnSpPr>
          <p:cNvPr id="258" name="Google Shape;258;p28"/>
          <p:cNvCxnSpPr/>
          <p:nvPr/>
        </p:nvCxnSpPr>
        <p:spPr>
          <a:xfrm>
            <a:off x="5586669" y="1582271"/>
            <a:ext cx="18600" cy="1206300"/>
          </a:xfrm>
          <a:prstGeom prst="straightConnector1">
            <a:avLst/>
          </a:prstGeom>
          <a:noFill/>
          <a:ln cap="flat" cmpd="sng" w="76200">
            <a:solidFill>
              <a:srgbClr val="434343"/>
            </a:solidFill>
            <a:prstDash val="solid"/>
            <a:round/>
            <a:headEnd len="med" w="med" type="none"/>
            <a:tailEnd len="med" w="med" type="none"/>
          </a:ln>
        </p:spPr>
      </p:cxnSp>
      <p:sp>
        <p:nvSpPr>
          <p:cNvPr id="259" name="Google Shape;259;p28"/>
          <p:cNvSpPr txBox="1"/>
          <p:nvPr>
            <p:ph idx="1" type="body"/>
          </p:nvPr>
        </p:nvSpPr>
        <p:spPr>
          <a:xfrm>
            <a:off x="633600" y="4027300"/>
            <a:ext cx="4507200" cy="580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000"/>
              <a:t>11th century </a:t>
            </a:r>
            <a:r>
              <a:rPr b="1" lang="en-GB" sz="3000">
                <a:solidFill>
                  <a:srgbClr val="000000"/>
                </a:solidFill>
              </a:rPr>
              <a:t>Avicenna</a:t>
            </a:r>
            <a:endParaRPr b="1" sz="3000">
              <a:solidFill>
                <a:srgbClr val="000000"/>
              </a:solidFill>
            </a:endParaRPr>
          </a:p>
        </p:txBody>
      </p:sp>
      <p:cxnSp>
        <p:nvCxnSpPr>
          <p:cNvPr id="260" name="Google Shape;260;p28"/>
          <p:cNvCxnSpPr/>
          <p:nvPr/>
        </p:nvCxnSpPr>
        <p:spPr>
          <a:xfrm>
            <a:off x="7529521" y="2714489"/>
            <a:ext cx="18600" cy="1206300"/>
          </a:xfrm>
          <a:prstGeom prst="straightConnector1">
            <a:avLst/>
          </a:prstGeom>
          <a:noFill/>
          <a:ln cap="flat" cmpd="sng" w="76200">
            <a:solidFill>
              <a:srgbClr val="434343"/>
            </a:solidFill>
            <a:prstDash val="solid"/>
            <a:round/>
            <a:headEnd len="med" w="med" type="none"/>
            <a:tailEnd len="med" w="med" type="none"/>
          </a:ln>
        </p:spPr>
      </p:cxnSp>
      <p:sp>
        <p:nvSpPr>
          <p:cNvPr id="261" name="Google Shape;261;p28"/>
          <p:cNvSpPr txBox="1"/>
          <p:nvPr>
            <p:ph idx="1" type="body"/>
          </p:nvPr>
        </p:nvSpPr>
        <p:spPr>
          <a:xfrm>
            <a:off x="6210875" y="3920800"/>
            <a:ext cx="6417000" cy="580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000"/>
              <a:t>17th century Copernicus, Galileo</a:t>
            </a:r>
            <a:endParaRPr sz="3000"/>
          </a:p>
        </p:txBody>
      </p:sp>
      <p:sp>
        <p:nvSpPr>
          <p:cNvPr id="262" name="Google Shape;262;p28"/>
          <p:cNvSpPr txBox="1"/>
          <p:nvPr>
            <p:ph idx="1" type="body"/>
          </p:nvPr>
        </p:nvSpPr>
        <p:spPr>
          <a:xfrm>
            <a:off x="8073800" y="584850"/>
            <a:ext cx="4962000" cy="741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000"/>
              <a:t>18th century Newton</a:t>
            </a:r>
            <a:endParaRPr sz="3000"/>
          </a:p>
        </p:txBody>
      </p:sp>
      <p:cxnSp>
        <p:nvCxnSpPr>
          <p:cNvPr id="263" name="Google Shape;263;p28"/>
          <p:cNvCxnSpPr/>
          <p:nvPr/>
        </p:nvCxnSpPr>
        <p:spPr>
          <a:xfrm>
            <a:off x="9816741" y="1582271"/>
            <a:ext cx="18600" cy="1206300"/>
          </a:xfrm>
          <a:prstGeom prst="straightConnector1">
            <a:avLst/>
          </a:prstGeom>
          <a:noFill/>
          <a:ln cap="flat" cmpd="sng" w="76200">
            <a:solidFill>
              <a:srgbClr val="434343"/>
            </a:solidFill>
            <a:prstDash val="solid"/>
            <a:round/>
            <a:headEnd len="med" w="med" type="none"/>
            <a:tailEnd len="med" w="med" type="none"/>
          </a:ln>
        </p:spPr>
      </p:cxnSp>
      <p:sp>
        <p:nvSpPr>
          <p:cNvPr id="264" name="Google Shape;264;p28"/>
          <p:cNvSpPr txBox="1"/>
          <p:nvPr/>
        </p:nvSpPr>
        <p:spPr>
          <a:xfrm>
            <a:off x="301950" y="5238475"/>
            <a:ext cx="17465400" cy="1206300"/>
          </a:xfrm>
          <a:prstGeom prst="rect">
            <a:avLst/>
          </a:prstGeom>
          <a:solidFill>
            <a:srgbClr val="FFFFFF"/>
          </a:solidFill>
          <a:ln cap="flat" cmpd="sng" w="9525">
            <a:solidFill>
              <a:srgbClr val="434343"/>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30000"/>
              </a:lnSpc>
              <a:spcBef>
                <a:spcPts val="0"/>
              </a:spcBef>
              <a:spcAft>
                <a:spcPts val="2000"/>
              </a:spcAft>
              <a:buNone/>
            </a:pPr>
            <a:r>
              <a:rPr b="1" lang="en-GB" sz="3000">
                <a:solidFill>
                  <a:srgbClr val="434343"/>
                </a:solidFill>
                <a:latin typeface="Montserrat"/>
                <a:ea typeface="Montserrat"/>
                <a:cs typeface="Montserrat"/>
                <a:sym typeface="Montserrat"/>
              </a:rPr>
              <a:t> </a:t>
            </a:r>
            <a:r>
              <a:rPr b="1" lang="en-GB" sz="3000">
                <a:solidFill>
                  <a:srgbClr val="434343"/>
                </a:solidFill>
                <a:latin typeface="Montserrat"/>
                <a:ea typeface="Montserrat"/>
                <a:cs typeface="Montserrat"/>
                <a:sym typeface="Montserrat"/>
              </a:rPr>
              <a:t>Every object remains stationary, or moves at a constant speed in a straight line, unless there is an overall force acting on it</a:t>
            </a:r>
            <a:endParaRPr b="1" sz="3000">
              <a:solidFill>
                <a:srgbClr val="434343"/>
              </a:solidFill>
              <a:latin typeface="Montserrat"/>
              <a:ea typeface="Montserrat"/>
              <a:cs typeface="Montserrat"/>
              <a:sym typeface="Montserrat"/>
            </a:endParaRPr>
          </a:p>
        </p:txBody>
      </p:sp>
      <p:sp>
        <p:nvSpPr>
          <p:cNvPr id="265" name="Google Shape;265;p28"/>
          <p:cNvSpPr txBox="1"/>
          <p:nvPr/>
        </p:nvSpPr>
        <p:spPr>
          <a:xfrm>
            <a:off x="301950" y="6344775"/>
            <a:ext cx="17465400" cy="1068600"/>
          </a:xfrm>
          <a:prstGeom prst="rect">
            <a:avLst/>
          </a:prstGeom>
          <a:solidFill>
            <a:srgbClr val="FFFFFF"/>
          </a:solidFill>
          <a:ln cap="flat" cmpd="sng" w="9525">
            <a:solidFill>
              <a:srgbClr val="434343"/>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GB" sz="3000">
                <a:solidFill>
                  <a:srgbClr val="434343"/>
                </a:solidFill>
                <a:latin typeface="Montserrat"/>
                <a:ea typeface="Montserrat"/>
                <a:cs typeface="Montserrat"/>
                <a:sym typeface="Montserrat"/>
              </a:rPr>
              <a:t>A body moving on a level surface will continue in the same direction at a constant speed unless disturbed.</a:t>
            </a:r>
            <a:endParaRPr b="1" sz="3000">
              <a:solidFill>
                <a:srgbClr val="434343"/>
              </a:solidFill>
              <a:latin typeface="Montserrat"/>
              <a:ea typeface="Montserrat"/>
              <a:cs typeface="Montserrat"/>
              <a:sym typeface="Montserrat"/>
            </a:endParaRPr>
          </a:p>
        </p:txBody>
      </p:sp>
      <p:sp>
        <p:nvSpPr>
          <p:cNvPr id="266" name="Google Shape;266;p28"/>
          <p:cNvSpPr txBox="1"/>
          <p:nvPr/>
        </p:nvSpPr>
        <p:spPr>
          <a:xfrm>
            <a:off x="301950" y="4599400"/>
            <a:ext cx="17465400" cy="741000"/>
          </a:xfrm>
          <a:prstGeom prst="rect">
            <a:avLst/>
          </a:prstGeom>
          <a:solidFill>
            <a:srgbClr val="FFFFFF"/>
          </a:solidFill>
          <a:ln cap="flat" cmpd="sng" w="9525">
            <a:solidFill>
              <a:srgbClr val="434343"/>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30000"/>
              </a:lnSpc>
              <a:spcBef>
                <a:spcPts val="0"/>
              </a:spcBef>
              <a:spcAft>
                <a:spcPts val="2000"/>
              </a:spcAft>
              <a:buNone/>
            </a:pPr>
            <a:r>
              <a:rPr b="1" lang="en-GB" sz="3000">
                <a:solidFill>
                  <a:srgbClr val="434343"/>
                </a:solidFill>
                <a:latin typeface="Montserrat"/>
                <a:ea typeface="Montserrat"/>
                <a:cs typeface="Montserrat"/>
                <a:sym typeface="Montserrat"/>
              </a:rPr>
              <a:t>Moving objects will only keep moving if there is something pushing them</a:t>
            </a:r>
            <a:endParaRPr b="1" sz="3000">
              <a:solidFill>
                <a:srgbClr val="434343"/>
              </a:solidFill>
            </a:endParaRPr>
          </a:p>
        </p:txBody>
      </p:sp>
      <p:sp>
        <p:nvSpPr>
          <p:cNvPr id="267" name="Google Shape;267;p28"/>
          <p:cNvSpPr txBox="1"/>
          <p:nvPr/>
        </p:nvSpPr>
        <p:spPr>
          <a:xfrm>
            <a:off x="301950" y="8050550"/>
            <a:ext cx="17465400" cy="741000"/>
          </a:xfrm>
          <a:prstGeom prst="rect">
            <a:avLst/>
          </a:prstGeom>
          <a:solidFill>
            <a:srgbClr val="FFFFFF"/>
          </a:solidFill>
          <a:ln cap="flat" cmpd="sng" w="9525">
            <a:solidFill>
              <a:srgbClr val="434343"/>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GB" sz="3000">
                <a:solidFill>
                  <a:srgbClr val="434343"/>
                </a:solidFill>
                <a:latin typeface="Montserrat"/>
                <a:ea typeface="Montserrat"/>
                <a:cs typeface="Montserrat"/>
                <a:sym typeface="Montserrat"/>
              </a:rPr>
              <a:t>A moving </a:t>
            </a:r>
            <a:r>
              <a:rPr b="1" lang="en-GB" sz="3000">
                <a:solidFill>
                  <a:srgbClr val="434343"/>
                </a:solidFill>
                <a:latin typeface="Montserrat"/>
                <a:ea typeface="Montserrat"/>
                <a:cs typeface="Montserrat"/>
                <a:sym typeface="Montserrat"/>
              </a:rPr>
              <a:t> object in a vacuum will keep moving until something acted on it to stop it.</a:t>
            </a:r>
            <a:endParaRPr b="1" sz="3000">
              <a:solidFill>
                <a:srgbClr val="434343"/>
              </a:solidFill>
              <a:latin typeface="Montserrat"/>
              <a:ea typeface="Montserrat"/>
              <a:cs typeface="Montserrat"/>
              <a:sym typeface="Montserrat"/>
            </a:endParaRPr>
          </a:p>
        </p:txBody>
      </p:sp>
      <p:sp>
        <p:nvSpPr>
          <p:cNvPr id="268" name="Google Shape;268;p28"/>
          <p:cNvSpPr txBox="1"/>
          <p:nvPr/>
        </p:nvSpPr>
        <p:spPr>
          <a:xfrm>
            <a:off x="301950" y="7309550"/>
            <a:ext cx="17465400" cy="741000"/>
          </a:xfrm>
          <a:prstGeom prst="rect">
            <a:avLst/>
          </a:prstGeom>
          <a:solidFill>
            <a:srgbClr val="FFFFFF"/>
          </a:solidFill>
          <a:ln cap="flat" cmpd="sng" w="9525">
            <a:solidFill>
              <a:srgbClr val="434343"/>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GB" sz="3000">
                <a:solidFill>
                  <a:srgbClr val="434343"/>
                </a:solidFill>
                <a:latin typeface="Montserrat"/>
                <a:ea typeface="Montserrat"/>
                <a:cs typeface="Montserrat"/>
                <a:sym typeface="Montserrat"/>
              </a:rPr>
              <a:t>An object is given impetus, which pushes it forwards until something stops it.</a:t>
            </a:r>
            <a:endParaRPr b="1" sz="3000">
              <a:solidFill>
                <a:srgbClr val="434343"/>
              </a:solidFill>
              <a:latin typeface="Montserrat"/>
              <a:ea typeface="Montserrat"/>
              <a:cs typeface="Montserrat"/>
              <a:sym typeface="Montserrat"/>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sp>
        <p:nvSpPr>
          <p:cNvPr id="273" name="Google Shape;273;p29"/>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Comparing ideas</a:t>
            </a:r>
            <a:endParaRPr/>
          </a:p>
        </p:txBody>
      </p:sp>
      <p:sp>
        <p:nvSpPr>
          <p:cNvPr id="274" name="Google Shape;274;p29"/>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431800" lvl="0" marL="457200" rtl="0" algn="l">
              <a:spcBef>
                <a:spcPts val="0"/>
              </a:spcBef>
              <a:spcAft>
                <a:spcPts val="0"/>
              </a:spcAft>
              <a:buSzPts val="3200"/>
              <a:buAutoNum type="arabicPeriod"/>
            </a:pPr>
            <a:r>
              <a:rPr lang="en-GB"/>
              <a:t>What do we call a testable idea in science?</a:t>
            </a:r>
            <a:endParaRPr/>
          </a:p>
          <a:p>
            <a:pPr indent="-431800" lvl="0" marL="457200" rtl="0" algn="l">
              <a:spcBef>
                <a:spcPts val="0"/>
              </a:spcBef>
              <a:spcAft>
                <a:spcPts val="0"/>
              </a:spcAft>
              <a:buSzPts val="3200"/>
              <a:buAutoNum type="arabicPeriod"/>
            </a:pPr>
            <a:r>
              <a:rPr lang="en-GB"/>
              <a:t>What makes scientists change their ideas about why things happen?</a:t>
            </a:r>
            <a:endParaRPr/>
          </a:p>
          <a:p>
            <a:pPr indent="-431800" lvl="0" marL="457200" rtl="0" algn="l">
              <a:spcBef>
                <a:spcPts val="0"/>
              </a:spcBef>
              <a:spcAft>
                <a:spcPts val="0"/>
              </a:spcAft>
              <a:buSzPts val="3200"/>
              <a:buAutoNum type="arabicPeriod"/>
            </a:pPr>
            <a:r>
              <a:rPr lang="en-GB"/>
              <a:t>Compare Newton’s explanation of motion with:</a:t>
            </a:r>
            <a:endParaRPr/>
          </a:p>
          <a:p>
            <a:pPr indent="-431800" lvl="1" marL="914400" rtl="0" algn="l">
              <a:spcBef>
                <a:spcPts val="0"/>
              </a:spcBef>
              <a:spcAft>
                <a:spcPts val="0"/>
              </a:spcAft>
              <a:buSzPts val="3200"/>
              <a:buAutoNum type="alphaLcPeriod"/>
            </a:pPr>
            <a:r>
              <a:rPr lang="en-GB"/>
              <a:t> Avicenna’s</a:t>
            </a:r>
            <a:endParaRPr/>
          </a:p>
          <a:p>
            <a:pPr indent="-431800" lvl="1" marL="914400" rtl="0" algn="l">
              <a:spcBef>
                <a:spcPts val="0"/>
              </a:spcBef>
              <a:spcAft>
                <a:spcPts val="0"/>
              </a:spcAft>
              <a:buSzPts val="3200"/>
              <a:buAutoNum type="alphaLcPeriod"/>
            </a:pPr>
            <a:r>
              <a:rPr lang="en-GB"/>
              <a:t>Galileo's</a:t>
            </a:r>
            <a:endParaRPr/>
          </a:p>
          <a:p>
            <a:pPr indent="-431800" lvl="0" marL="457200" rtl="0" algn="l">
              <a:spcBef>
                <a:spcPts val="0"/>
              </a:spcBef>
              <a:spcAft>
                <a:spcPts val="0"/>
              </a:spcAft>
              <a:buSzPts val="3200"/>
              <a:buAutoNum type="arabicPeriod"/>
            </a:pPr>
            <a:r>
              <a:rPr lang="en-GB"/>
              <a:t>Who was the first person to think that objects will keep moving unless something acts upon it?</a:t>
            </a:r>
            <a:endParaRPr/>
          </a:p>
          <a:p>
            <a:pPr indent="0" lvl="0" marL="0" rtl="0" algn="l">
              <a:spcBef>
                <a:spcPts val="2000"/>
              </a:spcBef>
              <a:spcAft>
                <a:spcPts val="0"/>
              </a:spcAft>
              <a:buNone/>
            </a:pPr>
            <a:r>
              <a:t/>
            </a:r>
            <a:endParaRPr/>
          </a:p>
          <a:p>
            <a:pPr indent="0" lvl="0" marL="0" rtl="0" algn="l">
              <a:spcBef>
                <a:spcPts val="2000"/>
              </a:spcBef>
              <a:spcAft>
                <a:spcPts val="0"/>
              </a:spcAft>
              <a:buNone/>
            </a:pPr>
            <a:r>
              <a:t/>
            </a:r>
            <a:endParaRPr/>
          </a:p>
          <a:p>
            <a:pPr indent="0" lvl="0" marL="0" rtl="0" algn="l">
              <a:spcBef>
                <a:spcPts val="2000"/>
              </a:spcBef>
              <a:spcAft>
                <a:spcPts val="0"/>
              </a:spcAft>
              <a:buNone/>
            </a:pPr>
            <a:r>
              <a:t/>
            </a:r>
            <a:endParaRPr/>
          </a:p>
          <a:p>
            <a:pPr indent="0" lvl="0" marL="0" rtl="0" algn="l">
              <a:spcBef>
                <a:spcPts val="2000"/>
              </a:spcBef>
              <a:spcAft>
                <a:spcPts val="0"/>
              </a:spcAft>
              <a:buNone/>
            </a:pPr>
            <a:r>
              <a:t/>
            </a:r>
            <a:endParaRPr/>
          </a:p>
          <a:p>
            <a:pPr indent="0" lvl="0" marL="0" rtl="0" algn="l">
              <a:spcBef>
                <a:spcPts val="2000"/>
              </a:spcBef>
              <a:spcAft>
                <a:spcPts val="0"/>
              </a:spcAft>
              <a:buNone/>
            </a:pPr>
            <a:r>
              <a:t/>
            </a:r>
            <a:endParaRPr/>
          </a:p>
          <a:p>
            <a:pPr indent="0" lvl="0" marL="0" rtl="0" algn="l">
              <a:spcBef>
                <a:spcPts val="2000"/>
              </a:spcBef>
              <a:spcAft>
                <a:spcPts val="2000"/>
              </a:spcAft>
              <a:buNone/>
            </a:pPr>
            <a:r>
              <a:t/>
            </a:r>
            <a:endParaRPr/>
          </a:p>
        </p:txBody>
      </p:sp>
      <p:sp>
        <p:nvSpPr>
          <p:cNvPr id="275" name="Google Shape;275;p2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p30"/>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Scaffold</a:t>
            </a:r>
            <a:endParaRPr/>
          </a:p>
        </p:txBody>
      </p:sp>
      <p:sp>
        <p:nvSpPr>
          <p:cNvPr id="281" name="Google Shape;281;p30"/>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a:t>Scaffold - </a:t>
            </a:r>
            <a:r>
              <a:rPr lang="en-GB"/>
              <a:t>A comparison must have a </a:t>
            </a:r>
            <a:r>
              <a:rPr b="1" lang="en-GB">
                <a:solidFill>
                  <a:srgbClr val="000000"/>
                </a:solidFill>
              </a:rPr>
              <a:t>similarity</a:t>
            </a:r>
            <a:r>
              <a:rPr lang="en-GB"/>
              <a:t> </a:t>
            </a:r>
            <a:r>
              <a:rPr lang="en-GB" u="sng"/>
              <a:t>and</a:t>
            </a:r>
            <a:r>
              <a:rPr lang="en-GB"/>
              <a:t> a </a:t>
            </a:r>
            <a:r>
              <a:rPr b="1" lang="en-GB">
                <a:solidFill>
                  <a:srgbClr val="000000"/>
                </a:solidFill>
              </a:rPr>
              <a:t>difference.</a:t>
            </a:r>
            <a:endParaRPr b="1">
              <a:solidFill>
                <a:srgbClr val="000000"/>
              </a:solidFill>
            </a:endParaRPr>
          </a:p>
          <a:p>
            <a:pPr indent="0" lvl="0" marL="0" rtl="0" algn="l">
              <a:spcBef>
                <a:spcPts val="2000"/>
              </a:spcBef>
              <a:spcAft>
                <a:spcPts val="0"/>
              </a:spcAft>
              <a:buNone/>
            </a:pPr>
            <a:r>
              <a:rPr b="1" lang="en-GB">
                <a:solidFill>
                  <a:srgbClr val="000000"/>
                </a:solidFill>
              </a:rPr>
              <a:t>Both cars and motorbikes have an engine, </a:t>
            </a:r>
            <a:r>
              <a:rPr lang="en-GB">
                <a:solidFill>
                  <a:srgbClr val="000000"/>
                </a:solidFill>
              </a:rPr>
              <a:t>however</a:t>
            </a:r>
            <a:r>
              <a:rPr b="1" lang="en-GB">
                <a:solidFill>
                  <a:srgbClr val="000000"/>
                </a:solidFill>
              </a:rPr>
              <a:t>...cars have four wheels, and motorbikes have two.</a:t>
            </a:r>
            <a:r>
              <a:rPr lang="en-GB"/>
              <a:t> </a:t>
            </a:r>
            <a:endParaRPr/>
          </a:p>
          <a:p>
            <a:pPr indent="-431800" lvl="1" marL="914400" rtl="0" algn="l">
              <a:spcBef>
                <a:spcPts val="2000"/>
              </a:spcBef>
              <a:spcAft>
                <a:spcPts val="0"/>
              </a:spcAft>
              <a:buSzPts val="3200"/>
              <a:buAutoNum type="alphaLcPeriod"/>
            </a:pPr>
            <a:r>
              <a:rPr lang="en-GB"/>
              <a:t>Both Avicenna and Newton thought...however….</a:t>
            </a:r>
            <a:endParaRPr/>
          </a:p>
          <a:p>
            <a:pPr indent="-431800" lvl="1" marL="914400" rtl="0" algn="l">
              <a:spcBef>
                <a:spcPts val="0"/>
              </a:spcBef>
              <a:spcAft>
                <a:spcPts val="0"/>
              </a:spcAft>
              <a:buSzPts val="3200"/>
              <a:buAutoNum type="alphaLcPeriod"/>
            </a:pPr>
            <a:r>
              <a:rPr lang="en-GB"/>
              <a:t>Both Galileo and Newton thought...however…</a:t>
            </a:r>
            <a:endParaRPr/>
          </a:p>
        </p:txBody>
      </p:sp>
      <p:sp>
        <p:nvSpPr>
          <p:cNvPr id="282" name="Google Shape;282;p3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88" name="Google Shape;88;p15"/>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Avicenna</a:t>
            </a:r>
            <a:endParaRPr>
              <a:solidFill>
                <a:schemeClr val="dk2"/>
              </a:solidFill>
            </a:endParaRPr>
          </a:p>
        </p:txBody>
      </p:sp>
      <p:sp>
        <p:nvSpPr>
          <p:cNvPr id="89" name="Google Shape;89;p15"/>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500"/>
              <a:t>Ibn Sina  </a:t>
            </a:r>
            <a:endParaRPr sz="3500"/>
          </a:p>
          <a:p>
            <a:pPr indent="0" lvl="0" marL="0" rtl="0" algn="l">
              <a:spcBef>
                <a:spcPts val="2000"/>
              </a:spcBef>
              <a:spcAft>
                <a:spcPts val="0"/>
              </a:spcAft>
              <a:buNone/>
            </a:pPr>
            <a:r>
              <a:rPr lang="en-GB" sz="3500"/>
              <a:t>Polymath</a:t>
            </a:r>
            <a:endParaRPr sz="3500"/>
          </a:p>
          <a:p>
            <a:pPr indent="0" lvl="0" marL="0" rtl="0" algn="l">
              <a:spcBef>
                <a:spcPts val="2000"/>
              </a:spcBef>
              <a:spcAft>
                <a:spcPts val="0"/>
              </a:spcAft>
              <a:buNone/>
            </a:pPr>
            <a:r>
              <a:t/>
            </a:r>
            <a:endParaRPr sz="3500"/>
          </a:p>
          <a:p>
            <a:pPr indent="0" lvl="0" marL="0" rtl="0" algn="l">
              <a:spcBef>
                <a:spcPts val="2000"/>
              </a:spcBef>
              <a:spcAft>
                <a:spcPts val="2000"/>
              </a:spcAft>
              <a:buNone/>
            </a:pPr>
            <a:r>
              <a:rPr lang="en-GB" sz="3500"/>
              <a:t>medicine, psychology, pharmacology, geology, physics, astronomy, chemistry, philosophy, poetry, theology.</a:t>
            </a:r>
            <a:endParaRPr sz="3500"/>
          </a:p>
        </p:txBody>
      </p:sp>
      <p:sp>
        <p:nvSpPr>
          <p:cNvPr id="90" name="Google Shape;90;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6" name="Google Shape;96;p16"/>
          <p:cNvSpPr txBox="1"/>
          <p:nvPr>
            <p:ph idx="1" type="body"/>
          </p:nvPr>
        </p:nvSpPr>
        <p:spPr>
          <a:xfrm>
            <a:off x="930150" y="1837500"/>
            <a:ext cx="1981200" cy="7239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300 BC </a:t>
            </a:r>
            <a:r>
              <a:rPr lang="en-GB" sz="3500"/>
              <a:t>Aristotle</a:t>
            </a:r>
            <a:endParaRPr sz="2800"/>
          </a:p>
        </p:txBody>
      </p:sp>
      <p:sp>
        <p:nvSpPr>
          <p:cNvPr id="97" name="Google Shape;97;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98" name="Google Shape;98;p16"/>
          <p:cNvSpPr txBox="1"/>
          <p:nvPr>
            <p:ph idx="1" type="body"/>
          </p:nvPr>
        </p:nvSpPr>
        <p:spPr>
          <a:xfrm>
            <a:off x="3844225" y="867750"/>
            <a:ext cx="4986900" cy="13317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14th century Buridan, Saxony,Benedetti</a:t>
            </a:r>
            <a:endParaRPr sz="2800"/>
          </a:p>
        </p:txBody>
      </p:sp>
      <p:cxnSp>
        <p:nvCxnSpPr>
          <p:cNvPr id="99" name="Google Shape;99;p16"/>
          <p:cNvCxnSpPr/>
          <p:nvPr/>
        </p:nvCxnSpPr>
        <p:spPr>
          <a:xfrm flipH="1" rot="10800000">
            <a:off x="575650" y="3929975"/>
            <a:ext cx="16794300" cy="21600"/>
          </a:xfrm>
          <a:prstGeom prst="straightConnector1">
            <a:avLst/>
          </a:prstGeom>
          <a:noFill/>
          <a:ln cap="flat" cmpd="sng" w="76200">
            <a:solidFill>
              <a:srgbClr val="000000"/>
            </a:solidFill>
            <a:prstDash val="solid"/>
            <a:round/>
            <a:headEnd len="med" w="med" type="none"/>
            <a:tailEnd len="med" w="med" type="none"/>
          </a:ln>
        </p:spPr>
      </p:cxnSp>
      <p:cxnSp>
        <p:nvCxnSpPr>
          <p:cNvPr id="100" name="Google Shape;100;p16"/>
          <p:cNvCxnSpPr/>
          <p:nvPr/>
        </p:nvCxnSpPr>
        <p:spPr>
          <a:xfrm flipH="1">
            <a:off x="622675" y="3049600"/>
            <a:ext cx="21600" cy="923400"/>
          </a:xfrm>
          <a:prstGeom prst="straightConnector1">
            <a:avLst/>
          </a:prstGeom>
          <a:noFill/>
          <a:ln cap="flat" cmpd="sng" w="76200">
            <a:solidFill>
              <a:srgbClr val="000000"/>
            </a:solidFill>
            <a:prstDash val="solid"/>
            <a:round/>
            <a:headEnd len="med" w="med" type="none"/>
            <a:tailEnd len="med" w="med" type="none"/>
          </a:ln>
        </p:spPr>
      </p:cxnSp>
      <p:cxnSp>
        <p:nvCxnSpPr>
          <p:cNvPr id="101" name="Google Shape;101;p16"/>
          <p:cNvCxnSpPr/>
          <p:nvPr/>
        </p:nvCxnSpPr>
        <p:spPr>
          <a:xfrm>
            <a:off x="3822025" y="3951575"/>
            <a:ext cx="22200" cy="1503300"/>
          </a:xfrm>
          <a:prstGeom prst="straightConnector1">
            <a:avLst/>
          </a:prstGeom>
          <a:noFill/>
          <a:ln cap="flat" cmpd="sng" w="76200">
            <a:solidFill>
              <a:srgbClr val="434343"/>
            </a:solidFill>
            <a:prstDash val="solid"/>
            <a:round/>
            <a:headEnd len="med" w="med" type="none"/>
            <a:tailEnd len="med" w="med" type="none"/>
          </a:ln>
        </p:spPr>
      </p:cxnSp>
      <p:cxnSp>
        <p:nvCxnSpPr>
          <p:cNvPr id="102" name="Google Shape;102;p16"/>
          <p:cNvCxnSpPr/>
          <p:nvPr/>
        </p:nvCxnSpPr>
        <p:spPr>
          <a:xfrm>
            <a:off x="6508600" y="2442800"/>
            <a:ext cx="22200" cy="1503300"/>
          </a:xfrm>
          <a:prstGeom prst="straightConnector1">
            <a:avLst/>
          </a:prstGeom>
          <a:noFill/>
          <a:ln cap="flat" cmpd="sng" w="76200">
            <a:solidFill>
              <a:srgbClr val="434343"/>
            </a:solidFill>
            <a:prstDash val="solid"/>
            <a:round/>
            <a:headEnd len="med" w="med" type="none"/>
            <a:tailEnd len="med" w="med" type="none"/>
          </a:ln>
        </p:spPr>
      </p:cxnSp>
      <p:sp>
        <p:nvSpPr>
          <p:cNvPr id="103" name="Google Shape;103;p16"/>
          <p:cNvSpPr txBox="1"/>
          <p:nvPr>
            <p:ph idx="1" type="body"/>
          </p:nvPr>
        </p:nvSpPr>
        <p:spPr>
          <a:xfrm>
            <a:off x="3051600" y="5566000"/>
            <a:ext cx="2928900" cy="15033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11th century </a:t>
            </a:r>
            <a:r>
              <a:rPr b="1" lang="en-GB" sz="3500">
                <a:solidFill>
                  <a:srgbClr val="000000"/>
                </a:solidFill>
              </a:rPr>
              <a:t>Avicenna</a:t>
            </a:r>
            <a:endParaRPr b="1" sz="2800">
              <a:solidFill>
                <a:srgbClr val="000000"/>
              </a:solidFill>
            </a:endParaRPr>
          </a:p>
        </p:txBody>
      </p:sp>
      <p:cxnSp>
        <p:nvCxnSpPr>
          <p:cNvPr id="104" name="Google Shape;104;p16"/>
          <p:cNvCxnSpPr/>
          <p:nvPr/>
        </p:nvCxnSpPr>
        <p:spPr>
          <a:xfrm>
            <a:off x="8808900" y="3929975"/>
            <a:ext cx="22200" cy="1503300"/>
          </a:xfrm>
          <a:prstGeom prst="straightConnector1">
            <a:avLst/>
          </a:prstGeom>
          <a:noFill/>
          <a:ln cap="flat" cmpd="sng" w="76200">
            <a:solidFill>
              <a:srgbClr val="000000"/>
            </a:solidFill>
            <a:prstDash val="solid"/>
            <a:round/>
            <a:headEnd len="med" w="med" type="none"/>
            <a:tailEnd len="med" w="med" type="none"/>
          </a:ln>
        </p:spPr>
      </p:cxnSp>
      <p:sp>
        <p:nvSpPr>
          <p:cNvPr id="105" name="Google Shape;105;p16"/>
          <p:cNvSpPr txBox="1"/>
          <p:nvPr>
            <p:ph idx="1" type="body"/>
          </p:nvPr>
        </p:nvSpPr>
        <p:spPr>
          <a:xfrm>
            <a:off x="7069675" y="5589150"/>
            <a:ext cx="2928900" cy="7239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17th century Copernicus, Galileo</a:t>
            </a:r>
            <a:endParaRPr sz="2800"/>
          </a:p>
        </p:txBody>
      </p:sp>
      <p:sp>
        <p:nvSpPr>
          <p:cNvPr id="106" name="Google Shape;106;p16"/>
          <p:cNvSpPr txBox="1"/>
          <p:nvPr>
            <p:ph idx="1" type="body"/>
          </p:nvPr>
        </p:nvSpPr>
        <p:spPr>
          <a:xfrm>
            <a:off x="10063575" y="528100"/>
            <a:ext cx="2928900" cy="1990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18th century Newton</a:t>
            </a:r>
            <a:endParaRPr sz="2800"/>
          </a:p>
        </p:txBody>
      </p:sp>
      <p:cxnSp>
        <p:nvCxnSpPr>
          <p:cNvPr id="107" name="Google Shape;107;p16"/>
          <p:cNvCxnSpPr/>
          <p:nvPr/>
        </p:nvCxnSpPr>
        <p:spPr>
          <a:xfrm>
            <a:off x="11516925" y="2442800"/>
            <a:ext cx="22200" cy="1503300"/>
          </a:xfrm>
          <a:prstGeom prst="straightConnector1">
            <a:avLst/>
          </a:prstGeom>
          <a:noFill/>
          <a:ln cap="flat" cmpd="sng" w="76200">
            <a:solidFill>
              <a:srgbClr val="000000"/>
            </a:solidFill>
            <a:prstDash val="solid"/>
            <a:round/>
            <a:headEnd len="med" w="med" type="none"/>
            <a:tailEnd len="med" w="med" type="none"/>
          </a:ln>
        </p:spPr>
      </p:cxnSp>
      <p:sp>
        <p:nvSpPr>
          <p:cNvPr id="108" name="Google Shape;108;p16"/>
          <p:cNvSpPr txBox="1"/>
          <p:nvPr>
            <p:ph idx="1" type="body"/>
          </p:nvPr>
        </p:nvSpPr>
        <p:spPr>
          <a:xfrm>
            <a:off x="13802450" y="5566000"/>
            <a:ext cx="2928900" cy="1990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500"/>
              <a:t>20th century</a:t>
            </a:r>
            <a:endParaRPr sz="3500"/>
          </a:p>
          <a:p>
            <a:pPr indent="0" lvl="0" marL="0" rtl="0" algn="l">
              <a:spcBef>
                <a:spcPts val="2000"/>
              </a:spcBef>
              <a:spcAft>
                <a:spcPts val="2000"/>
              </a:spcAft>
              <a:buNone/>
            </a:pPr>
            <a:r>
              <a:rPr lang="en-GB" sz="3500"/>
              <a:t>Einstein</a:t>
            </a:r>
            <a:endParaRPr sz="3500"/>
          </a:p>
        </p:txBody>
      </p:sp>
      <p:cxnSp>
        <p:nvCxnSpPr>
          <p:cNvPr id="109" name="Google Shape;109;p16"/>
          <p:cNvCxnSpPr/>
          <p:nvPr/>
        </p:nvCxnSpPr>
        <p:spPr>
          <a:xfrm>
            <a:off x="14824225" y="3929975"/>
            <a:ext cx="22200" cy="1503300"/>
          </a:xfrm>
          <a:prstGeom prst="straightConnector1">
            <a:avLst/>
          </a:prstGeom>
          <a:noFill/>
          <a:ln cap="flat" cmpd="sng" w="76200">
            <a:solidFill>
              <a:srgbClr val="000000"/>
            </a:solidFill>
            <a:prstDash val="solid"/>
            <a:round/>
            <a:headEnd len="med" w="med" type="none"/>
            <a:tailEnd len="med" w="med" type="none"/>
          </a:ln>
        </p:spPr>
      </p:cxn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5" name="Google Shape;115;p17"/>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Aristotle</a:t>
            </a:r>
            <a:endParaRPr>
              <a:solidFill>
                <a:schemeClr val="dk2"/>
              </a:solidFill>
            </a:endParaRPr>
          </a:p>
        </p:txBody>
      </p:sp>
      <p:sp>
        <p:nvSpPr>
          <p:cNvPr id="116" name="Google Shape;116;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17" name="Google Shape;117;p17"/>
          <p:cNvSpPr txBox="1"/>
          <p:nvPr/>
        </p:nvSpPr>
        <p:spPr>
          <a:xfrm>
            <a:off x="917950" y="3446925"/>
            <a:ext cx="9535500" cy="3000000"/>
          </a:xfrm>
          <a:prstGeom prst="rect">
            <a:avLst/>
          </a:prstGeom>
          <a:noFill/>
          <a:ln>
            <a:noFill/>
          </a:ln>
        </p:spPr>
        <p:txBody>
          <a:bodyPr anchorCtr="0" anchor="t" bIns="91425" lIns="91425" spcFirstLastPara="1" rIns="91425" wrap="square" tIns="91425">
            <a:noAutofit/>
          </a:bodyPr>
          <a:lstStyle/>
          <a:p>
            <a:pPr indent="0" lvl="0" marL="0" rtl="0" algn="l">
              <a:lnSpc>
                <a:spcPct val="130000"/>
              </a:lnSpc>
              <a:spcBef>
                <a:spcPts val="0"/>
              </a:spcBef>
              <a:spcAft>
                <a:spcPts val="2000"/>
              </a:spcAft>
              <a:buNone/>
            </a:pPr>
            <a:r>
              <a:rPr lang="en-GB" sz="3500">
                <a:solidFill>
                  <a:schemeClr val="dk2"/>
                </a:solidFill>
                <a:latin typeface="Montserrat"/>
                <a:ea typeface="Montserrat"/>
                <a:cs typeface="Montserrat"/>
                <a:sym typeface="Montserrat"/>
              </a:rPr>
              <a:t>Moving objects will only keep moving if there is something pushing them</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18"/>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What did aristotle believe?</a:t>
            </a:r>
            <a:endParaRPr/>
          </a:p>
        </p:txBody>
      </p:sp>
      <p:sp>
        <p:nvSpPr>
          <p:cNvPr id="123" name="Google Shape;123;p18"/>
          <p:cNvSpPr txBox="1"/>
          <p:nvPr>
            <p:ph idx="1" type="subTitle"/>
          </p:nvPr>
        </p:nvSpPr>
        <p:spPr>
          <a:xfrm>
            <a:off x="917950" y="2876300"/>
            <a:ext cx="6256800" cy="906600"/>
          </a:xfrm>
          <a:prstGeom prst="rect">
            <a:avLst/>
          </a:prstGeom>
          <a:solidFill>
            <a:srgbClr val="FFFFFF"/>
          </a:solidFill>
          <a:ln cap="flat" cmpd="sng" w="9525">
            <a:solidFill>
              <a:srgbClr val="434343"/>
            </a:solidFill>
            <a:prstDash val="solid"/>
            <a:round/>
            <a:headEnd len="sm" w="sm" type="none"/>
            <a:tailEnd len="sm" w="sm" type="none"/>
          </a:ln>
        </p:spPr>
        <p:txBody>
          <a:bodyPr anchorCtr="0" anchor="t" bIns="182850" lIns="182850" spcFirstLastPara="1" rIns="182850" wrap="square" tIns="180000">
            <a:noAutofit/>
          </a:bodyPr>
          <a:lstStyle/>
          <a:p>
            <a:pPr indent="0" lvl="0" marL="0" rtl="0" algn="l">
              <a:spcBef>
                <a:spcPts val="0"/>
              </a:spcBef>
              <a:spcAft>
                <a:spcPts val="0"/>
              </a:spcAft>
              <a:buNone/>
            </a:pPr>
            <a:r>
              <a:rPr b="1" lang="en-GB">
                <a:solidFill>
                  <a:srgbClr val="434343"/>
                </a:solidFill>
                <a:latin typeface="Montserrat"/>
                <a:ea typeface="Montserrat"/>
                <a:cs typeface="Montserrat"/>
                <a:sym typeface="Montserrat"/>
              </a:rPr>
              <a:t>Option 1</a:t>
            </a:r>
            <a:endParaRPr>
              <a:solidFill>
                <a:srgbClr val="434343"/>
              </a:solidFill>
            </a:endParaRPr>
          </a:p>
        </p:txBody>
      </p:sp>
      <p:sp>
        <p:nvSpPr>
          <p:cNvPr id="124" name="Google Shape;124;p18"/>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Moving objects need to be pushed to keep moving.</a:t>
            </a:r>
            <a:endParaRPr/>
          </a:p>
        </p:txBody>
      </p:sp>
      <p:sp>
        <p:nvSpPr>
          <p:cNvPr id="125" name="Google Shape;125;p18"/>
          <p:cNvSpPr txBox="1"/>
          <p:nvPr>
            <p:ph idx="3" type="subTitle"/>
          </p:nvPr>
        </p:nvSpPr>
        <p:spPr>
          <a:xfrm>
            <a:off x="9468000" y="2876300"/>
            <a:ext cx="6256800" cy="906600"/>
          </a:xfrm>
          <a:prstGeom prst="rect">
            <a:avLst/>
          </a:prstGeom>
          <a:solidFill>
            <a:srgbClr val="FFFFFF"/>
          </a:solidFill>
          <a:ln cap="flat" cmpd="sng" w="9525">
            <a:solidFill>
              <a:srgbClr val="434343"/>
            </a:solidFill>
            <a:prstDash val="solid"/>
            <a:round/>
            <a:headEnd len="sm" w="sm" type="none"/>
            <a:tailEnd len="sm" w="sm" type="none"/>
          </a:ln>
        </p:spPr>
        <p:txBody>
          <a:bodyPr anchorCtr="0" anchor="t" bIns="182850" lIns="182850" spcFirstLastPara="1" rIns="182850" wrap="square" tIns="180000">
            <a:noAutofit/>
          </a:bodyPr>
          <a:lstStyle/>
          <a:p>
            <a:pPr indent="0" lvl="0" marL="0" rtl="0" algn="l">
              <a:spcBef>
                <a:spcPts val="0"/>
              </a:spcBef>
              <a:spcAft>
                <a:spcPts val="0"/>
              </a:spcAft>
              <a:buNone/>
            </a:pPr>
            <a:r>
              <a:rPr b="1" lang="en-GB">
                <a:solidFill>
                  <a:srgbClr val="434343"/>
                </a:solidFill>
                <a:latin typeface="Montserrat"/>
                <a:ea typeface="Montserrat"/>
                <a:cs typeface="Montserrat"/>
                <a:sym typeface="Montserrat"/>
              </a:rPr>
              <a:t>Option 2</a:t>
            </a:r>
            <a:endParaRPr>
              <a:solidFill>
                <a:srgbClr val="434343"/>
              </a:solidFill>
            </a:endParaRPr>
          </a:p>
        </p:txBody>
      </p:sp>
      <p:sp>
        <p:nvSpPr>
          <p:cNvPr id="126" name="Google Shape;126;p18"/>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Moving objects will keep moving even if there is nothing pushing them.</a:t>
            </a:r>
            <a:endParaRPr/>
          </a:p>
        </p:txBody>
      </p:sp>
      <p:sp>
        <p:nvSpPr>
          <p:cNvPr id="127" name="Google Shape;127;p18"/>
          <p:cNvSpPr txBox="1"/>
          <p:nvPr>
            <p:ph idx="5" type="subTitle"/>
          </p:nvPr>
        </p:nvSpPr>
        <p:spPr>
          <a:xfrm>
            <a:off x="917950" y="5904750"/>
            <a:ext cx="6256800" cy="906600"/>
          </a:xfrm>
          <a:prstGeom prst="rect">
            <a:avLst/>
          </a:prstGeom>
          <a:solidFill>
            <a:srgbClr val="FFFFFF"/>
          </a:solidFill>
          <a:ln cap="flat" cmpd="sng" w="9525">
            <a:solidFill>
              <a:srgbClr val="434343"/>
            </a:solidFill>
            <a:prstDash val="solid"/>
            <a:round/>
            <a:headEnd len="sm" w="sm" type="none"/>
            <a:tailEnd len="sm" w="sm" type="none"/>
          </a:ln>
        </p:spPr>
        <p:txBody>
          <a:bodyPr anchorCtr="0" anchor="t" bIns="182850" lIns="182850" spcFirstLastPara="1" rIns="182850" wrap="square" tIns="180000">
            <a:noAutofit/>
          </a:bodyPr>
          <a:lstStyle/>
          <a:p>
            <a:pPr indent="0" lvl="0" marL="0" rtl="0" algn="l">
              <a:spcBef>
                <a:spcPts val="0"/>
              </a:spcBef>
              <a:spcAft>
                <a:spcPts val="0"/>
              </a:spcAft>
              <a:buNone/>
            </a:pPr>
            <a:r>
              <a:rPr b="1" lang="en-GB">
                <a:solidFill>
                  <a:srgbClr val="434343"/>
                </a:solidFill>
                <a:latin typeface="Montserrat"/>
                <a:ea typeface="Montserrat"/>
                <a:cs typeface="Montserrat"/>
                <a:sym typeface="Montserrat"/>
              </a:rPr>
              <a:t>Option 3</a:t>
            </a:r>
            <a:endParaRPr>
              <a:solidFill>
                <a:srgbClr val="434343"/>
              </a:solidFill>
            </a:endParaRPr>
          </a:p>
        </p:txBody>
      </p:sp>
      <p:sp>
        <p:nvSpPr>
          <p:cNvPr id="128" name="Google Shape;128;p18"/>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Objects never move</a:t>
            </a:r>
            <a:endParaRPr/>
          </a:p>
        </p:txBody>
      </p:sp>
      <p:sp>
        <p:nvSpPr>
          <p:cNvPr id="129" name="Google Shape;129;p18"/>
          <p:cNvSpPr txBox="1"/>
          <p:nvPr>
            <p:ph idx="7" type="subTitle"/>
          </p:nvPr>
        </p:nvSpPr>
        <p:spPr>
          <a:xfrm>
            <a:off x="9468000" y="5904750"/>
            <a:ext cx="6256800" cy="906600"/>
          </a:xfrm>
          <a:prstGeom prst="rect">
            <a:avLst/>
          </a:prstGeom>
          <a:solidFill>
            <a:srgbClr val="FFFFFF"/>
          </a:solidFill>
          <a:ln cap="flat" cmpd="sng" w="9525">
            <a:solidFill>
              <a:srgbClr val="434343"/>
            </a:solidFill>
            <a:prstDash val="solid"/>
            <a:round/>
            <a:headEnd len="sm" w="sm" type="none"/>
            <a:tailEnd len="sm" w="sm" type="none"/>
          </a:ln>
        </p:spPr>
        <p:txBody>
          <a:bodyPr anchorCtr="0" anchor="t" bIns="182850" lIns="182850" spcFirstLastPara="1" rIns="182850" wrap="square" tIns="180000">
            <a:noAutofit/>
          </a:bodyPr>
          <a:lstStyle/>
          <a:p>
            <a:pPr indent="0" lvl="0" marL="0" rtl="0" algn="l">
              <a:spcBef>
                <a:spcPts val="0"/>
              </a:spcBef>
              <a:spcAft>
                <a:spcPts val="0"/>
              </a:spcAft>
              <a:buNone/>
            </a:pPr>
            <a:r>
              <a:rPr b="1" lang="en-GB">
                <a:solidFill>
                  <a:srgbClr val="434343"/>
                </a:solidFill>
                <a:latin typeface="Montserrat"/>
                <a:ea typeface="Montserrat"/>
                <a:cs typeface="Montserrat"/>
                <a:sym typeface="Montserrat"/>
              </a:rPr>
              <a:t>Option 4</a:t>
            </a:r>
            <a:endParaRPr>
              <a:solidFill>
                <a:srgbClr val="434343"/>
              </a:solidFill>
            </a:endParaRPr>
          </a:p>
        </p:txBody>
      </p:sp>
      <p:sp>
        <p:nvSpPr>
          <p:cNvPr id="130" name="Google Shape;130;p18"/>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Objects are always moving.</a:t>
            </a:r>
            <a:endParaRPr/>
          </a:p>
        </p:txBody>
      </p:sp>
      <p:sp>
        <p:nvSpPr>
          <p:cNvPr id="131" name="Google Shape;131;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19"/>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How did Aristotle explain why the arrow flew through the air</a:t>
            </a:r>
            <a:r>
              <a:rPr lang="en-GB"/>
              <a:t>?</a:t>
            </a:r>
            <a:endParaRPr/>
          </a:p>
        </p:txBody>
      </p:sp>
      <p:sp>
        <p:nvSpPr>
          <p:cNvPr id="137" name="Google Shape;137;p19"/>
          <p:cNvSpPr txBox="1"/>
          <p:nvPr>
            <p:ph idx="1" type="subTitle"/>
          </p:nvPr>
        </p:nvSpPr>
        <p:spPr>
          <a:xfrm>
            <a:off x="917950" y="2876300"/>
            <a:ext cx="6256800" cy="906600"/>
          </a:xfrm>
          <a:prstGeom prst="rect">
            <a:avLst/>
          </a:prstGeom>
          <a:solidFill>
            <a:srgbClr val="FFFFFF"/>
          </a:solidFill>
          <a:ln cap="flat" cmpd="sng" w="9525">
            <a:solidFill>
              <a:srgbClr val="434343"/>
            </a:solidFill>
            <a:prstDash val="solid"/>
            <a:round/>
            <a:headEnd len="sm" w="sm" type="none"/>
            <a:tailEnd len="sm" w="sm" type="none"/>
          </a:ln>
        </p:spPr>
        <p:txBody>
          <a:bodyPr anchorCtr="0" anchor="t" bIns="182850" lIns="182850" spcFirstLastPara="1" rIns="182850" wrap="square" tIns="180000">
            <a:noAutofit/>
          </a:bodyPr>
          <a:lstStyle/>
          <a:p>
            <a:pPr indent="0" lvl="0" marL="0" rtl="0" algn="l">
              <a:spcBef>
                <a:spcPts val="0"/>
              </a:spcBef>
              <a:spcAft>
                <a:spcPts val="0"/>
              </a:spcAft>
              <a:buNone/>
            </a:pPr>
            <a:r>
              <a:rPr b="1" lang="en-GB">
                <a:solidFill>
                  <a:srgbClr val="434343"/>
                </a:solidFill>
                <a:latin typeface="Montserrat"/>
                <a:ea typeface="Montserrat"/>
                <a:cs typeface="Montserrat"/>
                <a:sym typeface="Montserrat"/>
              </a:rPr>
              <a:t>Option 1</a:t>
            </a:r>
            <a:endParaRPr>
              <a:solidFill>
                <a:srgbClr val="434343"/>
              </a:solidFill>
            </a:endParaRPr>
          </a:p>
        </p:txBody>
      </p:sp>
      <p:sp>
        <p:nvSpPr>
          <p:cNvPr id="138" name="Google Shape;138;p1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The air pushed it backwards</a:t>
            </a:r>
            <a:endParaRPr/>
          </a:p>
        </p:txBody>
      </p:sp>
      <p:sp>
        <p:nvSpPr>
          <p:cNvPr id="139" name="Google Shape;139;p19"/>
          <p:cNvSpPr txBox="1"/>
          <p:nvPr>
            <p:ph idx="3" type="subTitle"/>
          </p:nvPr>
        </p:nvSpPr>
        <p:spPr>
          <a:xfrm>
            <a:off x="9468000" y="2876300"/>
            <a:ext cx="6256800" cy="906600"/>
          </a:xfrm>
          <a:prstGeom prst="rect">
            <a:avLst/>
          </a:prstGeom>
          <a:solidFill>
            <a:srgbClr val="FFFFFF"/>
          </a:solidFill>
          <a:ln cap="flat" cmpd="sng" w="9525">
            <a:solidFill>
              <a:srgbClr val="434343"/>
            </a:solidFill>
            <a:prstDash val="solid"/>
            <a:round/>
            <a:headEnd len="sm" w="sm" type="none"/>
            <a:tailEnd len="sm" w="sm" type="none"/>
          </a:ln>
        </p:spPr>
        <p:txBody>
          <a:bodyPr anchorCtr="0" anchor="t" bIns="182850" lIns="182850" spcFirstLastPara="1" rIns="182850" wrap="square" tIns="180000">
            <a:noAutofit/>
          </a:bodyPr>
          <a:lstStyle/>
          <a:p>
            <a:pPr indent="0" lvl="0" marL="0" rtl="0" algn="l">
              <a:spcBef>
                <a:spcPts val="0"/>
              </a:spcBef>
              <a:spcAft>
                <a:spcPts val="0"/>
              </a:spcAft>
              <a:buNone/>
            </a:pPr>
            <a:r>
              <a:rPr b="1" lang="en-GB">
                <a:solidFill>
                  <a:srgbClr val="434343"/>
                </a:solidFill>
                <a:latin typeface="Montserrat"/>
                <a:ea typeface="Montserrat"/>
                <a:cs typeface="Montserrat"/>
                <a:sym typeface="Montserrat"/>
              </a:rPr>
              <a:t>Option 2</a:t>
            </a:r>
            <a:endParaRPr>
              <a:solidFill>
                <a:srgbClr val="434343"/>
              </a:solidFill>
            </a:endParaRPr>
          </a:p>
        </p:txBody>
      </p:sp>
      <p:sp>
        <p:nvSpPr>
          <p:cNvPr id="140" name="Google Shape;140;p1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The air pushed it forwards</a:t>
            </a:r>
            <a:endParaRPr/>
          </a:p>
        </p:txBody>
      </p:sp>
      <p:sp>
        <p:nvSpPr>
          <p:cNvPr id="141" name="Google Shape;141;p19"/>
          <p:cNvSpPr txBox="1"/>
          <p:nvPr>
            <p:ph idx="5" type="subTitle"/>
          </p:nvPr>
        </p:nvSpPr>
        <p:spPr>
          <a:xfrm>
            <a:off x="917950" y="5904750"/>
            <a:ext cx="6256800" cy="906600"/>
          </a:xfrm>
          <a:prstGeom prst="rect">
            <a:avLst/>
          </a:prstGeom>
          <a:solidFill>
            <a:srgbClr val="FFFFFF"/>
          </a:solidFill>
          <a:ln cap="flat" cmpd="sng" w="9525">
            <a:solidFill>
              <a:srgbClr val="434343"/>
            </a:solidFill>
            <a:prstDash val="solid"/>
            <a:round/>
            <a:headEnd len="sm" w="sm" type="none"/>
            <a:tailEnd len="sm" w="sm" type="none"/>
          </a:ln>
        </p:spPr>
        <p:txBody>
          <a:bodyPr anchorCtr="0" anchor="t" bIns="182850" lIns="182850" spcFirstLastPara="1" rIns="182850" wrap="square" tIns="180000">
            <a:noAutofit/>
          </a:bodyPr>
          <a:lstStyle/>
          <a:p>
            <a:pPr indent="0" lvl="0" marL="0" rtl="0" algn="l">
              <a:spcBef>
                <a:spcPts val="0"/>
              </a:spcBef>
              <a:spcAft>
                <a:spcPts val="0"/>
              </a:spcAft>
              <a:buNone/>
            </a:pPr>
            <a:r>
              <a:rPr b="1" lang="en-GB">
                <a:solidFill>
                  <a:srgbClr val="434343"/>
                </a:solidFill>
                <a:latin typeface="Montserrat"/>
                <a:ea typeface="Montserrat"/>
                <a:cs typeface="Montserrat"/>
                <a:sym typeface="Montserrat"/>
              </a:rPr>
              <a:t>Option 3</a:t>
            </a:r>
            <a:endParaRPr>
              <a:solidFill>
                <a:srgbClr val="434343"/>
              </a:solidFill>
            </a:endParaRPr>
          </a:p>
        </p:txBody>
      </p:sp>
      <p:sp>
        <p:nvSpPr>
          <p:cNvPr id="142" name="Google Shape;142;p1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The air did not affect it</a:t>
            </a:r>
            <a:endParaRPr/>
          </a:p>
        </p:txBody>
      </p:sp>
      <p:sp>
        <p:nvSpPr>
          <p:cNvPr id="143" name="Google Shape;143;p19"/>
          <p:cNvSpPr txBox="1"/>
          <p:nvPr>
            <p:ph idx="7" type="subTitle"/>
          </p:nvPr>
        </p:nvSpPr>
        <p:spPr>
          <a:xfrm>
            <a:off x="9468000" y="5904750"/>
            <a:ext cx="6256800" cy="906600"/>
          </a:xfrm>
          <a:prstGeom prst="rect">
            <a:avLst/>
          </a:prstGeom>
          <a:solidFill>
            <a:srgbClr val="FFFFFF"/>
          </a:solidFill>
          <a:ln cap="flat" cmpd="sng" w="9525">
            <a:solidFill>
              <a:srgbClr val="434343"/>
            </a:solidFill>
            <a:prstDash val="solid"/>
            <a:round/>
            <a:headEnd len="sm" w="sm" type="none"/>
            <a:tailEnd len="sm" w="sm" type="none"/>
          </a:ln>
        </p:spPr>
        <p:txBody>
          <a:bodyPr anchorCtr="0" anchor="t" bIns="182850" lIns="182850" spcFirstLastPara="1" rIns="182850" wrap="square" tIns="180000">
            <a:noAutofit/>
          </a:bodyPr>
          <a:lstStyle/>
          <a:p>
            <a:pPr indent="0" lvl="0" marL="0" rtl="0" algn="l">
              <a:spcBef>
                <a:spcPts val="0"/>
              </a:spcBef>
              <a:spcAft>
                <a:spcPts val="0"/>
              </a:spcAft>
              <a:buNone/>
            </a:pPr>
            <a:r>
              <a:rPr b="1" lang="en-GB">
                <a:solidFill>
                  <a:srgbClr val="434343"/>
                </a:solidFill>
                <a:latin typeface="Montserrat"/>
                <a:ea typeface="Montserrat"/>
                <a:cs typeface="Montserrat"/>
                <a:sym typeface="Montserrat"/>
              </a:rPr>
              <a:t>Option 4</a:t>
            </a:r>
            <a:endParaRPr>
              <a:solidFill>
                <a:srgbClr val="434343"/>
              </a:solidFill>
            </a:endParaRPr>
          </a:p>
        </p:txBody>
      </p:sp>
      <p:sp>
        <p:nvSpPr>
          <p:cNvPr id="144" name="Google Shape;144;p1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There is no air</a:t>
            </a:r>
            <a:endParaRPr/>
          </a:p>
        </p:txBody>
      </p:sp>
      <p:sp>
        <p:nvSpPr>
          <p:cNvPr id="145" name="Google Shape;145;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0"/>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What is the </a:t>
            </a:r>
            <a:r>
              <a:rPr b="0" lang="en-GB">
                <a:solidFill>
                  <a:srgbClr val="000000"/>
                </a:solidFill>
              </a:rPr>
              <a:t>real</a:t>
            </a:r>
            <a:r>
              <a:rPr lang="en-GB">
                <a:solidFill>
                  <a:schemeClr val="accent5"/>
                </a:solidFill>
              </a:rPr>
              <a:t> </a:t>
            </a:r>
            <a:r>
              <a:rPr lang="en-GB">
                <a:solidFill>
                  <a:schemeClr val="dk2"/>
                </a:solidFill>
              </a:rPr>
              <a:t>force of the air on the arrow?</a:t>
            </a:r>
            <a:endParaRPr>
              <a:solidFill>
                <a:schemeClr val="dk2"/>
              </a:solidFill>
            </a:endParaRPr>
          </a:p>
        </p:txBody>
      </p:sp>
      <p:sp>
        <p:nvSpPr>
          <p:cNvPr id="151" name="Google Shape;151;p20"/>
          <p:cNvSpPr txBox="1"/>
          <p:nvPr>
            <p:ph idx="1" type="subTitle"/>
          </p:nvPr>
        </p:nvSpPr>
        <p:spPr>
          <a:xfrm>
            <a:off x="917950" y="2876300"/>
            <a:ext cx="6256800" cy="906600"/>
          </a:xfrm>
          <a:prstGeom prst="rect">
            <a:avLst/>
          </a:prstGeom>
          <a:solidFill>
            <a:srgbClr val="FFFFFF"/>
          </a:solidFill>
          <a:ln cap="flat" cmpd="sng" w="9525">
            <a:solidFill>
              <a:srgbClr val="434343"/>
            </a:solidFill>
            <a:prstDash val="solid"/>
            <a:round/>
            <a:headEnd len="sm" w="sm" type="none"/>
            <a:tailEnd len="sm" w="sm" type="none"/>
          </a:ln>
        </p:spPr>
        <p:txBody>
          <a:bodyPr anchorCtr="0" anchor="t" bIns="182850" lIns="182850" spcFirstLastPara="1" rIns="182850" wrap="square" tIns="180000">
            <a:noAutofit/>
          </a:bodyPr>
          <a:lstStyle/>
          <a:p>
            <a:pPr indent="0" lvl="0" marL="0" rtl="0" algn="l">
              <a:spcBef>
                <a:spcPts val="0"/>
              </a:spcBef>
              <a:spcAft>
                <a:spcPts val="0"/>
              </a:spcAft>
              <a:buNone/>
            </a:pPr>
            <a:r>
              <a:rPr b="1" lang="en-GB">
                <a:solidFill>
                  <a:srgbClr val="434343"/>
                </a:solidFill>
                <a:latin typeface="Montserrat"/>
                <a:ea typeface="Montserrat"/>
                <a:cs typeface="Montserrat"/>
                <a:sym typeface="Montserrat"/>
              </a:rPr>
              <a:t>Option 1</a:t>
            </a:r>
            <a:endParaRPr b="1">
              <a:solidFill>
                <a:srgbClr val="434343"/>
              </a:solidFill>
              <a:latin typeface="Montserrat"/>
              <a:ea typeface="Montserrat"/>
              <a:cs typeface="Montserrat"/>
              <a:sym typeface="Montserrat"/>
            </a:endParaRPr>
          </a:p>
        </p:txBody>
      </p:sp>
      <p:sp>
        <p:nvSpPr>
          <p:cNvPr id="152" name="Google Shape;152;p20"/>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Air resistance</a:t>
            </a:r>
            <a:endParaRPr/>
          </a:p>
        </p:txBody>
      </p:sp>
      <p:sp>
        <p:nvSpPr>
          <p:cNvPr id="153" name="Google Shape;153;p20"/>
          <p:cNvSpPr txBox="1"/>
          <p:nvPr>
            <p:ph idx="3" type="subTitle"/>
          </p:nvPr>
        </p:nvSpPr>
        <p:spPr>
          <a:xfrm>
            <a:off x="9468000" y="2876300"/>
            <a:ext cx="6256800" cy="906600"/>
          </a:xfrm>
          <a:prstGeom prst="rect">
            <a:avLst/>
          </a:prstGeom>
          <a:solidFill>
            <a:srgbClr val="FFFFFF"/>
          </a:solidFill>
          <a:ln cap="flat" cmpd="sng" w="9525">
            <a:solidFill>
              <a:srgbClr val="434343"/>
            </a:solidFill>
            <a:prstDash val="solid"/>
            <a:round/>
            <a:headEnd len="sm" w="sm" type="none"/>
            <a:tailEnd len="sm" w="sm" type="none"/>
          </a:ln>
        </p:spPr>
        <p:txBody>
          <a:bodyPr anchorCtr="0" anchor="t" bIns="182850" lIns="182850" spcFirstLastPara="1" rIns="182850" wrap="square" tIns="180000">
            <a:noAutofit/>
          </a:bodyPr>
          <a:lstStyle/>
          <a:p>
            <a:pPr indent="0" lvl="0" marL="0" rtl="0" algn="l">
              <a:spcBef>
                <a:spcPts val="0"/>
              </a:spcBef>
              <a:spcAft>
                <a:spcPts val="0"/>
              </a:spcAft>
              <a:buNone/>
            </a:pPr>
            <a:r>
              <a:rPr b="1" lang="en-GB">
                <a:solidFill>
                  <a:srgbClr val="434343"/>
                </a:solidFill>
                <a:latin typeface="Montserrat"/>
                <a:ea typeface="Montserrat"/>
                <a:cs typeface="Montserrat"/>
                <a:sym typeface="Montserrat"/>
              </a:rPr>
              <a:t>Option 2</a:t>
            </a:r>
            <a:endParaRPr b="1">
              <a:solidFill>
                <a:srgbClr val="434343"/>
              </a:solidFill>
              <a:latin typeface="Montserrat"/>
              <a:ea typeface="Montserrat"/>
              <a:cs typeface="Montserrat"/>
              <a:sym typeface="Montserrat"/>
            </a:endParaRPr>
          </a:p>
        </p:txBody>
      </p:sp>
      <p:sp>
        <p:nvSpPr>
          <p:cNvPr id="154" name="Google Shape;154;p20"/>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Weight</a:t>
            </a:r>
            <a:endParaRPr/>
          </a:p>
        </p:txBody>
      </p:sp>
      <p:sp>
        <p:nvSpPr>
          <p:cNvPr id="155" name="Google Shape;155;p20"/>
          <p:cNvSpPr txBox="1"/>
          <p:nvPr>
            <p:ph idx="5" type="subTitle"/>
          </p:nvPr>
        </p:nvSpPr>
        <p:spPr>
          <a:xfrm>
            <a:off x="917950" y="5904750"/>
            <a:ext cx="6256800" cy="906600"/>
          </a:xfrm>
          <a:prstGeom prst="rect">
            <a:avLst/>
          </a:prstGeom>
          <a:solidFill>
            <a:srgbClr val="FFFFFF"/>
          </a:solidFill>
          <a:ln cap="flat" cmpd="sng" w="9525">
            <a:solidFill>
              <a:srgbClr val="434343"/>
            </a:solidFill>
            <a:prstDash val="solid"/>
            <a:round/>
            <a:headEnd len="sm" w="sm" type="none"/>
            <a:tailEnd len="sm" w="sm" type="none"/>
          </a:ln>
        </p:spPr>
        <p:txBody>
          <a:bodyPr anchorCtr="0" anchor="t" bIns="182850" lIns="182850" spcFirstLastPara="1" rIns="182850" wrap="square" tIns="180000">
            <a:noAutofit/>
          </a:bodyPr>
          <a:lstStyle/>
          <a:p>
            <a:pPr indent="0" lvl="0" marL="0" rtl="0" algn="l">
              <a:spcBef>
                <a:spcPts val="0"/>
              </a:spcBef>
              <a:spcAft>
                <a:spcPts val="0"/>
              </a:spcAft>
              <a:buNone/>
            </a:pPr>
            <a:r>
              <a:rPr b="1" lang="en-GB">
                <a:solidFill>
                  <a:srgbClr val="434343"/>
                </a:solidFill>
                <a:latin typeface="Montserrat"/>
                <a:ea typeface="Montserrat"/>
                <a:cs typeface="Montserrat"/>
                <a:sym typeface="Montserrat"/>
              </a:rPr>
              <a:t>Option 3</a:t>
            </a:r>
            <a:endParaRPr b="1">
              <a:solidFill>
                <a:srgbClr val="434343"/>
              </a:solidFill>
              <a:latin typeface="Montserrat"/>
              <a:ea typeface="Montserrat"/>
              <a:cs typeface="Montserrat"/>
              <a:sym typeface="Montserrat"/>
            </a:endParaRPr>
          </a:p>
        </p:txBody>
      </p:sp>
      <p:sp>
        <p:nvSpPr>
          <p:cNvPr id="156" name="Google Shape;156;p20"/>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Thrust</a:t>
            </a:r>
            <a:endParaRPr/>
          </a:p>
        </p:txBody>
      </p:sp>
      <p:sp>
        <p:nvSpPr>
          <p:cNvPr id="157" name="Google Shape;157;p20"/>
          <p:cNvSpPr txBox="1"/>
          <p:nvPr>
            <p:ph idx="7" type="subTitle"/>
          </p:nvPr>
        </p:nvSpPr>
        <p:spPr>
          <a:xfrm>
            <a:off x="9468000" y="5904750"/>
            <a:ext cx="6256800" cy="906600"/>
          </a:xfrm>
          <a:prstGeom prst="rect">
            <a:avLst/>
          </a:prstGeom>
          <a:solidFill>
            <a:srgbClr val="FFFFFF"/>
          </a:solidFill>
          <a:ln cap="flat" cmpd="sng" w="9525">
            <a:solidFill>
              <a:srgbClr val="434343"/>
            </a:solidFill>
            <a:prstDash val="solid"/>
            <a:round/>
            <a:headEnd len="sm" w="sm" type="none"/>
            <a:tailEnd len="sm" w="sm" type="none"/>
          </a:ln>
        </p:spPr>
        <p:txBody>
          <a:bodyPr anchorCtr="0" anchor="t" bIns="182850" lIns="182850" spcFirstLastPara="1" rIns="182850" wrap="square" tIns="180000">
            <a:noAutofit/>
          </a:bodyPr>
          <a:lstStyle/>
          <a:p>
            <a:pPr indent="0" lvl="0" marL="0" rtl="0" algn="l">
              <a:spcBef>
                <a:spcPts val="0"/>
              </a:spcBef>
              <a:spcAft>
                <a:spcPts val="0"/>
              </a:spcAft>
              <a:buNone/>
            </a:pPr>
            <a:r>
              <a:rPr b="1" lang="en-GB">
                <a:solidFill>
                  <a:srgbClr val="434343"/>
                </a:solidFill>
                <a:latin typeface="Montserrat"/>
                <a:ea typeface="Montserrat"/>
                <a:cs typeface="Montserrat"/>
                <a:sym typeface="Montserrat"/>
              </a:rPr>
              <a:t>Option 4</a:t>
            </a:r>
            <a:endParaRPr>
              <a:solidFill>
                <a:srgbClr val="434343"/>
              </a:solidFill>
            </a:endParaRPr>
          </a:p>
        </p:txBody>
      </p:sp>
      <p:sp>
        <p:nvSpPr>
          <p:cNvPr id="158" name="Google Shape;158;p20"/>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Push</a:t>
            </a:r>
            <a:endParaRPr/>
          </a:p>
        </p:txBody>
      </p:sp>
      <p:sp>
        <p:nvSpPr>
          <p:cNvPr id="159" name="Google Shape;159;p2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21"/>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Which direction does the air resistance on the arrow act?</a:t>
            </a:r>
            <a:endParaRPr>
              <a:solidFill>
                <a:schemeClr val="dk2"/>
              </a:solidFill>
            </a:endParaRPr>
          </a:p>
        </p:txBody>
      </p:sp>
      <p:sp>
        <p:nvSpPr>
          <p:cNvPr id="165" name="Google Shape;165;p21"/>
          <p:cNvSpPr txBox="1"/>
          <p:nvPr>
            <p:ph idx="1" type="subTitle"/>
          </p:nvPr>
        </p:nvSpPr>
        <p:spPr>
          <a:xfrm>
            <a:off x="917950" y="2876300"/>
            <a:ext cx="6256800" cy="906600"/>
          </a:xfrm>
          <a:prstGeom prst="rect">
            <a:avLst/>
          </a:prstGeom>
          <a:solidFill>
            <a:srgbClr val="FFFFFF"/>
          </a:solidFill>
          <a:ln cap="flat" cmpd="sng" w="9525">
            <a:solidFill>
              <a:srgbClr val="434343"/>
            </a:solidFill>
            <a:prstDash val="solid"/>
            <a:round/>
            <a:headEnd len="sm" w="sm" type="none"/>
            <a:tailEnd len="sm" w="sm" type="none"/>
          </a:ln>
        </p:spPr>
        <p:txBody>
          <a:bodyPr anchorCtr="0" anchor="t" bIns="182850" lIns="182850" spcFirstLastPara="1" rIns="182850" wrap="square" tIns="180000">
            <a:noAutofit/>
          </a:bodyPr>
          <a:lstStyle/>
          <a:p>
            <a:pPr indent="0" lvl="0" marL="0" rtl="0" algn="l">
              <a:spcBef>
                <a:spcPts val="0"/>
              </a:spcBef>
              <a:spcAft>
                <a:spcPts val="0"/>
              </a:spcAft>
              <a:buNone/>
            </a:pPr>
            <a:r>
              <a:rPr b="1" lang="en-GB">
                <a:solidFill>
                  <a:srgbClr val="434343"/>
                </a:solidFill>
                <a:latin typeface="Montserrat"/>
                <a:ea typeface="Montserrat"/>
                <a:cs typeface="Montserrat"/>
                <a:sym typeface="Montserrat"/>
              </a:rPr>
              <a:t>Option 1</a:t>
            </a:r>
            <a:endParaRPr b="1">
              <a:solidFill>
                <a:srgbClr val="434343"/>
              </a:solidFill>
              <a:latin typeface="Montserrat"/>
              <a:ea typeface="Montserrat"/>
              <a:cs typeface="Montserrat"/>
              <a:sym typeface="Montserrat"/>
            </a:endParaRPr>
          </a:p>
        </p:txBody>
      </p:sp>
      <p:sp>
        <p:nvSpPr>
          <p:cNvPr id="166" name="Google Shape;166;p21"/>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Upwards</a:t>
            </a:r>
            <a:endParaRPr/>
          </a:p>
        </p:txBody>
      </p:sp>
      <p:sp>
        <p:nvSpPr>
          <p:cNvPr id="167" name="Google Shape;167;p21"/>
          <p:cNvSpPr txBox="1"/>
          <p:nvPr>
            <p:ph idx="3" type="subTitle"/>
          </p:nvPr>
        </p:nvSpPr>
        <p:spPr>
          <a:xfrm>
            <a:off x="9468000" y="2876300"/>
            <a:ext cx="6256800" cy="906600"/>
          </a:xfrm>
          <a:prstGeom prst="rect">
            <a:avLst/>
          </a:prstGeom>
          <a:solidFill>
            <a:srgbClr val="FFFFFF"/>
          </a:solidFill>
          <a:ln cap="flat" cmpd="sng" w="9525">
            <a:solidFill>
              <a:srgbClr val="434343"/>
            </a:solidFill>
            <a:prstDash val="solid"/>
            <a:round/>
            <a:headEnd len="sm" w="sm" type="none"/>
            <a:tailEnd len="sm" w="sm" type="none"/>
          </a:ln>
        </p:spPr>
        <p:txBody>
          <a:bodyPr anchorCtr="0" anchor="t" bIns="182850" lIns="182850" spcFirstLastPara="1" rIns="182850" wrap="square" tIns="180000">
            <a:noAutofit/>
          </a:bodyPr>
          <a:lstStyle/>
          <a:p>
            <a:pPr indent="0" lvl="0" marL="0" rtl="0" algn="l">
              <a:spcBef>
                <a:spcPts val="0"/>
              </a:spcBef>
              <a:spcAft>
                <a:spcPts val="0"/>
              </a:spcAft>
              <a:buNone/>
            </a:pPr>
            <a:r>
              <a:rPr b="1" lang="en-GB">
                <a:solidFill>
                  <a:srgbClr val="434343"/>
                </a:solidFill>
                <a:latin typeface="Montserrat"/>
                <a:ea typeface="Montserrat"/>
                <a:cs typeface="Montserrat"/>
                <a:sym typeface="Montserrat"/>
              </a:rPr>
              <a:t>Option 2</a:t>
            </a:r>
            <a:endParaRPr b="1">
              <a:solidFill>
                <a:srgbClr val="434343"/>
              </a:solidFill>
              <a:latin typeface="Montserrat"/>
              <a:ea typeface="Montserrat"/>
              <a:cs typeface="Montserrat"/>
              <a:sym typeface="Montserrat"/>
            </a:endParaRPr>
          </a:p>
        </p:txBody>
      </p:sp>
      <p:sp>
        <p:nvSpPr>
          <p:cNvPr id="168" name="Google Shape;168;p21"/>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Downwards</a:t>
            </a:r>
            <a:endParaRPr/>
          </a:p>
        </p:txBody>
      </p:sp>
      <p:sp>
        <p:nvSpPr>
          <p:cNvPr id="169" name="Google Shape;169;p21"/>
          <p:cNvSpPr txBox="1"/>
          <p:nvPr>
            <p:ph idx="5" type="subTitle"/>
          </p:nvPr>
        </p:nvSpPr>
        <p:spPr>
          <a:xfrm>
            <a:off x="917950" y="5904750"/>
            <a:ext cx="6256800" cy="906600"/>
          </a:xfrm>
          <a:prstGeom prst="rect">
            <a:avLst/>
          </a:prstGeom>
          <a:solidFill>
            <a:srgbClr val="FFFFFF"/>
          </a:solidFill>
          <a:ln cap="flat" cmpd="sng" w="9525">
            <a:solidFill>
              <a:srgbClr val="434343"/>
            </a:solidFill>
            <a:prstDash val="solid"/>
            <a:round/>
            <a:headEnd len="sm" w="sm" type="none"/>
            <a:tailEnd len="sm" w="sm" type="none"/>
          </a:ln>
        </p:spPr>
        <p:txBody>
          <a:bodyPr anchorCtr="0" anchor="t" bIns="182850" lIns="182850" spcFirstLastPara="1" rIns="182850" wrap="square" tIns="180000">
            <a:noAutofit/>
          </a:bodyPr>
          <a:lstStyle/>
          <a:p>
            <a:pPr indent="0" lvl="0" marL="0" rtl="0" algn="l">
              <a:spcBef>
                <a:spcPts val="0"/>
              </a:spcBef>
              <a:spcAft>
                <a:spcPts val="0"/>
              </a:spcAft>
              <a:buNone/>
            </a:pPr>
            <a:r>
              <a:rPr b="1" lang="en-GB">
                <a:solidFill>
                  <a:srgbClr val="434343"/>
                </a:solidFill>
                <a:latin typeface="Montserrat"/>
                <a:ea typeface="Montserrat"/>
                <a:cs typeface="Montserrat"/>
                <a:sym typeface="Montserrat"/>
              </a:rPr>
              <a:t>Option 3</a:t>
            </a:r>
            <a:endParaRPr b="1">
              <a:solidFill>
                <a:srgbClr val="434343"/>
              </a:solidFill>
              <a:latin typeface="Montserrat"/>
              <a:ea typeface="Montserrat"/>
              <a:cs typeface="Montserrat"/>
              <a:sym typeface="Montserrat"/>
            </a:endParaRPr>
          </a:p>
        </p:txBody>
      </p:sp>
      <p:sp>
        <p:nvSpPr>
          <p:cNvPr id="170" name="Google Shape;170;p21"/>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Forwards</a:t>
            </a:r>
            <a:endParaRPr/>
          </a:p>
        </p:txBody>
      </p:sp>
      <p:sp>
        <p:nvSpPr>
          <p:cNvPr id="171" name="Google Shape;171;p21"/>
          <p:cNvSpPr txBox="1"/>
          <p:nvPr>
            <p:ph idx="7" type="subTitle"/>
          </p:nvPr>
        </p:nvSpPr>
        <p:spPr>
          <a:xfrm>
            <a:off x="9468000" y="5904750"/>
            <a:ext cx="6256800" cy="906600"/>
          </a:xfrm>
          <a:prstGeom prst="rect">
            <a:avLst/>
          </a:prstGeom>
          <a:solidFill>
            <a:srgbClr val="FFFFFF"/>
          </a:solidFill>
          <a:ln cap="flat" cmpd="sng" w="9525">
            <a:solidFill>
              <a:srgbClr val="434343"/>
            </a:solidFill>
            <a:prstDash val="solid"/>
            <a:round/>
            <a:headEnd len="sm" w="sm" type="none"/>
            <a:tailEnd len="sm" w="sm" type="none"/>
          </a:ln>
        </p:spPr>
        <p:txBody>
          <a:bodyPr anchorCtr="0" anchor="t" bIns="182850" lIns="182850" spcFirstLastPara="1" rIns="182850" wrap="square" tIns="180000">
            <a:noAutofit/>
          </a:bodyPr>
          <a:lstStyle/>
          <a:p>
            <a:pPr indent="0" lvl="0" marL="0" rtl="0" algn="l">
              <a:spcBef>
                <a:spcPts val="0"/>
              </a:spcBef>
              <a:spcAft>
                <a:spcPts val="0"/>
              </a:spcAft>
              <a:buNone/>
            </a:pPr>
            <a:r>
              <a:rPr b="1" lang="en-GB">
                <a:solidFill>
                  <a:srgbClr val="434343"/>
                </a:solidFill>
                <a:latin typeface="Montserrat"/>
                <a:ea typeface="Montserrat"/>
                <a:cs typeface="Montserrat"/>
                <a:sym typeface="Montserrat"/>
              </a:rPr>
              <a:t>Option 4</a:t>
            </a:r>
            <a:endParaRPr>
              <a:solidFill>
                <a:srgbClr val="434343"/>
              </a:solidFill>
            </a:endParaRPr>
          </a:p>
        </p:txBody>
      </p:sp>
      <p:sp>
        <p:nvSpPr>
          <p:cNvPr id="172" name="Google Shape;172;p21"/>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Backwards</a:t>
            </a:r>
            <a:endParaRPr/>
          </a:p>
        </p:txBody>
      </p:sp>
      <p:sp>
        <p:nvSpPr>
          <p:cNvPr id="173" name="Google Shape;173;p21"/>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22"/>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What did Avicenna believe?</a:t>
            </a:r>
            <a:endParaRPr/>
          </a:p>
        </p:txBody>
      </p:sp>
      <p:sp>
        <p:nvSpPr>
          <p:cNvPr id="179" name="Google Shape;179;p22"/>
          <p:cNvSpPr txBox="1"/>
          <p:nvPr>
            <p:ph idx="1" type="subTitle"/>
          </p:nvPr>
        </p:nvSpPr>
        <p:spPr>
          <a:xfrm>
            <a:off x="917950" y="2876300"/>
            <a:ext cx="6256800" cy="906600"/>
          </a:xfrm>
          <a:prstGeom prst="rect">
            <a:avLst/>
          </a:prstGeom>
          <a:solidFill>
            <a:srgbClr val="FFFFFF"/>
          </a:solidFill>
          <a:ln cap="flat" cmpd="sng" w="9525">
            <a:solidFill>
              <a:srgbClr val="434343"/>
            </a:solidFill>
            <a:prstDash val="solid"/>
            <a:round/>
            <a:headEnd len="sm" w="sm" type="none"/>
            <a:tailEnd len="sm" w="sm" type="none"/>
          </a:ln>
        </p:spPr>
        <p:txBody>
          <a:bodyPr anchorCtr="0" anchor="t" bIns="182850" lIns="182850" spcFirstLastPara="1" rIns="182850" wrap="square" tIns="180000">
            <a:noAutofit/>
          </a:bodyPr>
          <a:lstStyle/>
          <a:p>
            <a:pPr indent="0" lvl="0" marL="0" rtl="0" algn="l">
              <a:spcBef>
                <a:spcPts val="0"/>
              </a:spcBef>
              <a:spcAft>
                <a:spcPts val="0"/>
              </a:spcAft>
              <a:buNone/>
            </a:pPr>
            <a:r>
              <a:rPr b="1" lang="en-GB">
                <a:solidFill>
                  <a:srgbClr val="434343"/>
                </a:solidFill>
                <a:latin typeface="Montserrat"/>
                <a:ea typeface="Montserrat"/>
                <a:cs typeface="Montserrat"/>
                <a:sym typeface="Montserrat"/>
              </a:rPr>
              <a:t>Option 1</a:t>
            </a:r>
            <a:endParaRPr>
              <a:solidFill>
                <a:srgbClr val="434343"/>
              </a:solidFill>
            </a:endParaRPr>
          </a:p>
        </p:txBody>
      </p:sp>
      <p:sp>
        <p:nvSpPr>
          <p:cNvPr id="180" name="Google Shape;180;p22"/>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A moving object in a vacuum would stop </a:t>
            </a:r>
            <a:endParaRPr/>
          </a:p>
        </p:txBody>
      </p:sp>
      <p:sp>
        <p:nvSpPr>
          <p:cNvPr id="181" name="Google Shape;181;p22"/>
          <p:cNvSpPr txBox="1"/>
          <p:nvPr>
            <p:ph idx="3" type="subTitle"/>
          </p:nvPr>
        </p:nvSpPr>
        <p:spPr>
          <a:xfrm>
            <a:off x="9468000" y="2876300"/>
            <a:ext cx="6256800" cy="906600"/>
          </a:xfrm>
          <a:prstGeom prst="rect">
            <a:avLst/>
          </a:prstGeom>
          <a:solidFill>
            <a:srgbClr val="FFFFFF"/>
          </a:solidFill>
          <a:ln cap="flat" cmpd="sng" w="9525">
            <a:solidFill>
              <a:srgbClr val="434343"/>
            </a:solidFill>
            <a:prstDash val="solid"/>
            <a:round/>
            <a:headEnd len="sm" w="sm" type="none"/>
            <a:tailEnd len="sm" w="sm" type="none"/>
          </a:ln>
        </p:spPr>
        <p:txBody>
          <a:bodyPr anchorCtr="0" anchor="t" bIns="182850" lIns="182850" spcFirstLastPara="1" rIns="182850" wrap="square" tIns="180000">
            <a:noAutofit/>
          </a:bodyPr>
          <a:lstStyle/>
          <a:p>
            <a:pPr indent="0" lvl="0" marL="0" rtl="0" algn="l">
              <a:spcBef>
                <a:spcPts val="0"/>
              </a:spcBef>
              <a:spcAft>
                <a:spcPts val="0"/>
              </a:spcAft>
              <a:buNone/>
            </a:pPr>
            <a:r>
              <a:rPr b="1" lang="en-GB">
                <a:solidFill>
                  <a:srgbClr val="434343"/>
                </a:solidFill>
                <a:latin typeface="Montserrat"/>
                <a:ea typeface="Montserrat"/>
                <a:cs typeface="Montserrat"/>
                <a:sym typeface="Montserrat"/>
              </a:rPr>
              <a:t>Option 2</a:t>
            </a:r>
            <a:endParaRPr>
              <a:solidFill>
                <a:srgbClr val="434343"/>
              </a:solidFill>
            </a:endParaRPr>
          </a:p>
        </p:txBody>
      </p:sp>
      <p:sp>
        <p:nvSpPr>
          <p:cNvPr id="182" name="Google Shape;182;p22"/>
          <p:cNvSpPr txBox="1"/>
          <p:nvPr>
            <p:ph idx="4" type="body"/>
          </p:nvPr>
        </p:nvSpPr>
        <p:spPr>
          <a:xfrm>
            <a:off x="9468000" y="4140150"/>
            <a:ext cx="82713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A moving object in a vacuum would keep going until something stopped it.</a:t>
            </a:r>
            <a:endParaRPr/>
          </a:p>
        </p:txBody>
      </p:sp>
      <p:sp>
        <p:nvSpPr>
          <p:cNvPr id="183" name="Google Shape;183;p22"/>
          <p:cNvSpPr txBox="1"/>
          <p:nvPr>
            <p:ph idx="5" type="subTitle"/>
          </p:nvPr>
        </p:nvSpPr>
        <p:spPr>
          <a:xfrm>
            <a:off x="917950" y="5904750"/>
            <a:ext cx="6256800" cy="906600"/>
          </a:xfrm>
          <a:prstGeom prst="rect">
            <a:avLst/>
          </a:prstGeom>
          <a:solidFill>
            <a:srgbClr val="FFFFFF"/>
          </a:solidFill>
          <a:ln cap="flat" cmpd="sng" w="9525">
            <a:solidFill>
              <a:srgbClr val="434343"/>
            </a:solidFill>
            <a:prstDash val="solid"/>
            <a:round/>
            <a:headEnd len="sm" w="sm" type="none"/>
            <a:tailEnd len="sm" w="sm" type="none"/>
          </a:ln>
        </p:spPr>
        <p:txBody>
          <a:bodyPr anchorCtr="0" anchor="t" bIns="182850" lIns="182850" spcFirstLastPara="1" rIns="182850" wrap="square" tIns="180000">
            <a:noAutofit/>
          </a:bodyPr>
          <a:lstStyle/>
          <a:p>
            <a:pPr indent="0" lvl="0" marL="0" rtl="0" algn="l">
              <a:spcBef>
                <a:spcPts val="0"/>
              </a:spcBef>
              <a:spcAft>
                <a:spcPts val="0"/>
              </a:spcAft>
              <a:buNone/>
            </a:pPr>
            <a:r>
              <a:rPr b="1" lang="en-GB">
                <a:solidFill>
                  <a:srgbClr val="434343"/>
                </a:solidFill>
                <a:latin typeface="Montserrat"/>
                <a:ea typeface="Montserrat"/>
                <a:cs typeface="Montserrat"/>
                <a:sym typeface="Montserrat"/>
              </a:rPr>
              <a:t>Option 3</a:t>
            </a:r>
            <a:endParaRPr>
              <a:solidFill>
                <a:srgbClr val="434343"/>
              </a:solidFill>
            </a:endParaRPr>
          </a:p>
        </p:txBody>
      </p:sp>
      <p:sp>
        <p:nvSpPr>
          <p:cNvPr id="184" name="Google Shape;184;p22"/>
          <p:cNvSpPr txBox="1"/>
          <p:nvPr>
            <p:ph idx="6" type="body"/>
          </p:nvPr>
        </p:nvSpPr>
        <p:spPr>
          <a:xfrm>
            <a:off x="917950" y="7168600"/>
            <a:ext cx="81021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A moving objects in the air </a:t>
            </a:r>
            <a:r>
              <a:rPr lang="en-GB"/>
              <a:t>would keep going until something stopped it.</a:t>
            </a:r>
            <a:endParaRPr/>
          </a:p>
        </p:txBody>
      </p:sp>
      <p:sp>
        <p:nvSpPr>
          <p:cNvPr id="185" name="Google Shape;185;p22"/>
          <p:cNvSpPr txBox="1"/>
          <p:nvPr>
            <p:ph idx="7" type="subTitle"/>
          </p:nvPr>
        </p:nvSpPr>
        <p:spPr>
          <a:xfrm>
            <a:off x="9468000" y="5904750"/>
            <a:ext cx="6256800" cy="906600"/>
          </a:xfrm>
          <a:prstGeom prst="rect">
            <a:avLst/>
          </a:prstGeom>
          <a:solidFill>
            <a:srgbClr val="FFFFFF"/>
          </a:solidFill>
          <a:ln cap="flat" cmpd="sng" w="9525">
            <a:solidFill>
              <a:srgbClr val="434343"/>
            </a:solidFill>
            <a:prstDash val="solid"/>
            <a:round/>
            <a:headEnd len="sm" w="sm" type="none"/>
            <a:tailEnd len="sm" w="sm" type="none"/>
          </a:ln>
        </p:spPr>
        <p:txBody>
          <a:bodyPr anchorCtr="0" anchor="t" bIns="182850" lIns="182850" spcFirstLastPara="1" rIns="182850" wrap="square" tIns="180000">
            <a:noAutofit/>
          </a:bodyPr>
          <a:lstStyle/>
          <a:p>
            <a:pPr indent="0" lvl="0" marL="0" rtl="0" algn="l">
              <a:spcBef>
                <a:spcPts val="0"/>
              </a:spcBef>
              <a:spcAft>
                <a:spcPts val="0"/>
              </a:spcAft>
              <a:buNone/>
            </a:pPr>
            <a:r>
              <a:rPr b="1" lang="en-GB">
                <a:solidFill>
                  <a:srgbClr val="434343"/>
                </a:solidFill>
                <a:latin typeface="Montserrat"/>
                <a:ea typeface="Montserrat"/>
                <a:cs typeface="Montserrat"/>
                <a:sym typeface="Montserrat"/>
              </a:rPr>
              <a:t>Option 4</a:t>
            </a:r>
            <a:endParaRPr>
              <a:solidFill>
                <a:srgbClr val="434343"/>
              </a:solidFill>
            </a:endParaRPr>
          </a:p>
        </p:txBody>
      </p:sp>
      <p:sp>
        <p:nvSpPr>
          <p:cNvPr id="186" name="Google Shape;186;p22"/>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All moving objects will keep moving forever.</a:t>
            </a:r>
            <a:endParaRPr/>
          </a:p>
        </p:txBody>
      </p:sp>
      <p:sp>
        <p:nvSpPr>
          <p:cNvPr id="187" name="Google Shape;187;p22"/>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