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3" r:id="rId5"/>
    <p:sldMasterId id="2147483674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</p:sldIdLst>
  <p:sldSz cy="5143500" cx="9144000"/>
  <p:notesSz cx="6858000" cy="9144000"/>
  <p:embeddedFontLst>
    <p:embeddedFont>
      <p:font typeface="Montserrat SemiBold"/>
      <p:regular r:id="rId12"/>
      <p:bold r:id="rId13"/>
      <p:italic r:id="rId14"/>
      <p:boldItalic r:id="rId15"/>
    </p:embeddedFont>
    <p:embeddedFont>
      <p:font typeface="Montserrat"/>
      <p:regular r:id="rId16"/>
      <p:bold r:id="rId17"/>
      <p:italic r:id="rId18"/>
      <p:boldItalic r:id="rId19"/>
    </p:embeddedFont>
    <p:embeddedFont>
      <p:font typeface="Montserrat Medium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B3E36A5-CD92-465A-A67D-E2622AF86EE6}">
  <a:tblStyle styleId="{6B3E36A5-CD92-465A-A67D-E2622AF86EE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regular.fntdata"/><Relationship Id="rId11" Type="http://schemas.openxmlformats.org/officeDocument/2006/relationships/slide" Target="slides/slide4.xml"/><Relationship Id="rId22" Type="http://schemas.openxmlformats.org/officeDocument/2006/relationships/font" Target="fonts/MontserratMedium-italic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bold.fntdata"/><Relationship Id="rId13" Type="http://schemas.openxmlformats.org/officeDocument/2006/relationships/font" Target="fonts/MontserratSemiBold-bold.fntdata"/><Relationship Id="rId12" Type="http://schemas.openxmlformats.org/officeDocument/2006/relationships/font" Target="fonts/MontserratSemiBold-regular.fntdata"/><Relationship Id="rId23" Type="http://schemas.openxmlformats.org/officeDocument/2006/relationships/font" Target="fonts/MontserratMedium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SemiBold-boldItalic.fntdata"/><Relationship Id="rId14" Type="http://schemas.openxmlformats.org/officeDocument/2006/relationships/font" Target="fonts/MontserratSemiBold-italic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bold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c3b4e27e3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g8c3b4e27e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6606a2156_1_1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6606a2156_1_1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6606a2156_1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6606a2156_1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86a36d1ef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86a36d1ef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○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64" name="Google Shape;64;p15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65" name="Google Shape;65;p1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5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9" name="Google Shape;69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0" name="Google Shape;70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8" name="Google Shape;78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9" name="Google Shape;79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0" name="Google Shape;80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7" name="Google Shape;87;p20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5" name="Google Shape;95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6" name="Google Shape;96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7" name="Google Shape;97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8" name="Google Shape;98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01" name="Google Shape;101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02" name="Google Shape;102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5" name="Google Shape;105;p22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2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9" name="Google Shape;109;p22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0" name="Google Shape;110;p22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3" name="Google Shape;113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6" name="Google Shape;116;p2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4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20" name="Google Shape;120;p24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21" name="Google Shape;121;p2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8" name="Google Shape;128;p27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9" name="Google Shape;129;p27"/>
          <p:cNvSpPr txBox="1"/>
          <p:nvPr>
            <p:ph idx="10" type="dt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0" name="Google Shape;130;p27"/>
          <p:cNvSpPr txBox="1"/>
          <p:nvPr>
            <p:ph idx="11" type="ftr"/>
          </p:nvPr>
        </p:nvSpPr>
        <p:spPr>
          <a:xfrm>
            <a:off x="0" y="0"/>
            <a:ext cx="1500000" cy="15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22850" lIns="45725" spcFirstLastPara="1" rIns="45725" wrap="square" tIns="228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b="0" i="0" sz="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1" name="Google Shape;131;p2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1pPr>
            <a:lvl2pPr indent="0" lvl="1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2pPr>
            <a:lvl3pPr indent="0" lvl="2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3pPr>
            <a:lvl4pPr indent="0" lvl="3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4pPr>
            <a:lvl5pPr indent="0" lvl="4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5pPr>
            <a:lvl6pPr indent="0" lvl="5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6pPr>
            <a:lvl7pPr indent="0" lvl="6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7pPr>
            <a:lvl8pPr indent="0" lvl="7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8pPr>
            <a:lvl9pPr indent="0" lvl="8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0" name="Google Shape;60;p14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8"/>
          <p:cNvSpPr txBox="1"/>
          <p:nvPr>
            <p:ph idx="4294967295" type="ctrTitle"/>
          </p:nvPr>
        </p:nvSpPr>
        <p:spPr>
          <a:xfrm>
            <a:off x="229488" y="719075"/>
            <a:ext cx="4113000" cy="9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ANGELS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Lesson 7 of 13</a:t>
            </a:r>
            <a:endParaRPr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Worksheet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7" name="Google Shape;137;p28"/>
          <p:cNvSpPr txBox="1"/>
          <p:nvPr>
            <p:ph idx="4294967295" type="subTitle"/>
          </p:nvPr>
        </p:nvSpPr>
        <p:spPr>
          <a:xfrm>
            <a:off x="229488" y="222513"/>
            <a:ext cx="4113000" cy="396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/>
              <a:t>RELIGIOUS EDUCATION</a:t>
            </a:r>
            <a:endParaRPr/>
          </a:p>
        </p:txBody>
      </p:sp>
      <p:sp>
        <p:nvSpPr>
          <p:cNvPr id="138" name="Google Shape;138;p28"/>
          <p:cNvSpPr txBox="1"/>
          <p:nvPr>
            <p:ph idx="4294967295" type="subTitle"/>
          </p:nvPr>
        </p:nvSpPr>
        <p:spPr>
          <a:xfrm>
            <a:off x="229488" y="2052738"/>
            <a:ext cx="1975500" cy="309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MR LATIF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9"/>
          <p:cNvSpPr txBox="1"/>
          <p:nvPr>
            <p:ph idx="4294967295" type="title"/>
          </p:nvPr>
        </p:nvSpPr>
        <p:spPr>
          <a:xfrm>
            <a:off x="107500" y="33463"/>
            <a:ext cx="5821200" cy="5091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2000">
                <a:solidFill>
                  <a:schemeClr val="dk2"/>
                </a:solidFill>
              </a:rPr>
              <a:t>Resource Sheet: Verses on Angels </a:t>
            </a:r>
            <a:endParaRPr sz="2000">
              <a:solidFill>
                <a:schemeClr val="dk2"/>
              </a:solidFill>
            </a:endParaRPr>
          </a:p>
        </p:txBody>
      </p:sp>
      <p:graphicFrame>
        <p:nvGraphicFramePr>
          <p:cNvPr id="144" name="Google Shape;144;p29"/>
          <p:cNvGraphicFramePr/>
          <p:nvPr/>
        </p:nvGraphicFramePr>
        <p:xfrm>
          <a:off x="107517" y="5425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{6B3E36A5-CD92-465A-A67D-E2622AF86EE6}</a:tableStyleId>
              </a:tblPr>
              <a:tblGrid>
                <a:gridCol w="4464500"/>
                <a:gridCol w="4464500"/>
              </a:tblGrid>
              <a:tr h="7499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Verse from the Qur’an on Angels 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Explain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what each of these quotes reveals about Muslim beliefs. 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99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“All praise is due to Allah…who made angels</a:t>
                      </a: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messengers having wings, two, or three or four.”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35:1 Sahih International Translation]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0361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“And to Allah prostrates whatever is in the heavens and whatever is on the earth</a:t>
                      </a: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of creature, and the angels (as well), and they are not arrogant.”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’an 16:49 Sahih International Translation]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45" name="Google Shape;145;p29"/>
          <p:cNvSpPr txBox="1"/>
          <p:nvPr/>
        </p:nvSpPr>
        <p:spPr>
          <a:xfrm>
            <a:off x="107500" y="4558000"/>
            <a:ext cx="6473700" cy="306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13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0"/>
          <p:cNvSpPr txBox="1"/>
          <p:nvPr>
            <p:ph idx="4294967295" type="title"/>
          </p:nvPr>
        </p:nvSpPr>
        <p:spPr>
          <a:xfrm>
            <a:off x="107500" y="33463"/>
            <a:ext cx="5821200" cy="509100"/>
          </a:xfrm>
          <a:prstGeom prst="rect">
            <a:avLst/>
          </a:prstGeom>
          <a:solidFill>
            <a:srgbClr val="FFFFFF"/>
          </a:solidFill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rPr lang="en-GB" sz="2000">
                <a:solidFill>
                  <a:schemeClr val="dk2"/>
                </a:solidFill>
              </a:rPr>
              <a:t>Resource Sheet: Verses on Angels </a:t>
            </a:r>
            <a:endParaRPr sz="2000">
              <a:solidFill>
                <a:schemeClr val="dk2"/>
              </a:solidFill>
            </a:endParaRPr>
          </a:p>
        </p:txBody>
      </p:sp>
      <p:graphicFrame>
        <p:nvGraphicFramePr>
          <p:cNvPr id="151" name="Google Shape;151;p30"/>
          <p:cNvGraphicFramePr/>
          <p:nvPr/>
        </p:nvGraphicFramePr>
        <p:xfrm>
          <a:off x="107517" y="54256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{6B3E36A5-CD92-465A-A67D-E2622AF86EE6}</a:tableStyleId>
              </a:tblPr>
              <a:tblGrid>
                <a:gridCol w="4464500"/>
                <a:gridCol w="4464500"/>
              </a:tblGrid>
              <a:tr h="5983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Verse from the Qur’an on Angels 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Explain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what each of these quotes reveals about Muslim beliefs. 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10155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</a:t>
                      </a: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When the two receivers receive, one seated on the right and one seated on the left.</a:t>
                      </a: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Man does not utter </a:t>
                      </a: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any word except that with him is an observer prepared to record.”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[Qur’an 50: 17 - 18 Sahih International Translation]</a:t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381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6379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“He sends over guardian-angels until, when death comes to one of you, our messengers take him”.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[Qur’an Surah 6:6 Sahih International Translation’</a:t>
                      </a:r>
                      <a:endParaRPr sz="15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7756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“Indeed, appointed over you are the keepers; noble and recording, they know whatever you do.” </a:t>
                      </a:r>
                      <a:r>
                        <a:rPr lang="en-GB" sz="12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[Qur’an Surah 82:10-12 Sahih International Translation]</a:t>
                      </a:r>
                      <a:endParaRPr sz="1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34300" marB="34300" marR="91450" marL="9145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52" name="Google Shape;152;p30"/>
          <p:cNvSpPr txBox="1"/>
          <p:nvPr/>
        </p:nvSpPr>
        <p:spPr>
          <a:xfrm>
            <a:off x="107525" y="4587650"/>
            <a:ext cx="6473700" cy="29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3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13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1"/>
          <p:cNvSpPr txBox="1"/>
          <p:nvPr/>
        </p:nvSpPr>
        <p:spPr>
          <a:xfrm>
            <a:off x="1852850" y="1497100"/>
            <a:ext cx="4728300" cy="3374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rPr>
              <a:t>All quotations are taken from The Quranic Arabic Corpus.</a:t>
            </a:r>
            <a:endParaRPr sz="1900">
              <a:solidFill>
                <a:srgbClr val="59595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