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this lesson pupils derive multiplication facts involving decimal numbers, exploring a range of language structures and models. By the end of this lesson pupils will use a known fact (e.g. 2 x 6 = 12) to derive a decimal calculation (e.g. 0.2 x 6 =1.2)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ab7867b4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ab7867b4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 through task instructions. Note this is task 1 of 2 and you will have to unpause the video to get task 2!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cab7867b4_0_7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cab7867b4_0_7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3" name="Google Shape;113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5" name="Google Shape;115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4" name="Google Shape;144;p2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145" name="Google Shape;145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Deriving decimal multiplication facts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6" name="Google Shape;156;p2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Natalie Sew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917950" y="280450"/>
            <a:ext cx="164520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Task: 1 of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3" name="Google Shape;163;p29"/>
          <p:cNvSpPr txBox="1"/>
          <p:nvPr>
            <p:ph idx="8" type="body"/>
          </p:nvPr>
        </p:nvSpPr>
        <p:spPr>
          <a:xfrm>
            <a:off x="917950" y="1568550"/>
            <a:ext cx="1645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2 multiplication statements for each of the sets of place value counters.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When you have six equations write two sentences using the sentence stem: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/>
              <a:t>If I know _____ x ____ = _____ then I know ____ x ____ =  _____.</a:t>
            </a: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/>
              <a:t>This is because ____  is ___ times smaller than ______. </a:t>
            </a:r>
            <a:endParaRPr b="1"/>
          </a:p>
        </p:txBody>
      </p:sp>
      <p:sp>
        <p:nvSpPr>
          <p:cNvPr id="164" name="Google Shape;164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65" name="Google Shape;165;p29"/>
          <p:cNvGrpSpPr/>
          <p:nvPr/>
        </p:nvGrpSpPr>
        <p:grpSpPr>
          <a:xfrm>
            <a:off x="917943" y="2507581"/>
            <a:ext cx="3477664" cy="3990264"/>
            <a:chOff x="458975" y="1164225"/>
            <a:chExt cx="2323089" cy="3000650"/>
          </a:xfrm>
        </p:grpSpPr>
        <p:pic>
          <p:nvPicPr>
            <p:cNvPr id="166" name="Google Shape;166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8975" y="1164225"/>
              <a:ext cx="1740241" cy="1167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8975" y="1774107"/>
              <a:ext cx="1740241" cy="1167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41822" y="1164225"/>
              <a:ext cx="1740241" cy="1167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7934" y="1778547"/>
              <a:ext cx="1740241" cy="1167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8975" y="2383707"/>
              <a:ext cx="1740241" cy="1167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7934" y="2388147"/>
              <a:ext cx="1740241" cy="1167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8975" y="2993307"/>
              <a:ext cx="1740241" cy="1167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7934" y="2997747"/>
              <a:ext cx="1740241" cy="11671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174;p29"/>
          <p:cNvGrpSpPr/>
          <p:nvPr/>
        </p:nvGrpSpPr>
        <p:grpSpPr>
          <a:xfrm>
            <a:off x="5482348" y="2504784"/>
            <a:ext cx="3950368" cy="4027365"/>
            <a:chOff x="4557525" y="1099725"/>
            <a:chExt cx="3003625" cy="3506325"/>
          </a:xfrm>
        </p:grpSpPr>
        <p:pic>
          <p:nvPicPr>
            <p:cNvPr id="175" name="Google Shape;175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57525" y="1099725"/>
              <a:ext cx="2362700" cy="1393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81600" y="1801350"/>
              <a:ext cx="2362700" cy="1393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9"/>
            <p:cNvPicPr preferRelativeResize="0"/>
            <p:nvPr/>
          </p:nvPicPr>
          <p:blipFill rotWithShape="1">
            <a:blip r:embed="rId4">
              <a:alphaModFix/>
            </a:blip>
            <a:srcRect b="0" l="6725" r="0" t="0"/>
            <a:stretch/>
          </p:blipFill>
          <p:spPr>
            <a:xfrm>
              <a:off x="5357400" y="1105225"/>
              <a:ext cx="2203750" cy="13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9"/>
            <p:cNvPicPr preferRelativeResize="0"/>
            <p:nvPr/>
          </p:nvPicPr>
          <p:blipFill rotWithShape="1">
            <a:blip r:embed="rId4">
              <a:alphaModFix/>
            </a:blip>
            <a:srcRect b="0" l="6725" r="0" t="0"/>
            <a:stretch/>
          </p:blipFill>
          <p:spPr>
            <a:xfrm>
              <a:off x="5357400" y="1801363"/>
              <a:ext cx="2203750" cy="13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57525" y="2511400"/>
              <a:ext cx="2362700" cy="1393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81600" y="3213025"/>
              <a:ext cx="2362700" cy="1393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9"/>
            <p:cNvPicPr preferRelativeResize="0"/>
            <p:nvPr/>
          </p:nvPicPr>
          <p:blipFill rotWithShape="1">
            <a:blip r:embed="rId4">
              <a:alphaModFix/>
            </a:blip>
            <a:srcRect b="0" l="6725" r="0" t="0"/>
            <a:stretch/>
          </p:blipFill>
          <p:spPr>
            <a:xfrm>
              <a:off x="5357400" y="2516900"/>
              <a:ext cx="2203750" cy="13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9"/>
            <p:cNvPicPr preferRelativeResize="0"/>
            <p:nvPr/>
          </p:nvPicPr>
          <p:blipFill rotWithShape="1">
            <a:blip r:embed="rId4">
              <a:alphaModFix/>
            </a:blip>
            <a:srcRect b="0" l="6725" r="0" t="0"/>
            <a:stretch/>
          </p:blipFill>
          <p:spPr>
            <a:xfrm>
              <a:off x="5357400" y="3213038"/>
              <a:ext cx="2203750" cy="1393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29"/>
          <p:cNvGrpSpPr/>
          <p:nvPr/>
        </p:nvGrpSpPr>
        <p:grpSpPr>
          <a:xfrm>
            <a:off x="10319742" y="2419298"/>
            <a:ext cx="3355441" cy="3967469"/>
            <a:chOff x="5312500" y="1438138"/>
            <a:chExt cx="2450300" cy="3191850"/>
          </a:xfrm>
        </p:grpSpPr>
        <p:pic>
          <p:nvPicPr>
            <p:cNvPr id="184" name="Google Shape;184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58275" y="1438137"/>
              <a:ext cx="1860675" cy="130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29"/>
            <p:cNvPicPr preferRelativeResize="0"/>
            <p:nvPr/>
          </p:nvPicPr>
          <p:blipFill rotWithShape="1">
            <a:blip r:embed="rId5">
              <a:alphaModFix/>
            </a:blip>
            <a:srcRect b="0" l="4039" r="0" t="0"/>
            <a:stretch/>
          </p:blipFill>
          <p:spPr>
            <a:xfrm>
              <a:off x="5977325" y="1438137"/>
              <a:ext cx="1785475" cy="130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27750" y="2079988"/>
              <a:ext cx="1860675" cy="130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29"/>
            <p:cNvPicPr preferRelativeResize="0"/>
            <p:nvPr/>
          </p:nvPicPr>
          <p:blipFill rotWithShape="1">
            <a:blip r:embed="rId5">
              <a:alphaModFix/>
            </a:blip>
            <a:srcRect b="0" l="4039" r="0" t="0"/>
            <a:stretch/>
          </p:blipFill>
          <p:spPr>
            <a:xfrm>
              <a:off x="5946800" y="2079988"/>
              <a:ext cx="1785475" cy="130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12500" y="3325113"/>
              <a:ext cx="1860675" cy="130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9"/>
            <p:cNvPicPr preferRelativeResize="0"/>
            <p:nvPr/>
          </p:nvPicPr>
          <p:blipFill rotWithShape="1">
            <a:blip r:embed="rId5">
              <a:alphaModFix/>
            </a:blip>
            <a:srcRect b="0" l="4039" r="0" t="0"/>
            <a:stretch/>
          </p:blipFill>
          <p:spPr>
            <a:xfrm>
              <a:off x="5931550" y="3325113"/>
              <a:ext cx="1785475" cy="1304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917950" y="280450"/>
            <a:ext cx="164520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Task: 2 of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5" name="Google Shape;195;p30"/>
          <p:cNvSpPr txBox="1"/>
          <p:nvPr>
            <p:ph idx="8" type="body"/>
          </p:nvPr>
        </p:nvSpPr>
        <p:spPr>
          <a:xfrm>
            <a:off x="918000" y="1796650"/>
            <a:ext cx="1645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This time you only have your arrays in ones. </a:t>
            </a:r>
            <a:br>
              <a:rPr lang="en-GB"/>
            </a:br>
            <a:r>
              <a:rPr lang="en-GB"/>
              <a:t>Complete the equations, using If I know… then I know… to support. This time, you also need to use thousandths. </a:t>
            </a:r>
            <a:endParaRPr/>
          </a:p>
        </p:txBody>
      </p:sp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97" name="Google Shape;197;p30"/>
          <p:cNvGrpSpPr/>
          <p:nvPr/>
        </p:nvGrpSpPr>
        <p:grpSpPr>
          <a:xfrm>
            <a:off x="918018" y="3881681"/>
            <a:ext cx="5248164" cy="5545439"/>
            <a:chOff x="3421959" y="1712240"/>
            <a:chExt cx="2624082" cy="2772720"/>
          </a:xfrm>
        </p:grpSpPr>
        <p:grpSp>
          <p:nvGrpSpPr>
            <p:cNvPr id="198" name="Google Shape;198;p30"/>
            <p:cNvGrpSpPr/>
            <p:nvPr/>
          </p:nvGrpSpPr>
          <p:grpSpPr>
            <a:xfrm>
              <a:off x="3421959" y="2093240"/>
              <a:ext cx="2624082" cy="2391720"/>
              <a:chOff x="443471" y="1253790"/>
              <a:chExt cx="2624082" cy="2391720"/>
            </a:xfrm>
          </p:grpSpPr>
          <p:grpSp>
            <p:nvGrpSpPr>
              <p:cNvPr id="199" name="Google Shape;199;p30"/>
              <p:cNvGrpSpPr/>
              <p:nvPr/>
            </p:nvGrpSpPr>
            <p:grpSpPr>
              <a:xfrm>
                <a:off x="458971" y="1253790"/>
                <a:ext cx="1738832" cy="1995132"/>
                <a:chOff x="458975" y="1164225"/>
                <a:chExt cx="2323089" cy="3000650"/>
              </a:xfrm>
            </p:grpSpPr>
            <p:pic>
              <p:nvPicPr>
                <p:cNvPr id="200" name="Google Shape;200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1" name="Google Shape;201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7741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2" name="Google Shape;202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41822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3" name="Google Shape;203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17785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4" name="Google Shape;204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3837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5" name="Google Shape;205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3881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6" name="Google Shape;206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9933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7" name="Google Shape;207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9977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8" name="Google Shape;208;p30"/>
              <p:cNvGrpSpPr/>
              <p:nvPr/>
            </p:nvGrpSpPr>
            <p:grpSpPr>
              <a:xfrm>
                <a:off x="1328721" y="1253790"/>
                <a:ext cx="1738832" cy="1995132"/>
                <a:chOff x="458975" y="1164225"/>
                <a:chExt cx="2323089" cy="3000650"/>
              </a:xfrm>
            </p:grpSpPr>
            <p:pic>
              <p:nvPicPr>
                <p:cNvPr id="209" name="Google Shape;209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0" name="Google Shape;210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7741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1" name="Google Shape;211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41822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2" name="Google Shape;212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17785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3" name="Google Shape;213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3837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4" name="Google Shape;214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3881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5" name="Google Shape;215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9933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6" name="Google Shape;216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9977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17" name="Google Shape;217;p30"/>
              <p:cNvGrpSpPr/>
              <p:nvPr/>
            </p:nvGrpSpPr>
            <p:grpSpPr>
              <a:xfrm>
                <a:off x="443471" y="1650378"/>
                <a:ext cx="1738832" cy="1995132"/>
                <a:chOff x="458975" y="1164225"/>
                <a:chExt cx="2323089" cy="3000650"/>
              </a:xfrm>
            </p:grpSpPr>
            <p:pic>
              <p:nvPicPr>
                <p:cNvPr id="218" name="Google Shape;218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9" name="Google Shape;219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7741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0" name="Google Shape;220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41822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1" name="Google Shape;221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17785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2" name="Google Shape;222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3837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3" name="Google Shape;223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3881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4" name="Google Shape;224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9933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5" name="Google Shape;225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9977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26" name="Google Shape;226;p30"/>
              <p:cNvGrpSpPr/>
              <p:nvPr/>
            </p:nvGrpSpPr>
            <p:grpSpPr>
              <a:xfrm>
                <a:off x="1297171" y="1634790"/>
                <a:ext cx="1738832" cy="1995132"/>
                <a:chOff x="458975" y="1164225"/>
                <a:chExt cx="2323089" cy="3000650"/>
              </a:xfrm>
            </p:grpSpPr>
            <p:pic>
              <p:nvPicPr>
                <p:cNvPr id="227" name="Google Shape;227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8" name="Google Shape;228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7741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9" name="Google Shape;229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41822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0" name="Google Shape;230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17785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1" name="Google Shape;231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3837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2" name="Google Shape;232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3881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3" name="Google Shape;233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9933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4" name="Google Shape;234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9977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35" name="Google Shape;235;p30"/>
            <p:cNvGrpSpPr/>
            <p:nvPr/>
          </p:nvGrpSpPr>
          <p:grpSpPr>
            <a:xfrm>
              <a:off x="3421959" y="1712240"/>
              <a:ext cx="2624082" cy="2391720"/>
              <a:chOff x="443471" y="1253790"/>
              <a:chExt cx="2624082" cy="2391720"/>
            </a:xfrm>
          </p:grpSpPr>
          <p:grpSp>
            <p:nvGrpSpPr>
              <p:cNvPr id="236" name="Google Shape;236;p30"/>
              <p:cNvGrpSpPr/>
              <p:nvPr/>
            </p:nvGrpSpPr>
            <p:grpSpPr>
              <a:xfrm>
                <a:off x="458971" y="1253790"/>
                <a:ext cx="1738832" cy="1995132"/>
                <a:chOff x="458975" y="1164225"/>
                <a:chExt cx="2323089" cy="3000650"/>
              </a:xfrm>
            </p:grpSpPr>
            <p:pic>
              <p:nvPicPr>
                <p:cNvPr id="237" name="Google Shape;237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8" name="Google Shape;238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7741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9" name="Google Shape;239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41822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0" name="Google Shape;240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17785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1" name="Google Shape;241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3837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2" name="Google Shape;242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3881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3" name="Google Shape;243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9933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4" name="Google Shape;244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9977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45" name="Google Shape;245;p30"/>
              <p:cNvGrpSpPr/>
              <p:nvPr/>
            </p:nvGrpSpPr>
            <p:grpSpPr>
              <a:xfrm>
                <a:off x="1328721" y="1253790"/>
                <a:ext cx="1738832" cy="1995132"/>
                <a:chOff x="458975" y="1164225"/>
                <a:chExt cx="2323089" cy="3000650"/>
              </a:xfrm>
            </p:grpSpPr>
            <p:pic>
              <p:nvPicPr>
                <p:cNvPr id="246" name="Google Shape;246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7" name="Google Shape;247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7741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8" name="Google Shape;248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41822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9" name="Google Shape;249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17785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0" name="Google Shape;250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3837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1" name="Google Shape;251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3881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2" name="Google Shape;252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9933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3" name="Google Shape;253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9977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54" name="Google Shape;254;p30"/>
              <p:cNvGrpSpPr/>
              <p:nvPr/>
            </p:nvGrpSpPr>
            <p:grpSpPr>
              <a:xfrm>
                <a:off x="443471" y="1650378"/>
                <a:ext cx="1738832" cy="1995132"/>
                <a:chOff x="458975" y="1164225"/>
                <a:chExt cx="2323089" cy="3000650"/>
              </a:xfrm>
            </p:grpSpPr>
            <p:pic>
              <p:nvPicPr>
                <p:cNvPr id="255" name="Google Shape;255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6" name="Google Shape;256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7741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7" name="Google Shape;257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41822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8" name="Google Shape;258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17785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9" name="Google Shape;259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3837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0" name="Google Shape;260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3881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1" name="Google Shape;261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9933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2" name="Google Shape;262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9977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3" name="Google Shape;263;p30"/>
              <p:cNvGrpSpPr/>
              <p:nvPr/>
            </p:nvGrpSpPr>
            <p:grpSpPr>
              <a:xfrm>
                <a:off x="1297171" y="1634790"/>
                <a:ext cx="1738832" cy="1995132"/>
                <a:chOff x="458975" y="1164225"/>
                <a:chExt cx="2323089" cy="3000650"/>
              </a:xfrm>
            </p:grpSpPr>
            <p:pic>
              <p:nvPicPr>
                <p:cNvPr id="264" name="Google Shape;264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5" name="Google Shape;265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17741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6" name="Google Shape;266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41822" y="1164225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7" name="Google Shape;267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17785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8" name="Google Shape;268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3837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9" name="Google Shape;269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3881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0" name="Google Shape;270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58975" y="299330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1" name="Google Shape;271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07934" y="2997747"/>
                  <a:ext cx="1740241" cy="11671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272" name="Google Shape;272;p30"/>
          <p:cNvSpPr txBox="1"/>
          <p:nvPr/>
        </p:nvSpPr>
        <p:spPr>
          <a:xfrm>
            <a:off x="6715550" y="4120900"/>
            <a:ext cx="3388200" cy="18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 x 7 = 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 x 6 = 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 x 0.6 = 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 x 0.7 = 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 x 0.06 =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 x 0.06 =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 x 0.006 =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 x 0.007 = 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10531200" y="5286100"/>
            <a:ext cx="7448400" cy="1261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Challenge: What do you notice when you multiply by a decimal less than 1?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