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10287000" cx="18288000"/>
  <p:notesSz cx="6858000" cy="9144000"/>
  <p:embeddedFontLst>
    <p:embeddedFont>
      <p:font typeface="Montserrat SemiBold"/>
      <p:regular r:id="rId11"/>
      <p:bold r:id="rId12"/>
      <p:italic r:id="rId13"/>
      <p:boldItalic r:id="rId14"/>
    </p:embeddedFont>
    <p:embeddedFont>
      <p:font typeface="Montserrat"/>
      <p:regular r:id="rId15"/>
      <p:bold r:id="rId16"/>
      <p:italic r:id="rId17"/>
      <p:boldItalic r:id="rId18"/>
    </p:embeddedFont>
    <p:embeddedFont>
      <p:font typeface="Montserrat Medium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bold.fntdata"/><Relationship Id="rId11" Type="http://schemas.openxmlformats.org/officeDocument/2006/relationships/font" Target="fonts/MontserratSemiBold-regular.fntdata"/><Relationship Id="rId22" Type="http://schemas.openxmlformats.org/officeDocument/2006/relationships/font" Target="fonts/MontserratMedium-boldItalic.fntdata"/><Relationship Id="rId10" Type="http://schemas.openxmlformats.org/officeDocument/2006/relationships/slide" Target="slides/slide6.xml"/><Relationship Id="rId21" Type="http://schemas.openxmlformats.org/officeDocument/2006/relationships/font" Target="fonts/MontserratMedium-italic.fntdata"/><Relationship Id="rId13" Type="http://schemas.openxmlformats.org/officeDocument/2006/relationships/font" Target="fonts/MontserratSemiBold-italic.fntdata"/><Relationship Id="rId12" Type="http://schemas.openxmlformats.org/officeDocument/2006/relationships/font" Target="fonts/MontserratSemiBold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regular.fntdata"/><Relationship Id="rId14" Type="http://schemas.openxmlformats.org/officeDocument/2006/relationships/font" Target="fonts/MontserratSemiBold-boldItalic.fntdata"/><Relationship Id="rId17" Type="http://schemas.openxmlformats.org/officeDocument/2006/relationships/font" Target="fonts/Montserrat-italic.fntdata"/><Relationship Id="rId16" Type="http://schemas.openxmlformats.org/officeDocument/2006/relationships/font" Target="fonts/Montserrat-bold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regular.fntdata"/><Relationship Id="rId6" Type="http://schemas.openxmlformats.org/officeDocument/2006/relationships/slide" Target="slides/slide2.xml"/><Relationship Id="rId18" Type="http://schemas.openxmlformats.org/officeDocument/2006/relationships/font" Target="fonts/Montserrat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531d45016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531d45016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97527cc2b2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97527cc2b2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7c0b16c68_0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7c0b16c68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97c0b16c68_0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97c0b16c68_0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97c0b16c68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97c0b16c68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98fe79112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98fe79112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5" name="Google Shape;75;p13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ew activity intro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4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7000">
                <a:solidFill>
                  <a:srgbClr val="4B3241"/>
                </a:solidFill>
              </a:rPr>
              <a:t>Lesson 6: Databases in Real Life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7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000">
                <a:solidFill>
                  <a:srgbClr val="4B3241"/>
                </a:solidFill>
              </a:rPr>
              <a:t>Flat-File Databases</a:t>
            </a:r>
            <a:endParaRPr sz="7000"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Computing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917950" y="7906150"/>
            <a:ext cx="110571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Andy Bush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i="1" lang="en-GB" sz="1500">
                <a:solidFill>
                  <a:srgbClr val="4B3241"/>
                </a:solidFill>
              </a:rPr>
              <a:t>   </a:t>
            </a:r>
            <a:r>
              <a:rPr i="1" lang="en-GB" sz="1500">
                <a:solidFill>
                  <a:srgbClr val="4B3241"/>
                </a:solidFill>
              </a:rPr>
              <a:t>Materials from the Teach Computing Curriculum created by the National Centre for Computing Education</a:t>
            </a:r>
            <a:endParaRPr i="1" sz="1500">
              <a:solidFill>
                <a:srgbClr val="4B3241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4" name="Google Shape;84;p14"/>
          <p:cNvSpPr txBox="1"/>
          <p:nvPr>
            <p:ph idx="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1 - Find a flight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1" name="Google Shape;91;p15"/>
          <p:cNvSpPr/>
          <p:nvPr/>
        </p:nvSpPr>
        <p:spPr>
          <a:xfrm rot="5400000">
            <a:off x="9557506" y="3106924"/>
            <a:ext cx="1779900" cy="1779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5"/>
          <p:cNvSpPr/>
          <p:nvPr/>
        </p:nvSpPr>
        <p:spPr>
          <a:xfrm flipH="1" rot="-5400000">
            <a:off x="15699326" y="3106924"/>
            <a:ext cx="1779900" cy="1779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5"/>
          <p:cNvSpPr/>
          <p:nvPr/>
        </p:nvSpPr>
        <p:spPr>
          <a:xfrm rot="-5400000">
            <a:off x="15699326" y="5864344"/>
            <a:ext cx="1779900" cy="1779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5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Use the flight-finder database to look for a flight that meets these conditions:</a:t>
            </a:r>
            <a:endParaRPr/>
          </a:p>
          <a:p>
            <a:pPr indent="-431800" lvl="0" marL="457200" rtl="0" algn="l">
              <a:spcBef>
                <a:spcPts val="200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Flying from Manchester to New York on 1st December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Return flights from New York to Manchester on 15th December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Find the </a:t>
            </a:r>
            <a:r>
              <a:rPr b="1" lang="en-GB"/>
              <a:t>cheapest </a:t>
            </a:r>
            <a:r>
              <a:rPr lang="en-GB"/>
              <a:t>flight and note down:</a:t>
            </a:r>
            <a:endParaRPr/>
          </a:p>
          <a:p>
            <a:pPr indent="-431800" lvl="0" marL="457200" rtl="0" algn="l">
              <a:spcBef>
                <a:spcPts val="200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Times: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Airline: 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Price: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Duration: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1 - Find a flight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0" name="Google Shape;100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1" name="Google Shape;101;p16"/>
          <p:cNvSpPr/>
          <p:nvPr/>
        </p:nvSpPr>
        <p:spPr>
          <a:xfrm rot="5400000">
            <a:off x="9557506" y="3106924"/>
            <a:ext cx="1779900" cy="1779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p16"/>
          <p:cNvSpPr/>
          <p:nvPr/>
        </p:nvSpPr>
        <p:spPr>
          <a:xfrm flipH="1" rot="-5400000">
            <a:off x="15699326" y="3106924"/>
            <a:ext cx="1779900" cy="1779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3" name="Google Shape;103;p16"/>
          <p:cNvSpPr/>
          <p:nvPr/>
        </p:nvSpPr>
        <p:spPr>
          <a:xfrm rot="-5400000">
            <a:off x="15699326" y="5864344"/>
            <a:ext cx="1779900" cy="1779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16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Search again to find the </a:t>
            </a:r>
            <a:r>
              <a:rPr b="1" lang="en-GB"/>
              <a:t>quickest </a:t>
            </a:r>
            <a:r>
              <a:rPr lang="en-GB"/>
              <a:t>(shortest flight)</a:t>
            </a:r>
            <a:r>
              <a:rPr lang="en-GB"/>
              <a:t>that meets these conditions:</a:t>
            </a:r>
            <a:endParaRPr/>
          </a:p>
          <a:p>
            <a:pPr indent="-431800" lvl="0" marL="457200" rtl="0" algn="l">
              <a:spcBef>
                <a:spcPts val="200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Flying from Manchester to New York on 1st December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Return flights from New York to Manchester on 15th December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Note down:</a:t>
            </a:r>
            <a:endParaRPr/>
          </a:p>
          <a:p>
            <a:pPr indent="-431800" lvl="0" marL="457200" rtl="0" algn="l">
              <a:spcBef>
                <a:spcPts val="200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Times: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Airline: 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Price: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Duration: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1 - Find a flight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10" name="Google Shape;110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1" name="Google Shape;111;p17"/>
          <p:cNvSpPr/>
          <p:nvPr/>
        </p:nvSpPr>
        <p:spPr>
          <a:xfrm rot="5400000">
            <a:off x="9557506" y="3106924"/>
            <a:ext cx="1779900" cy="1779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2" name="Google Shape;112;p17"/>
          <p:cNvSpPr/>
          <p:nvPr/>
        </p:nvSpPr>
        <p:spPr>
          <a:xfrm flipH="1" rot="-5400000">
            <a:off x="15699326" y="3106924"/>
            <a:ext cx="1779900" cy="1779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3" name="Google Shape;113;p17"/>
          <p:cNvSpPr/>
          <p:nvPr/>
        </p:nvSpPr>
        <p:spPr>
          <a:xfrm rot="-5400000">
            <a:off x="15699326" y="5864344"/>
            <a:ext cx="1779900" cy="1779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4" name="Google Shape;114;p17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Flying from Manchester to New York on 1st December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Return flights from New York to Manchester on 15th December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GB"/>
              <a:t>Find out:</a:t>
            </a:r>
            <a:endParaRPr b="1"/>
          </a:p>
          <a:p>
            <a:pPr indent="-431800" lvl="0" marL="457200" rtl="0" algn="l">
              <a:spcBef>
                <a:spcPts val="200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Is it possible to find a direct flight that departs from Manchester in the morning? Use the ‘stops’ and ‘departure time’ filters. 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Flight cost for arriving in New York in the morning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Flight cost for arriving in New York in the evening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2 - Refining a Search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0" name="Google Shape;120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1" name="Google Shape;121;p18"/>
          <p:cNvSpPr/>
          <p:nvPr/>
        </p:nvSpPr>
        <p:spPr>
          <a:xfrm rot="5400000">
            <a:off x="9557506" y="3106924"/>
            <a:ext cx="1779900" cy="1779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8"/>
          <p:cNvSpPr/>
          <p:nvPr/>
        </p:nvSpPr>
        <p:spPr>
          <a:xfrm flipH="1" rot="-5400000">
            <a:off x="15699326" y="3106924"/>
            <a:ext cx="1779900" cy="1779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8"/>
          <p:cNvSpPr/>
          <p:nvPr/>
        </p:nvSpPr>
        <p:spPr>
          <a:xfrm rot="-5400000">
            <a:off x="15699326" y="5864344"/>
            <a:ext cx="1779900" cy="1779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8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Flying from Manchester to New York on 1st December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Return flights from New York to Manchester on 15th December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b="1" lang="en-GB"/>
              <a:t>Find flights to fit these three scenarios.</a:t>
            </a:r>
            <a:endParaRPr b="1"/>
          </a:p>
          <a:p>
            <a:pPr indent="-431800" lvl="0" marL="457200" rtl="0" algn="l">
              <a:spcBef>
                <a:spcPts val="200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A direct flight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A flight with two stops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The flight that arrives earliest in the morning 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rPr lang="en-GB"/>
              <a:t>Make notes on these three scenarios, including details of price, airline, and flight duration.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Task 3 - Presenting Information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30" name="Google Shape;130;p1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31" name="Google Shape;131;p19"/>
          <p:cNvSpPr/>
          <p:nvPr/>
        </p:nvSpPr>
        <p:spPr>
          <a:xfrm rot="5400000">
            <a:off x="9557506" y="3106924"/>
            <a:ext cx="1779900" cy="1779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2" name="Google Shape;132;p19"/>
          <p:cNvSpPr/>
          <p:nvPr/>
        </p:nvSpPr>
        <p:spPr>
          <a:xfrm flipH="1" rot="-5400000">
            <a:off x="15699326" y="3106924"/>
            <a:ext cx="1779900" cy="1779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9"/>
          <p:cNvSpPr/>
          <p:nvPr/>
        </p:nvSpPr>
        <p:spPr>
          <a:xfrm rot="-5400000">
            <a:off x="15699326" y="5864344"/>
            <a:ext cx="1779900" cy="1779600"/>
          </a:xfrm>
          <a:prstGeom prst="rtTriangle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4" name="Google Shape;134;p19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Y</a:t>
            </a:r>
            <a:r>
              <a:rPr lang="en-GB"/>
              <a:t>ou work in a travel agent and want to share what you’ve found with a customer. Create a word processed document or slides with:</a:t>
            </a:r>
            <a:endParaRPr/>
          </a:p>
          <a:p>
            <a:pPr indent="-431800" lvl="0" marL="457200" rtl="0" algn="l">
              <a:spcBef>
                <a:spcPts val="200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The three flights to fit the different scenarios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Include a preferred option and explain your reasons</a:t>
            </a:r>
            <a:endParaRPr/>
          </a:p>
          <a:p>
            <a:pPr indent="-431800" lvl="0" marL="457200" rtl="0" algn="l">
              <a:spcBef>
                <a:spcPts val="0"/>
              </a:spcBef>
              <a:spcAft>
                <a:spcPts val="0"/>
              </a:spcAft>
              <a:buSzPts val="3200"/>
              <a:buChar char="●"/>
            </a:pPr>
            <a:r>
              <a:rPr lang="en-GB"/>
              <a:t>Use screenshots from the flight-finder website</a:t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t/>
            </a:r>
            <a:endParaRPr/>
          </a:p>
        </p:txBody>
      </p:sp>
      <p:sp>
        <p:nvSpPr>
          <p:cNvPr id="135" name="Google Shape;135;p19"/>
          <p:cNvSpPr/>
          <p:nvPr/>
        </p:nvSpPr>
        <p:spPr>
          <a:xfrm>
            <a:off x="5531375" y="6135100"/>
            <a:ext cx="7225254" cy="2703402"/>
          </a:xfrm>
          <a:prstGeom prst="flowChartDocument">
            <a:avLst/>
          </a:prstGeom>
          <a:solidFill>
            <a:schemeClr val="lt2"/>
          </a:solidFill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3800">
                <a:latin typeface="Montserrat"/>
                <a:ea typeface="Montserrat"/>
                <a:cs typeface="Montserrat"/>
                <a:sym typeface="Montserrat"/>
              </a:rPr>
              <a:t>Flight options</a:t>
            </a:r>
            <a:endParaRPr i="1" sz="3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Montserrat"/>
                <a:ea typeface="Montserrat"/>
                <a:cs typeface="Montserrat"/>
                <a:sym typeface="Montserrat"/>
              </a:rPr>
              <a:t>[Your travel agency company name]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Montserrat"/>
                <a:ea typeface="Montserrat"/>
                <a:cs typeface="Montserrat"/>
                <a:sym typeface="Montserrat"/>
              </a:rPr>
              <a:t>[Information…]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700">
                <a:latin typeface="Montserrat"/>
                <a:ea typeface="Montserrat"/>
                <a:cs typeface="Montserrat"/>
                <a:sym typeface="Montserrat"/>
              </a:rPr>
              <a:t>[Option 1…</a:t>
            </a:r>
            <a:r>
              <a:rPr lang="en-GB" sz="1700">
                <a:latin typeface="Montserrat"/>
                <a:ea typeface="Montserrat"/>
                <a:cs typeface="Montserrat"/>
                <a:sym typeface="Montserrat"/>
              </a:rPr>
              <a:t>]</a:t>
            </a:r>
            <a:endParaRPr sz="1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