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53187A-FEE9-4CC3-8054-23791D02AB41}">
  <a:tblStyle styleId="{8C53187A-FEE9-4CC3-8054-23791D02AB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4.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6.xml"/><Relationship Id="rId44" Type="http://schemas.openxmlformats.org/officeDocument/2006/relationships/font" Target="fonts/CenturyGothic-boldItalic.fntdata"/><Relationship Id="rId21" Type="http://schemas.openxmlformats.org/officeDocument/2006/relationships/slide" Target="slides/slide15.xml"/><Relationship Id="rId43"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MontserratSemiBold-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MontserratMedium-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39" Type="http://schemas.openxmlformats.org/officeDocument/2006/relationships/font" Target="fonts/MontserratMedium-italic.fntdata"/><Relationship Id="rId16" Type="http://schemas.openxmlformats.org/officeDocument/2006/relationships/slide" Target="slides/slide10.xml"/><Relationship Id="rId38" Type="http://schemas.openxmlformats.org/officeDocument/2006/relationships/font" Target="fonts/MontserratMedium-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35f2224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535f2224c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lnSpc>
                <a:spcPct val="100000"/>
              </a:lnSpc>
              <a:spcBef>
                <a:spcPts val="0"/>
              </a:spcBef>
              <a:spcAft>
                <a:spcPts val="0"/>
              </a:spcAft>
              <a:buSzPts val="1100"/>
              <a:buNone/>
            </a:pPr>
            <a:br>
              <a:rPr lang="en-GB"/>
            </a:br>
            <a:r>
              <a:rPr lang="en-GB"/>
              <a:t>E.g.</a:t>
            </a:r>
            <a:br>
              <a:rPr lang="en-GB"/>
            </a:br>
            <a:r>
              <a:rPr i="1" lang="en-GB"/>
              <a:t>Hola. Soy [</a:t>
            </a:r>
            <a:r>
              <a:rPr b="1" i="1" lang="en-GB"/>
              <a:t>Doctora Hawkes</a:t>
            </a:r>
            <a:r>
              <a:rPr i="1" lang="en-GB"/>
              <a:t>] ¿Cómo estás? In this lesson we [</a:t>
            </a:r>
            <a:r>
              <a:rPr b="1" i="1" lang="en-GB"/>
              <a:t>practise the present tense with some regular verbs so we can talk about what people do</a:t>
            </a:r>
            <a:r>
              <a:rPr i="1" lang="en-GB"/>
              <a:t>].  I hope you are in a quiet space without distractions, and have a pen and paper to hand.</a:t>
            </a:r>
            <a:endParaRPr i="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535d1aa774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35d1aa774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535d1aa774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35d1aa774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535d1aa774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35d1aa774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35d1aa774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35d1aa774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535d1aa774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35d1aa774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535d1aa774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35d1aa774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535d1aa774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35d1aa774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535d1aa774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35d1aa774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535d1aa774_0_9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35d1aa774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535d1aa774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535d1aa774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535d1aa774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35d1aa774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535d1aa774_0_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35d1aa774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535d1aa774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35d1aa774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535d1aa774_0_1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35d1aa774_0_1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35d1aa774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35d1aa774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35d1aa774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35d1aa774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651e9fb8e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651e9fb8e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535d1aa774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35d1aa774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535d1aa774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35d1aa774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535d1aa774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35d1aa774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35d1aa774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35d1aa774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sp>
        <p:nvSpPr>
          <p:cNvPr id="94" name="Google Shape;94;p16"/>
          <p:cNvSpPr txBox="1"/>
          <p:nvPr>
            <p:ph type="ctrTitle"/>
          </p:nvPr>
        </p:nvSpPr>
        <p:spPr>
          <a:xfrm>
            <a:off x="917950" y="2876300"/>
            <a:ext cx="15243600"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Ask and answer questions about family and friends (Part 1/2)</a:t>
            </a:r>
            <a:endParaRPr>
              <a:solidFill>
                <a:srgbClr val="4B3241"/>
              </a:solidFill>
            </a:endParaRPr>
          </a:p>
          <a:p>
            <a:pPr indent="-431800" lvl="0" marL="457200" marR="0" rtl="0" algn="l">
              <a:lnSpc>
                <a:spcPct val="115000"/>
              </a:lnSpc>
              <a:spcBef>
                <a:spcPts val="0"/>
              </a:spcBef>
              <a:spcAft>
                <a:spcPts val="0"/>
              </a:spcAft>
              <a:buClr>
                <a:srgbClr val="4B3241"/>
              </a:buClr>
              <a:buSzPts val="5600"/>
              <a:buChar char="-"/>
            </a:pPr>
            <a:r>
              <a:rPr lang="en-GB" sz="5600">
                <a:solidFill>
                  <a:srgbClr val="4B3241"/>
                </a:solidFill>
              </a:rPr>
              <a:t> Possessive adjectives </a:t>
            </a:r>
            <a:r>
              <a:rPr i="1" lang="en-GB" sz="5600">
                <a:solidFill>
                  <a:srgbClr val="4B3241"/>
                </a:solidFill>
              </a:rPr>
              <a:t>mein </a:t>
            </a:r>
            <a:r>
              <a:rPr lang="en-GB" sz="5600">
                <a:solidFill>
                  <a:srgbClr val="4B3241"/>
                </a:solidFill>
              </a:rPr>
              <a:t>and </a:t>
            </a:r>
            <a:r>
              <a:rPr i="1" lang="en-GB" sz="5600">
                <a:solidFill>
                  <a:srgbClr val="4B3241"/>
                </a:solidFill>
              </a:rPr>
              <a:t>dein</a:t>
            </a:r>
            <a:endParaRPr i="1" sz="5600">
              <a:solidFill>
                <a:srgbClr val="4B3241"/>
              </a:solidFill>
            </a:endParaRPr>
          </a:p>
          <a:p>
            <a:pPr indent="0" lvl="0" marL="0" marR="0" rtl="0" algn="l">
              <a:lnSpc>
                <a:spcPct val="115000"/>
              </a:lnSpc>
              <a:spcBef>
                <a:spcPts val="0"/>
              </a:spcBef>
              <a:spcAft>
                <a:spcPts val="0"/>
              </a:spcAft>
              <a:buNone/>
            </a:pPr>
            <a:r>
              <a:t/>
            </a:r>
            <a:endParaRPr i="1" sz="5600">
              <a:solidFill>
                <a:srgbClr val="4B3241"/>
              </a:solidFill>
            </a:endParaRPr>
          </a:p>
          <a:p>
            <a:pPr indent="0" lvl="0" marL="0" marR="0" rtl="0" algn="l">
              <a:lnSpc>
                <a:spcPct val="115000"/>
              </a:lnSpc>
              <a:spcBef>
                <a:spcPts val="0"/>
              </a:spcBef>
              <a:spcAft>
                <a:spcPts val="0"/>
              </a:spcAft>
              <a:buNone/>
            </a:pPr>
            <a:r>
              <a:rPr lang="en-GB" sz="5600">
                <a:solidFill>
                  <a:srgbClr val="4B3241"/>
                </a:solidFill>
              </a:rPr>
              <a:t>Downloadable Resource</a:t>
            </a:r>
            <a:endParaRPr sz="5600">
              <a:solidFill>
                <a:srgbClr val="4B3241"/>
              </a:solidFill>
            </a:endParaRPr>
          </a:p>
        </p:txBody>
      </p:sp>
      <p:sp>
        <p:nvSpPr>
          <p:cNvPr id="95" name="Google Shape;95;p16"/>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b="1" lang="en-GB">
                <a:solidFill>
                  <a:srgbClr val="4B3241"/>
                </a:solidFill>
              </a:rPr>
              <a:t>German</a:t>
            </a:r>
            <a:endParaRPr b="1">
              <a:solidFill>
                <a:srgbClr val="4B3241"/>
              </a:solidFill>
            </a:endParaRPr>
          </a:p>
        </p:txBody>
      </p:sp>
      <p:sp>
        <p:nvSpPr>
          <p:cNvPr id="96" name="Google Shape;96;p16"/>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Frau Conboy</a:t>
            </a:r>
            <a:endParaRPr>
              <a:solidFill>
                <a:srgbClr val="4B3241"/>
              </a:solidFill>
            </a:endParaRPr>
          </a:p>
        </p:txBody>
      </p:sp>
      <p:sp>
        <p:nvSpPr>
          <p:cNvPr id="97" name="Google Shape;97;p16"/>
          <p:cNvSpPr/>
          <p:nvPr/>
        </p:nvSpPr>
        <p:spPr>
          <a:xfrm>
            <a:off x="17261900" y="8691125"/>
            <a:ext cx="1026000" cy="158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5"/>
          <p:cNvPicPr preferRelativeResize="0"/>
          <p:nvPr/>
        </p:nvPicPr>
        <p:blipFill>
          <a:blip r:embed="rId3">
            <a:alphaModFix/>
          </a:blip>
          <a:stretch>
            <a:fillRect/>
          </a:stretch>
        </p:blipFill>
        <p:spPr>
          <a:xfrm>
            <a:off x="1303809" y="2053975"/>
            <a:ext cx="11806141" cy="6032200"/>
          </a:xfrm>
          <a:prstGeom prst="rect">
            <a:avLst/>
          </a:prstGeom>
          <a:noFill/>
          <a:ln>
            <a:noFill/>
          </a:ln>
        </p:spPr>
      </p:pic>
      <p:pic>
        <p:nvPicPr>
          <p:cNvPr id="195" name="Google Shape;195;p25"/>
          <p:cNvPicPr preferRelativeResize="0"/>
          <p:nvPr/>
        </p:nvPicPr>
        <p:blipFill>
          <a:blip r:embed="rId4">
            <a:alphaModFix/>
          </a:blip>
          <a:stretch>
            <a:fillRect/>
          </a:stretch>
        </p:blipFill>
        <p:spPr>
          <a:xfrm flipH="1">
            <a:off x="13289151" y="4999000"/>
            <a:ext cx="2878749" cy="2836275"/>
          </a:xfrm>
          <a:prstGeom prst="rect">
            <a:avLst/>
          </a:prstGeom>
          <a:noFill/>
          <a:ln>
            <a:noFill/>
          </a:ln>
        </p:spPr>
      </p:pic>
      <p:sp>
        <p:nvSpPr>
          <p:cNvPr id="196" name="Google Shape;196;p25"/>
          <p:cNvSpPr/>
          <p:nvPr/>
        </p:nvSpPr>
        <p:spPr>
          <a:xfrm>
            <a:off x="12954750" y="4572000"/>
            <a:ext cx="3387300" cy="3263400"/>
          </a:xfrm>
          <a:prstGeom prst="ellipse">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11910650" y="1756000"/>
            <a:ext cx="4670100" cy="1761000"/>
          </a:xfrm>
          <a:prstGeom prst="wedgeRoundRectCallout">
            <a:avLst>
              <a:gd fmla="val 38472" name="adj1"/>
              <a:gd fmla="val -109675" name="adj2"/>
              <a:gd fmla="val 0" name="adj3"/>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latin typeface="Montserrat"/>
                <a:ea typeface="Montserrat"/>
                <a:cs typeface="Montserrat"/>
                <a:sym typeface="Montserrat"/>
              </a:rPr>
              <a:t>… und mein Hund, Oskar! Er ist nett!</a:t>
            </a:r>
            <a:endParaRPr b="1" sz="40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6"/>
          <p:cNvPicPr preferRelativeResize="0"/>
          <p:nvPr/>
        </p:nvPicPr>
        <p:blipFill>
          <a:blip r:embed="rId3">
            <a:alphaModFix/>
          </a:blip>
          <a:stretch>
            <a:fillRect/>
          </a:stretch>
        </p:blipFill>
        <p:spPr>
          <a:xfrm>
            <a:off x="1045904" y="896838"/>
            <a:ext cx="6809699" cy="3479326"/>
          </a:xfrm>
          <a:prstGeom prst="rect">
            <a:avLst/>
          </a:prstGeom>
          <a:noFill/>
          <a:ln>
            <a:noFill/>
          </a:ln>
        </p:spPr>
      </p:pic>
      <p:pic>
        <p:nvPicPr>
          <p:cNvPr id="203" name="Google Shape;203;p26"/>
          <p:cNvPicPr preferRelativeResize="0"/>
          <p:nvPr/>
        </p:nvPicPr>
        <p:blipFill>
          <a:blip r:embed="rId4">
            <a:alphaModFix/>
          </a:blip>
          <a:stretch>
            <a:fillRect/>
          </a:stretch>
        </p:blipFill>
        <p:spPr>
          <a:xfrm flipH="1">
            <a:off x="8075526" y="2443375"/>
            <a:ext cx="1787372" cy="1760998"/>
          </a:xfrm>
          <a:prstGeom prst="rect">
            <a:avLst/>
          </a:prstGeom>
          <a:noFill/>
          <a:ln>
            <a:noFill/>
          </a:ln>
        </p:spPr>
      </p:pic>
      <p:sp>
        <p:nvSpPr>
          <p:cNvPr id="204" name="Google Shape;204;p26"/>
          <p:cNvSpPr/>
          <p:nvPr/>
        </p:nvSpPr>
        <p:spPr>
          <a:xfrm>
            <a:off x="11535500" y="1756013"/>
            <a:ext cx="4670100" cy="1761000"/>
          </a:xfrm>
          <a:prstGeom prst="wedgeRoundRectCallout">
            <a:avLst>
              <a:gd fmla="val 10748" name="adj1"/>
              <a:gd fmla="val 121892" name="adj2"/>
              <a:gd fmla="val 0" name="adj3"/>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latin typeface="Montserrat"/>
                <a:ea typeface="Montserrat"/>
                <a:cs typeface="Montserrat"/>
                <a:sym typeface="Montserrat"/>
              </a:rPr>
              <a:t>Ich bin krank!</a:t>
            </a:r>
            <a:endParaRPr b="1" sz="3400">
              <a:latin typeface="Montserrat"/>
              <a:ea typeface="Montserrat"/>
              <a:cs typeface="Montserrat"/>
              <a:sym typeface="Montserrat"/>
            </a:endParaRPr>
          </a:p>
          <a:p>
            <a:pPr indent="0" lvl="0" marL="0" rtl="0" algn="ctr">
              <a:spcBef>
                <a:spcPts val="0"/>
              </a:spcBef>
              <a:spcAft>
                <a:spcPts val="0"/>
              </a:spcAft>
              <a:buNone/>
            </a:pPr>
            <a:r>
              <a:rPr b="1" lang="en-GB" sz="3400">
                <a:latin typeface="Montserrat"/>
                <a:ea typeface="Montserrat"/>
                <a:cs typeface="Montserrat"/>
                <a:sym typeface="Montserrat"/>
              </a:rPr>
              <a:t>Ich muss im Bett bleiben!</a:t>
            </a:r>
            <a:endParaRPr b="1" sz="3400">
              <a:latin typeface="Montserrat"/>
              <a:ea typeface="Montserrat"/>
              <a:cs typeface="Montserrat"/>
              <a:sym typeface="Montserrat"/>
            </a:endParaRPr>
          </a:p>
        </p:txBody>
      </p:sp>
      <p:pic>
        <p:nvPicPr>
          <p:cNvPr id="205" name="Google Shape;205;p26"/>
          <p:cNvPicPr preferRelativeResize="0"/>
          <p:nvPr/>
        </p:nvPicPr>
        <p:blipFill>
          <a:blip r:embed="rId5">
            <a:alphaModFix/>
          </a:blip>
          <a:stretch>
            <a:fillRect/>
          </a:stretch>
        </p:blipFill>
        <p:spPr>
          <a:xfrm>
            <a:off x="10587300" y="4680950"/>
            <a:ext cx="5618301" cy="324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7"/>
          <p:cNvPicPr preferRelativeResize="0"/>
          <p:nvPr/>
        </p:nvPicPr>
        <p:blipFill>
          <a:blip r:embed="rId3">
            <a:alphaModFix/>
          </a:blip>
          <a:stretch>
            <a:fillRect/>
          </a:stretch>
        </p:blipFill>
        <p:spPr>
          <a:xfrm flipH="1">
            <a:off x="1438175" y="890050"/>
            <a:ext cx="3481325" cy="2335850"/>
          </a:xfrm>
          <a:prstGeom prst="rect">
            <a:avLst/>
          </a:prstGeom>
          <a:noFill/>
          <a:ln>
            <a:noFill/>
          </a:ln>
        </p:spPr>
      </p:pic>
      <p:pic>
        <p:nvPicPr>
          <p:cNvPr id="211" name="Google Shape;211;p27"/>
          <p:cNvPicPr preferRelativeResize="0"/>
          <p:nvPr/>
        </p:nvPicPr>
        <p:blipFill rotWithShape="1">
          <a:blip r:embed="rId4">
            <a:alphaModFix/>
          </a:blip>
          <a:srcRect b="0" l="18327" r="0" t="9722"/>
          <a:stretch/>
        </p:blipFill>
        <p:spPr>
          <a:xfrm>
            <a:off x="14444825" y="4435600"/>
            <a:ext cx="3211875" cy="3494701"/>
          </a:xfrm>
          <a:prstGeom prst="rect">
            <a:avLst/>
          </a:prstGeom>
          <a:noFill/>
          <a:ln>
            <a:noFill/>
          </a:ln>
        </p:spPr>
      </p:pic>
      <p:pic>
        <p:nvPicPr>
          <p:cNvPr id="212" name="Google Shape;212;p27"/>
          <p:cNvPicPr preferRelativeResize="0"/>
          <p:nvPr/>
        </p:nvPicPr>
        <p:blipFill>
          <a:blip r:embed="rId5">
            <a:alphaModFix/>
          </a:blip>
          <a:stretch>
            <a:fillRect/>
          </a:stretch>
        </p:blipFill>
        <p:spPr>
          <a:xfrm>
            <a:off x="5071900" y="384475"/>
            <a:ext cx="3996425" cy="7370950"/>
          </a:xfrm>
          <a:prstGeom prst="rect">
            <a:avLst/>
          </a:prstGeom>
          <a:noFill/>
          <a:ln>
            <a:noFill/>
          </a:ln>
        </p:spPr>
      </p:pic>
      <p:sp>
        <p:nvSpPr>
          <p:cNvPr id="213" name="Google Shape;213;p27"/>
          <p:cNvSpPr txBox="1"/>
          <p:nvPr/>
        </p:nvSpPr>
        <p:spPr>
          <a:xfrm>
            <a:off x="5233100" y="931925"/>
            <a:ext cx="3586800" cy="56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Hallo Jan!</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Wie geht’s?</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Ich bin krank und muss im Bett bleiben.</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Meine Eltern und meine Geschwister fahren heute Rad im Park. Oskar, mein Hund, schläft! Es ist so langweilig!</a:t>
            </a:r>
            <a:endParaRPr sz="2800">
              <a:latin typeface="Montserrat"/>
              <a:ea typeface="Montserrat"/>
              <a:cs typeface="Montserrat"/>
              <a:sym typeface="Montserrat"/>
            </a:endParaRPr>
          </a:p>
        </p:txBody>
      </p:sp>
      <p:pic>
        <p:nvPicPr>
          <p:cNvPr id="214" name="Google Shape;214;p27"/>
          <p:cNvPicPr preferRelativeResize="0"/>
          <p:nvPr/>
        </p:nvPicPr>
        <p:blipFill>
          <a:blip r:embed="rId5">
            <a:alphaModFix/>
          </a:blip>
          <a:stretch>
            <a:fillRect/>
          </a:stretch>
        </p:blipFill>
        <p:spPr>
          <a:xfrm>
            <a:off x="9955600" y="1164125"/>
            <a:ext cx="3996425" cy="7370950"/>
          </a:xfrm>
          <a:prstGeom prst="rect">
            <a:avLst/>
          </a:prstGeom>
          <a:noFill/>
          <a:ln>
            <a:noFill/>
          </a:ln>
        </p:spPr>
      </p:pic>
      <p:sp>
        <p:nvSpPr>
          <p:cNvPr id="215" name="Google Shape;215;p27"/>
          <p:cNvSpPr txBox="1"/>
          <p:nvPr/>
        </p:nvSpPr>
        <p:spPr>
          <a:xfrm>
            <a:off x="10116800" y="1711575"/>
            <a:ext cx="3586800" cy="56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Hallo Lara!</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Deine Eltern und deine Geschwister lassen dich allein zu Hause? Und dein Hund schläft?</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Das ist schlecht!</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Ich komme dich besuchen! Um 15 Uhr?</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8"/>
          <p:cNvPicPr preferRelativeResize="0"/>
          <p:nvPr/>
        </p:nvPicPr>
        <p:blipFill>
          <a:blip r:embed="rId3">
            <a:alphaModFix/>
          </a:blip>
          <a:stretch>
            <a:fillRect/>
          </a:stretch>
        </p:blipFill>
        <p:spPr>
          <a:xfrm>
            <a:off x="2078475" y="559350"/>
            <a:ext cx="3996425" cy="7370950"/>
          </a:xfrm>
          <a:prstGeom prst="rect">
            <a:avLst/>
          </a:prstGeom>
          <a:noFill/>
          <a:ln>
            <a:noFill/>
          </a:ln>
        </p:spPr>
      </p:pic>
      <p:sp>
        <p:nvSpPr>
          <p:cNvPr id="221" name="Google Shape;221;p28"/>
          <p:cNvSpPr txBox="1"/>
          <p:nvPr/>
        </p:nvSpPr>
        <p:spPr>
          <a:xfrm>
            <a:off x="2239675" y="1106800"/>
            <a:ext cx="3586800" cy="56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Hallo Jan!</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Wie geht’s?</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Ich bin krank und muss im Bett bleiben.</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Meine Eltern und meine Geschwister fahren heute Rad im Park. Oskar, mein Hund, schläft! Es ist so langweilig!</a:t>
            </a:r>
            <a:endParaRPr sz="2800">
              <a:latin typeface="Montserrat"/>
              <a:ea typeface="Montserrat"/>
              <a:cs typeface="Montserrat"/>
              <a:sym typeface="Montserrat"/>
            </a:endParaRPr>
          </a:p>
        </p:txBody>
      </p:sp>
      <p:pic>
        <p:nvPicPr>
          <p:cNvPr id="222" name="Google Shape;222;p28"/>
          <p:cNvPicPr preferRelativeResize="0"/>
          <p:nvPr/>
        </p:nvPicPr>
        <p:blipFill>
          <a:blip r:embed="rId3">
            <a:alphaModFix/>
          </a:blip>
          <a:stretch>
            <a:fillRect/>
          </a:stretch>
        </p:blipFill>
        <p:spPr>
          <a:xfrm>
            <a:off x="7991150" y="559350"/>
            <a:ext cx="3996425" cy="7370950"/>
          </a:xfrm>
          <a:prstGeom prst="rect">
            <a:avLst/>
          </a:prstGeom>
          <a:noFill/>
          <a:ln>
            <a:noFill/>
          </a:ln>
        </p:spPr>
      </p:pic>
      <p:sp>
        <p:nvSpPr>
          <p:cNvPr id="223" name="Google Shape;223;p28"/>
          <p:cNvSpPr txBox="1"/>
          <p:nvPr/>
        </p:nvSpPr>
        <p:spPr>
          <a:xfrm>
            <a:off x="8152350" y="1106800"/>
            <a:ext cx="3586800" cy="56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Hallo Lara!</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Deine Eltern und deine Geschwister lassen dich allein zu Hause? Und dein Hund schläft?</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Das ist schlecht!</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Ich komme dich besuchen! Um 15 Uhr?</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224" name="Google Shape;224;p28"/>
          <p:cNvSpPr/>
          <p:nvPr/>
        </p:nvSpPr>
        <p:spPr>
          <a:xfrm>
            <a:off x="2245075" y="3297450"/>
            <a:ext cx="1309500" cy="514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a:off x="2350700" y="3699100"/>
            <a:ext cx="1309500" cy="514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2245075" y="5426375"/>
            <a:ext cx="1099200" cy="514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a:off x="8165250" y="1579725"/>
            <a:ext cx="1309500" cy="514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8201450" y="2094225"/>
            <a:ext cx="1099200" cy="514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8201450" y="3297450"/>
            <a:ext cx="920700" cy="5145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0" name="Google Shape;230;p28"/>
          <p:cNvCxnSpPr/>
          <p:nvPr/>
        </p:nvCxnSpPr>
        <p:spPr>
          <a:xfrm flipH="1" rot="10800000">
            <a:off x="3853150" y="1935425"/>
            <a:ext cx="3835200" cy="1398000"/>
          </a:xfrm>
          <a:prstGeom prst="straightConnector1">
            <a:avLst/>
          </a:prstGeom>
          <a:noFill/>
          <a:ln cap="flat" cmpd="sng" w="38100">
            <a:solidFill>
              <a:srgbClr val="000000"/>
            </a:solidFill>
            <a:prstDash val="solid"/>
            <a:round/>
            <a:headEnd len="med" w="med" type="none"/>
            <a:tailEnd len="med" w="med" type="triangle"/>
          </a:ln>
        </p:spPr>
      </p:cxnSp>
      <p:cxnSp>
        <p:nvCxnSpPr>
          <p:cNvPr id="231" name="Google Shape;231;p28"/>
          <p:cNvCxnSpPr/>
          <p:nvPr/>
        </p:nvCxnSpPr>
        <p:spPr>
          <a:xfrm flipH="1" rot="10800000">
            <a:off x="3855263" y="2408625"/>
            <a:ext cx="3932400" cy="1598100"/>
          </a:xfrm>
          <a:prstGeom prst="straightConnector1">
            <a:avLst/>
          </a:prstGeom>
          <a:noFill/>
          <a:ln cap="flat" cmpd="sng" w="38100">
            <a:solidFill>
              <a:srgbClr val="000000"/>
            </a:solidFill>
            <a:prstDash val="solid"/>
            <a:round/>
            <a:headEnd len="med" w="med" type="none"/>
            <a:tailEnd len="med" w="med" type="triangle"/>
          </a:ln>
        </p:spPr>
      </p:cxnSp>
      <p:cxnSp>
        <p:nvCxnSpPr>
          <p:cNvPr id="232" name="Google Shape;232;p28"/>
          <p:cNvCxnSpPr/>
          <p:nvPr/>
        </p:nvCxnSpPr>
        <p:spPr>
          <a:xfrm flipH="1" rot="10800000">
            <a:off x="3554575" y="3788500"/>
            <a:ext cx="4256400" cy="1823100"/>
          </a:xfrm>
          <a:prstGeom prst="straightConnector1">
            <a:avLst/>
          </a:prstGeom>
          <a:noFill/>
          <a:ln cap="flat" cmpd="sng" w="38100">
            <a:solidFill>
              <a:srgbClr val="00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29"/>
          <p:cNvSpPr txBox="1"/>
          <p:nvPr/>
        </p:nvSpPr>
        <p:spPr>
          <a:xfrm>
            <a:off x="1220625" y="749500"/>
            <a:ext cx="15611100" cy="1092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Possessives: my (mein) and your (dein)</a:t>
            </a:r>
            <a:endParaRPr b="1" sz="4000">
              <a:solidFill>
                <a:schemeClr val="dk2"/>
              </a:solidFill>
              <a:latin typeface="Montserrat"/>
              <a:ea typeface="Montserrat"/>
              <a:cs typeface="Montserrat"/>
              <a:sym typeface="Montserrat"/>
            </a:endParaRPr>
          </a:p>
        </p:txBody>
      </p:sp>
      <p:sp>
        <p:nvSpPr>
          <p:cNvPr id="238" name="Google Shape;238;p29"/>
          <p:cNvSpPr txBox="1"/>
          <p:nvPr/>
        </p:nvSpPr>
        <p:spPr>
          <a:xfrm>
            <a:off x="1220625" y="2330300"/>
            <a:ext cx="15611100" cy="6097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You have already learnt how to say</a:t>
            </a:r>
            <a:r>
              <a:rPr b="1" lang="en-GB" sz="3400">
                <a:solidFill>
                  <a:schemeClr val="dk2"/>
                </a:solidFill>
                <a:latin typeface="Montserrat"/>
                <a:ea typeface="Montserrat"/>
                <a:cs typeface="Montserrat"/>
                <a:sym typeface="Montserrat"/>
              </a:rPr>
              <a:t> my:</a:t>
            </a:r>
            <a:endParaRPr b="1"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4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my </a:t>
            </a:r>
            <a:r>
              <a:rPr lang="en-GB" sz="3000">
                <a:solidFill>
                  <a:schemeClr val="dk2"/>
                </a:solidFill>
                <a:latin typeface="Montserrat"/>
                <a:ea typeface="Montserrat"/>
                <a:cs typeface="Montserrat"/>
                <a:sym typeface="Montserrat"/>
              </a:rPr>
              <a:t>brother				</a:t>
            </a:r>
            <a:r>
              <a:rPr b="1" lang="en-GB" sz="3000">
                <a:solidFill>
                  <a:schemeClr val="dk2"/>
                </a:solidFill>
                <a:latin typeface="Montserrat"/>
                <a:ea typeface="Montserrat"/>
                <a:cs typeface="Montserrat"/>
                <a:sym typeface="Montserrat"/>
              </a:rPr>
              <a:t>my</a:t>
            </a:r>
            <a:r>
              <a:rPr lang="en-GB" sz="3000">
                <a:solidFill>
                  <a:schemeClr val="dk2"/>
                </a:solidFill>
                <a:latin typeface="Montserrat"/>
                <a:ea typeface="Montserrat"/>
                <a:cs typeface="Montserrat"/>
                <a:sym typeface="Montserrat"/>
              </a:rPr>
              <a:t> sister						</a:t>
            </a:r>
            <a:r>
              <a:rPr b="1" lang="en-GB" sz="3000">
                <a:solidFill>
                  <a:schemeClr val="dk2"/>
                </a:solidFill>
                <a:latin typeface="Montserrat"/>
                <a:ea typeface="Montserrat"/>
                <a:cs typeface="Montserrat"/>
                <a:sym typeface="Montserrat"/>
              </a:rPr>
              <a:t>my</a:t>
            </a:r>
            <a:r>
              <a:rPr lang="en-GB" sz="3000">
                <a:solidFill>
                  <a:schemeClr val="dk2"/>
                </a:solidFill>
                <a:latin typeface="Montserrat"/>
                <a:ea typeface="Montserrat"/>
                <a:cs typeface="Montserrat"/>
                <a:sym typeface="Montserrat"/>
              </a:rPr>
              <a:t> bike					my parents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mein</a:t>
            </a:r>
            <a:r>
              <a:rPr lang="en-GB" sz="3000">
                <a:solidFill>
                  <a:schemeClr val="dk2"/>
                </a:solidFill>
                <a:latin typeface="Montserrat"/>
                <a:ea typeface="Montserrat"/>
                <a:cs typeface="Montserrat"/>
                <a:sym typeface="Montserrat"/>
              </a:rPr>
              <a:t> Bruder (m)    </a:t>
            </a:r>
            <a:r>
              <a:rPr b="1" lang="en-GB" sz="3000">
                <a:solidFill>
                  <a:schemeClr val="dk2"/>
                </a:solidFill>
                <a:latin typeface="Montserrat"/>
                <a:ea typeface="Montserrat"/>
                <a:cs typeface="Montserrat"/>
                <a:sym typeface="Montserrat"/>
              </a:rPr>
              <a:t>meine </a:t>
            </a:r>
            <a:r>
              <a:rPr lang="en-GB" sz="3000">
                <a:solidFill>
                  <a:schemeClr val="dk2"/>
                </a:solidFill>
                <a:latin typeface="Montserrat"/>
                <a:ea typeface="Montserrat"/>
                <a:cs typeface="Montserrat"/>
                <a:sym typeface="Montserrat"/>
              </a:rPr>
              <a:t>Schwester (f)	</a:t>
            </a:r>
            <a:r>
              <a:rPr b="1" lang="en-GB" sz="3000">
                <a:solidFill>
                  <a:schemeClr val="dk2"/>
                </a:solidFill>
                <a:latin typeface="Montserrat"/>
                <a:ea typeface="Montserrat"/>
                <a:cs typeface="Montserrat"/>
                <a:sym typeface="Montserrat"/>
              </a:rPr>
              <a:t>mein </a:t>
            </a:r>
            <a:r>
              <a:rPr lang="en-GB" sz="3000">
                <a:solidFill>
                  <a:schemeClr val="dk2"/>
                </a:solidFill>
                <a:latin typeface="Montserrat"/>
                <a:ea typeface="Montserrat"/>
                <a:cs typeface="Montserrat"/>
                <a:sym typeface="Montserrat"/>
              </a:rPr>
              <a:t>Fahrrad (nt)   </a:t>
            </a:r>
            <a:r>
              <a:rPr b="1" lang="en-GB" sz="3000">
                <a:solidFill>
                  <a:schemeClr val="dk2"/>
                </a:solidFill>
                <a:latin typeface="Montserrat"/>
                <a:ea typeface="Montserrat"/>
                <a:cs typeface="Montserrat"/>
                <a:sym typeface="Montserrat"/>
              </a:rPr>
              <a:t>meine </a:t>
            </a:r>
            <a:r>
              <a:rPr lang="en-GB" sz="3000">
                <a:solidFill>
                  <a:schemeClr val="dk2"/>
                </a:solidFill>
                <a:latin typeface="Montserrat"/>
                <a:ea typeface="Montserrat"/>
                <a:cs typeface="Montserrat"/>
                <a:sym typeface="Montserrat"/>
              </a:rPr>
              <a:t>Eltern (pl)</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Possessive adjectives describes a noun by saying who </a:t>
            </a:r>
            <a:r>
              <a:rPr b="1" lang="en-GB" sz="3000">
                <a:solidFill>
                  <a:schemeClr val="dk2"/>
                </a:solidFill>
                <a:latin typeface="Montserrat"/>
                <a:ea typeface="Montserrat"/>
                <a:cs typeface="Montserrat"/>
                <a:sym typeface="Montserrat"/>
              </a:rPr>
              <a:t>possesses </a:t>
            </a:r>
            <a:r>
              <a:rPr lang="en-GB" sz="3000">
                <a:solidFill>
                  <a:schemeClr val="dk2"/>
                </a:solidFill>
                <a:latin typeface="Montserrat"/>
                <a:ea typeface="Montserrat"/>
                <a:cs typeface="Montserrat"/>
                <a:sym typeface="Montserrat"/>
              </a:rPr>
              <a:t>it.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There is a possessive adjective for each of the pronouns: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dein </a:t>
            </a:r>
            <a:r>
              <a:rPr lang="en-GB" sz="3000">
                <a:solidFill>
                  <a:schemeClr val="dk2"/>
                </a:solidFill>
                <a:latin typeface="Montserrat"/>
                <a:ea typeface="Montserrat"/>
                <a:cs typeface="Montserrat"/>
                <a:sym typeface="Montserrat"/>
              </a:rPr>
              <a:t>- your        		</a:t>
            </a:r>
            <a:r>
              <a:rPr b="1" lang="en-GB" sz="3000">
                <a:solidFill>
                  <a:schemeClr val="dk2"/>
                </a:solidFill>
                <a:latin typeface="Montserrat"/>
                <a:ea typeface="Montserrat"/>
                <a:cs typeface="Montserrat"/>
                <a:sym typeface="Montserrat"/>
              </a:rPr>
              <a:t>deine </a:t>
            </a:r>
            <a:r>
              <a:rPr lang="en-GB" sz="3000">
                <a:solidFill>
                  <a:schemeClr val="dk2"/>
                </a:solidFill>
                <a:latin typeface="Montserrat"/>
                <a:ea typeface="Montserrat"/>
                <a:cs typeface="Montserrat"/>
                <a:sym typeface="Montserrat"/>
              </a:rPr>
              <a:t> - your     			 </a:t>
            </a:r>
            <a:r>
              <a:rPr b="1" lang="en-GB" sz="3000">
                <a:solidFill>
                  <a:schemeClr val="dk2"/>
                </a:solidFill>
                <a:latin typeface="Montserrat"/>
                <a:ea typeface="Montserrat"/>
                <a:cs typeface="Montserrat"/>
                <a:sym typeface="Montserrat"/>
              </a:rPr>
              <a:t>dein </a:t>
            </a:r>
            <a:r>
              <a:rPr lang="en-GB" sz="3000">
                <a:solidFill>
                  <a:schemeClr val="dk2"/>
                </a:solidFill>
                <a:latin typeface="Montserrat"/>
                <a:ea typeface="Montserrat"/>
                <a:cs typeface="Montserrat"/>
                <a:sym typeface="Montserrat"/>
              </a:rPr>
              <a:t>- your      		</a:t>
            </a:r>
            <a:r>
              <a:rPr b="1" lang="en-GB" sz="3000">
                <a:solidFill>
                  <a:schemeClr val="dk2"/>
                </a:solidFill>
                <a:latin typeface="Montserrat"/>
                <a:ea typeface="Montserrat"/>
                <a:cs typeface="Montserrat"/>
                <a:sym typeface="Montserrat"/>
              </a:rPr>
              <a:t>deine</a:t>
            </a:r>
            <a:r>
              <a:rPr lang="en-GB" sz="3000">
                <a:solidFill>
                  <a:schemeClr val="dk2"/>
                </a:solidFill>
                <a:latin typeface="Montserrat"/>
                <a:ea typeface="Montserrat"/>
                <a:cs typeface="Montserrat"/>
                <a:sym typeface="Montserrat"/>
              </a:rPr>
              <a:t> - you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d</a:t>
            </a:r>
            <a:r>
              <a:rPr b="1" lang="en-GB" sz="3000">
                <a:solidFill>
                  <a:schemeClr val="dk2"/>
                </a:solidFill>
                <a:latin typeface="Montserrat"/>
                <a:ea typeface="Montserrat"/>
                <a:cs typeface="Montserrat"/>
                <a:sym typeface="Montserrat"/>
              </a:rPr>
              <a:t>ein</a:t>
            </a:r>
            <a:r>
              <a:rPr lang="en-GB" sz="3000">
                <a:solidFill>
                  <a:schemeClr val="dk2"/>
                </a:solidFill>
                <a:latin typeface="Montserrat"/>
                <a:ea typeface="Montserrat"/>
                <a:cs typeface="Montserrat"/>
                <a:sym typeface="Montserrat"/>
              </a:rPr>
              <a:t> Bruder (m)		</a:t>
            </a:r>
            <a:r>
              <a:rPr b="1" lang="en-GB" sz="3000">
                <a:solidFill>
                  <a:schemeClr val="dk2"/>
                </a:solidFill>
                <a:latin typeface="Montserrat"/>
                <a:ea typeface="Montserrat"/>
                <a:cs typeface="Montserrat"/>
                <a:sym typeface="Montserrat"/>
              </a:rPr>
              <a:t>deine </a:t>
            </a:r>
            <a:r>
              <a:rPr lang="en-GB" sz="3000">
                <a:solidFill>
                  <a:schemeClr val="dk2"/>
                </a:solidFill>
                <a:latin typeface="Montserrat"/>
                <a:ea typeface="Montserrat"/>
                <a:cs typeface="Montserrat"/>
                <a:sym typeface="Montserrat"/>
              </a:rPr>
              <a:t>Schwester (f)	 </a:t>
            </a:r>
            <a:r>
              <a:rPr b="1" lang="en-GB" sz="3000">
                <a:solidFill>
                  <a:schemeClr val="dk2"/>
                </a:solidFill>
                <a:latin typeface="Montserrat"/>
                <a:ea typeface="Montserrat"/>
                <a:cs typeface="Montserrat"/>
                <a:sym typeface="Montserrat"/>
              </a:rPr>
              <a:t>dein </a:t>
            </a:r>
            <a:r>
              <a:rPr lang="en-GB" sz="3000">
                <a:solidFill>
                  <a:schemeClr val="dk2"/>
                </a:solidFill>
                <a:latin typeface="Montserrat"/>
                <a:ea typeface="Montserrat"/>
                <a:cs typeface="Montserrat"/>
                <a:sym typeface="Montserrat"/>
              </a:rPr>
              <a:t>Fahrrad (nt)   </a:t>
            </a:r>
            <a:r>
              <a:rPr b="1" lang="en-GB" sz="3000">
                <a:solidFill>
                  <a:schemeClr val="dk2"/>
                </a:solidFill>
                <a:latin typeface="Montserrat"/>
                <a:ea typeface="Montserrat"/>
                <a:cs typeface="Montserrat"/>
                <a:sym typeface="Montserrat"/>
              </a:rPr>
              <a:t>deine</a:t>
            </a:r>
            <a:r>
              <a:rPr lang="en-GB" sz="3000">
                <a:solidFill>
                  <a:schemeClr val="dk2"/>
                </a:solidFill>
                <a:latin typeface="Montserrat"/>
                <a:ea typeface="Montserrat"/>
                <a:cs typeface="Montserrat"/>
                <a:sym typeface="Montserrat"/>
              </a:rPr>
              <a:t> Eltern (pl)</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0"/>
          <p:cNvPicPr preferRelativeResize="0"/>
          <p:nvPr/>
        </p:nvPicPr>
        <p:blipFill>
          <a:blip r:embed="rId3">
            <a:alphaModFix/>
          </a:blip>
          <a:stretch>
            <a:fillRect/>
          </a:stretch>
        </p:blipFill>
        <p:spPr>
          <a:xfrm>
            <a:off x="917945" y="302220"/>
            <a:ext cx="1677100" cy="1677100"/>
          </a:xfrm>
          <a:prstGeom prst="rect">
            <a:avLst/>
          </a:prstGeom>
          <a:noFill/>
          <a:ln>
            <a:noFill/>
          </a:ln>
        </p:spPr>
      </p:pic>
      <p:sp>
        <p:nvSpPr>
          <p:cNvPr id="244" name="Google Shape;244;p30"/>
          <p:cNvSpPr txBox="1"/>
          <p:nvPr/>
        </p:nvSpPr>
        <p:spPr>
          <a:xfrm>
            <a:off x="2595050" y="513700"/>
            <a:ext cx="11201100" cy="10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Mein, meine, mein or meine?</a:t>
            </a:r>
            <a:endParaRPr b="1" sz="4000">
              <a:solidFill>
                <a:schemeClr val="dk2"/>
              </a:solidFill>
              <a:latin typeface="Montserrat"/>
              <a:ea typeface="Montserrat"/>
              <a:cs typeface="Montserrat"/>
              <a:sym typeface="Montserrat"/>
            </a:endParaRPr>
          </a:p>
        </p:txBody>
      </p:sp>
      <p:pic>
        <p:nvPicPr>
          <p:cNvPr id="245" name="Google Shape;245;p30"/>
          <p:cNvPicPr preferRelativeResize="0"/>
          <p:nvPr/>
        </p:nvPicPr>
        <p:blipFill>
          <a:blip r:embed="rId4">
            <a:alphaModFix/>
          </a:blip>
          <a:stretch>
            <a:fillRect/>
          </a:stretch>
        </p:blipFill>
        <p:spPr>
          <a:xfrm>
            <a:off x="2129075" y="1446600"/>
            <a:ext cx="9430349" cy="7393776"/>
          </a:xfrm>
          <a:prstGeom prst="rect">
            <a:avLst/>
          </a:prstGeom>
          <a:noFill/>
          <a:ln>
            <a:noFill/>
          </a:ln>
        </p:spPr>
      </p:pic>
      <p:sp>
        <p:nvSpPr>
          <p:cNvPr id="246" name="Google Shape;246;p30"/>
          <p:cNvSpPr txBox="1"/>
          <p:nvPr/>
        </p:nvSpPr>
        <p:spPr>
          <a:xfrm>
            <a:off x="2957075" y="1899700"/>
            <a:ext cx="7885500" cy="45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__1__ Lieblingsfilm ist ‘Ostwind’, aber ___2___ Lieblingsbuch ist ‘Tintenherz’ von Cornelia Funke. Ich mag Fußball und ___3___ Lieblingsmannschaft ist Bayern München. ___4__ Mutter fährt oft Auto, aber __5___ Bruder fährt Rad. ___6__ Geschwister sehen gern fern. __7__ Lieblingsschauspieler ist Daniel Brühl. </a:t>
            </a:r>
            <a:endParaRPr sz="30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1"/>
          <p:cNvPicPr preferRelativeResize="0"/>
          <p:nvPr/>
        </p:nvPicPr>
        <p:blipFill>
          <a:blip r:embed="rId3">
            <a:alphaModFix/>
          </a:blip>
          <a:stretch>
            <a:fillRect/>
          </a:stretch>
        </p:blipFill>
        <p:spPr>
          <a:xfrm>
            <a:off x="917945" y="302220"/>
            <a:ext cx="1677100" cy="1677100"/>
          </a:xfrm>
          <a:prstGeom prst="rect">
            <a:avLst/>
          </a:prstGeom>
          <a:noFill/>
          <a:ln>
            <a:noFill/>
          </a:ln>
        </p:spPr>
      </p:pic>
      <p:sp>
        <p:nvSpPr>
          <p:cNvPr id="252" name="Google Shape;252;p31"/>
          <p:cNvSpPr txBox="1"/>
          <p:nvPr/>
        </p:nvSpPr>
        <p:spPr>
          <a:xfrm>
            <a:off x="2595050" y="513700"/>
            <a:ext cx="11201100" cy="10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Mein, meine, mein or meine?</a:t>
            </a:r>
            <a:endParaRPr b="1" sz="4000">
              <a:solidFill>
                <a:schemeClr val="dk2"/>
              </a:solidFill>
              <a:latin typeface="Montserrat"/>
              <a:ea typeface="Montserrat"/>
              <a:cs typeface="Montserrat"/>
              <a:sym typeface="Montserrat"/>
            </a:endParaRPr>
          </a:p>
        </p:txBody>
      </p:sp>
      <p:pic>
        <p:nvPicPr>
          <p:cNvPr id="253" name="Google Shape;253;p31"/>
          <p:cNvPicPr preferRelativeResize="0"/>
          <p:nvPr/>
        </p:nvPicPr>
        <p:blipFill>
          <a:blip r:embed="rId4">
            <a:alphaModFix/>
          </a:blip>
          <a:stretch>
            <a:fillRect/>
          </a:stretch>
        </p:blipFill>
        <p:spPr>
          <a:xfrm>
            <a:off x="2129075" y="1446600"/>
            <a:ext cx="9430349" cy="7393776"/>
          </a:xfrm>
          <a:prstGeom prst="rect">
            <a:avLst/>
          </a:prstGeom>
          <a:noFill/>
          <a:ln>
            <a:noFill/>
          </a:ln>
        </p:spPr>
      </p:pic>
      <p:sp>
        <p:nvSpPr>
          <p:cNvPr id="254" name="Google Shape;254;p31"/>
          <p:cNvSpPr txBox="1"/>
          <p:nvPr/>
        </p:nvSpPr>
        <p:spPr>
          <a:xfrm>
            <a:off x="2957075" y="1899700"/>
            <a:ext cx="7885500" cy="45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Mein</a:t>
            </a:r>
            <a:r>
              <a:rPr lang="en-GB" sz="3000">
                <a:solidFill>
                  <a:schemeClr val="dk2"/>
                </a:solidFill>
                <a:latin typeface="Montserrat"/>
                <a:ea typeface="Montserrat"/>
                <a:cs typeface="Montserrat"/>
                <a:sym typeface="Montserrat"/>
              </a:rPr>
              <a:t> Lieblingsfilm ist ‘Ostwind’, aber </a:t>
            </a:r>
            <a:r>
              <a:rPr b="1" lang="en-GB" sz="3000">
                <a:solidFill>
                  <a:schemeClr val="dk2"/>
                </a:solidFill>
                <a:latin typeface="Montserrat"/>
                <a:ea typeface="Montserrat"/>
                <a:cs typeface="Montserrat"/>
                <a:sym typeface="Montserrat"/>
              </a:rPr>
              <a:t>Mein</a:t>
            </a:r>
            <a:r>
              <a:rPr lang="en-GB" sz="3000">
                <a:solidFill>
                  <a:schemeClr val="dk2"/>
                </a:solidFill>
                <a:latin typeface="Montserrat"/>
                <a:ea typeface="Montserrat"/>
                <a:cs typeface="Montserrat"/>
                <a:sym typeface="Montserrat"/>
              </a:rPr>
              <a:t> Lieblingsbuch ist ‘Tintenherz’ von Cornelia Funke. Ich mag Fußball und </a:t>
            </a:r>
            <a:r>
              <a:rPr b="1" lang="en-GB" sz="3000">
                <a:solidFill>
                  <a:schemeClr val="dk2"/>
                </a:solidFill>
                <a:latin typeface="Montserrat"/>
                <a:ea typeface="Montserrat"/>
                <a:cs typeface="Montserrat"/>
                <a:sym typeface="Montserrat"/>
              </a:rPr>
              <a:t>meine</a:t>
            </a:r>
            <a:r>
              <a:rPr lang="en-GB" sz="3000">
                <a:solidFill>
                  <a:schemeClr val="dk2"/>
                </a:solidFill>
                <a:latin typeface="Montserrat"/>
                <a:ea typeface="Montserrat"/>
                <a:cs typeface="Montserrat"/>
                <a:sym typeface="Montserrat"/>
              </a:rPr>
              <a:t> Lieblingsmannschaft ist Bayern München. </a:t>
            </a:r>
            <a:r>
              <a:rPr b="1" lang="en-GB" sz="3000">
                <a:solidFill>
                  <a:schemeClr val="dk2"/>
                </a:solidFill>
                <a:latin typeface="Montserrat"/>
                <a:ea typeface="Montserrat"/>
                <a:cs typeface="Montserrat"/>
                <a:sym typeface="Montserrat"/>
              </a:rPr>
              <a:t>Meine</a:t>
            </a:r>
            <a:r>
              <a:rPr lang="en-GB" sz="3000">
                <a:solidFill>
                  <a:schemeClr val="dk2"/>
                </a:solidFill>
                <a:latin typeface="Montserrat"/>
                <a:ea typeface="Montserrat"/>
                <a:cs typeface="Montserrat"/>
                <a:sym typeface="Montserrat"/>
              </a:rPr>
              <a:t> Mutter fährt oft Auto, aber </a:t>
            </a:r>
            <a:r>
              <a:rPr b="1" lang="en-GB" sz="3000">
                <a:solidFill>
                  <a:schemeClr val="dk2"/>
                </a:solidFill>
                <a:latin typeface="Montserrat"/>
                <a:ea typeface="Montserrat"/>
                <a:cs typeface="Montserrat"/>
                <a:sym typeface="Montserrat"/>
              </a:rPr>
              <a:t>mein </a:t>
            </a:r>
            <a:r>
              <a:rPr lang="en-GB" sz="3000">
                <a:solidFill>
                  <a:schemeClr val="dk2"/>
                </a:solidFill>
                <a:latin typeface="Montserrat"/>
                <a:ea typeface="Montserrat"/>
                <a:cs typeface="Montserrat"/>
                <a:sym typeface="Montserrat"/>
              </a:rPr>
              <a:t>Bruder fährt Rad. </a:t>
            </a:r>
            <a:r>
              <a:rPr b="1" lang="en-GB" sz="3000">
                <a:solidFill>
                  <a:schemeClr val="dk2"/>
                </a:solidFill>
                <a:latin typeface="Montserrat"/>
                <a:ea typeface="Montserrat"/>
                <a:cs typeface="Montserrat"/>
                <a:sym typeface="Montserrat"/>
              </a:rPr>
              <a:t>Meine</a:t>
            </a:r>
            <a:r>
              <a:rPr lang="en-GB" sz="3000">
                <a:solidFill>
                  <a:schemeClr val="dk2"/>
                </a:solidFill>
                <a:latin typeface="Montserrat"/>
                <a:ea typeface="Montserrat"/>
                <a:cs typeface="Montserrat"/>
                <a:sym typeface="Montserrat"/>
              </a:rPr>
              <a:t> Geschwister sehen gern fern. </a:t>
            </a:r>
            <a:r>
              <a:rPr b="1" lang="en-GB" sz="3000">
                <a:solidFill>
                  <a:schemeClr val="dk2"/>
                </a:solidFill>
                <a:latin typeface="Montserrat"/>
                <a:ea typeface="Montserrat"/>
                <a:cs typeface="Montserrat"/>
                <a:sym typeface="Montserrat"/>
              </a:rPr>
              <a:t>Mein</a:t>
            </a:r>
            <a:r>
              <a:rPr lang="en-GB" sz="3000">
                <a:solidFill>
                  <a:schemeClr val="dk2"/>
                </a:solidFill>
                <a:latin typeface="Montserrat"/>
                <a:ea typeface="Montserrat"/>
                <a:cs typeface="Montserrat"/>
                <a:sym typeface="Montserrat"/>
              </a:rPr>
              <a:t> Lieblingsschauspieler ist Daniel Brühl. </a:t>
            </a:r>
            <a:endParaRPr sz="30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2"/>
          <p:cNvPicPr preferRelativeResize="0"/>
          <p:nvPr/>
        </p:nvPicPr>
        <p:blipFill>
          <a:blip r:embed="rId3">
            <a:alphaModFix/>
          </a:blip>
          <a:stretch>
            <a:fillRect/>
          </a:stretch>
        </p:blipFill>
        <p:spPr>
          <a:xfrm flipH="1">
            <a:off x="1187275" y="526438"/>
            <a:ext cx="1951520" cy="1309401"/>
          </a:xfrm>
          <a:prstGeom prst="rect">
            <a:avLst/>
          </a:prstGeom>
          <a:noFill/>
          <a:ln>
            <a:noFill/>
          </a:ln>
        </p:spPr>
      </p:pic>
      <p:pic>
        <p:nvPicPr>
          <p:cNvPr id="260" name="Google Shape;260;p32"/>
          <p:cNvPicPr preferRelativeResize="0"/>
          <p:nvPr/>
        </p:nvPicPr>
        <p:blipFill rotWithShape="1">
          <a:blip r:embed="rId4">
            <a:alphaModFix/>
          </a:blip>
          <a:srcRect b="0" l="18327" r="0" t="9722"/>
          <a:stretch/>
        </p:blipFill>
        <p:spPr>
          <a:xfrm>
            <a:off x="12474952" y="664851"/>
            <a:ext cx="1638531" cy="1557999"/>
          </a:xfrm>
          <a:prstGeom prst="rect">
            <a:avLst/>
          </a:prstGeom>
          <a:noFill/>
          <a:ln>
            <a:noFill/>
          </a:ln>
        </p:spPr>
      </p:pic>
      <p:sp>
        <p:nvSpPr>
          <p:cNvPr id="261" name="Google Shape;261;p32"/>
          <p:cNvSpPr/>
          <p:nvPr/>
        </p:nvSpPr>
        <p:spPr>
          <a:xfrm>
            <a:off x="3494700" y="442000"/>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700">
                <a:latin typeface="Montserrat"/>
                <a:ea typeface="Montserrat"/>
                <a:cs typeface="Montserrat"/>
                <a:sym typeface="Montserrat"/>
              </a:rPr>
              <a:t>Sag mal Jan, was ist _____ Lieblingsbuch ?</a:t>
            </a:r>
            <a:endParaRPr sz="2700">
              <a:latin typeface="Montserrat"/>
              <a:ea typeface="Montserrat"/>
              <a:cs typeface="Montserrat"/>
              <a:sym typeface="Montserrat"/>
            </a:endParaRPr>
          </a:p>
        </p:txBody>
      </p:sp>
      <p:sp>
        <p:nvSpPr>
          <p:cNvPr id="262" name="Google Shape;262;p32"/>
          <p:cNvSpPr/>
          <p:nvPr/>
        </p:nvSpPr>
        <p:spPr>
          <a:xfrm>
            <a:off x="7788013" y="957739"/>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700">
                <a:latin typeface="Montserrat"/>
                <a:ea typeface="Montserrat"/>
                <a:cs typeface="Montserrat"/>
                <a:sym typeface="Montserrat"/>
              </a:rPr>
              <a:t>____ Lieblingsbuch ist Harry Potter und der Stein der Weisen.</a:t>
            </a:r>
            <a:endParaRPr sz="2700">
              <a:latin typeface="Montserrat"/>
              <a:ea typeface="Montserrat"/>
              <a:cs typeface="Montserrat"/>
              <a:sym typeface="Montserrat"/>
            </a:endParaRPr>
          </a:p>
        </p:txBody>
      </p:sp>
      <p:sp>
        <p:nvSpPr>
          <p:cNvPr id="263" name="Google Shape;263;p32"/>
          <p:cNvSpPr/>
          <p:nvPr/>
        </p:nvSpPr>
        <p:spPr>
          <a:xfrm>
            <a:off x="3580349" y="2094573"/>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 und Jan</a:t>
            </a:r>
            <a:r>
              <a:rPr lang="en-GB" sz="2600">
                <a:latin typeface="Montserrat"/>
                <a:ea typeface="Montserrat"/>
                <a:cs typeface="Montserrat"/>
                <a:sym typeface="Montserrat"/>
              </a:rPr>
              <a:t>, was ist </a:t>
            </a:r>
            <a:r>
              <a:rPr lang="en-GB" sz="2500">
                <a:latin typeface="Montserrat"/>
                <a:ea typeface="Montserrat"/>
                <a:cs typeface="Montserrat"/>
                <a:sym typeface="Montserrat"/>
              </a:rPr>
              <a:t>______ Lieblingsband ?</a:t>
            </a:r>
            <a:endParaRPr sz="2500">
              <a:latin typeface="Montserrat"/>
              <a:ea typeface="Montserrat"/>
              <a:cs typeface="Montserrat"/>
              <a:sym typeface="Montserrat"/>
            </a:endParaRPr>
          </a:p>
        </p:txBody>
      </p:sp>
      <p:sp>
        <p:nvSpPr>
          <p:cNvPr id="264" name="Google Shape;264;p32"/>
          <p:cNvSpPr/>
          <p:nvPr/>
        </p:nvSpPr>
        <p:spPr>
          <a:xfrm>
            <a:off x="7788013" y="2501502"/>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700">
                <a:latin typeface="Montserrat"/>
                <a:ea typeface="Montserrat"/>
                <a:cs typeface="Montserrat"/>
                <a:sym typeface="Montserrat"/>
              </a:rPr>
              <a:t>____ Lieblingsband sind die ‘Wise Guys”. </a:t>
            </a:r>
            <a:endParaRPr sz="2700">
              <a:latin typeface="Montserrat"/>
              <a:ea typeface="Montserrat"/>
              <a:cs typeface="Montserrat"/>
              <a:sym typeface="Montserrat"/>
            </a:endParaRPr>
          </a:p>
        </p:txBody>
      </p:sp>
      <p:sp>
        <p:nvSpPr>
          <p:cNvPr id="265" name="Google Shape;265;p32"/>
          <p:cNvSpPr/>
          <p:nvPr/>
        </p:nvSpPr>
        <p:spPr>
          <a:xfrm>
            <a:off x="3681564" y="3747145"/>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500">
                <a:latin typeface="Montserrat"/>
                <a:ea typeface="Montserrat"/>
                <a:cs typeface="Montserrat"/>
                <a:sym typeface="Montserrat"/>
              </a:rPr>
              <a:t>Wer</a:t>
            </a:r>
            <a:r>
              <a:rPr lang="en-GB" sz="2500">
                <a:latin typeface="Montserrat"/>
                <a:ea typeface="Montserrat"/>
                <a:cs typeface="Montserrat"/>
                <a:sym typeface="Montserrat"/>
              </a:rPr>
              <a:t> ist ______ </a:t>
            </a:r>
            <a:r>
              <a:rPr lang="en-GB" sz="2400">
                <a:latin typeface="Montserrat"/>
                <a:ea typeface="Montserrat"/>
                <a:cs typeface="Montserrat"/>
                <a:sym typeface="Montserrat"/>
              </a:rPr>
              <a:t>Lieblingsfußballspieler?</a:t>
            </a:r>
            <a:endParaRPr sz="2400">
              <a:latin typeface="Montserrat"/>
              <a:ea typeface="Montserrat"/>
              <a:cs typeface="Montserrat"/>
              <a:sym typeface="Montserrat"/>
            </a:endParaRPr>
          </a:p>
        </p:txBody>
      </p:sp>
      <p:sp>
        <p:nvSpPr>
          <p:cNvPr id="266" name="Google Shape;266;p32"/>
          <p:cNvSpPr/>
          <p:nvPr/>
        </p:nvSpPr>
        <p:spPr>
          <a:xfrm>
            <a:off x="7889228" y="4154075"/>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500">
                <a:latin typeface="Montserrat"/>
                <a:ea typeface="Montserrat"/>
                <a:cs typeface="Montserrat"/>
                <a:sym typeface="Montserrat"/>
              </a:rPr>
              <a:t>____ Lieblingsfußballspieler ist Thomas Müller. </a:t>
            </a:r>
            <a:endParaRPr sz="2500">
              <a:latin typeface="Montserrat"/>
              <a:ea typeface="Montserrat"/>
              <a:cs typeface="Montserrat"/>
              <a:sym typeface="Montserrat"/>
            </a:endParaRPr>
          </a:p>
        </p:txBody>
      </p:sp>
      <p:sp>
        <p:nvSpPr>
          <p:cNvPr id="267" name="Google Shape;267;p32"/>
          <p:cNvSpPr/>
          <p:nvPr/>
        </p:nvSpPr>
        <p:spPr>
          <a:xfrm>
            <a:off x="3751646" y="5263701"/>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Was ist ______ Lieblingsfarbe?</a:t>
            </a:r>
            <a:endParaRPr sz="2800">
              <a:latin typeface="Montserrat"/>
              <a:ea typeface="Montserrat"/>
              <a:cs typeface="Montserrat"/>
              <a:sym typeface="Montserrat"/>
            </a:endParaRPr>
          </a:p>
        </p:txBody>
      </p:sp>
      <p:sp>
        <p:nvSpPr>
          <p:cNvPr id="268" name="Google Shape;268;p32"/>
          <p:cNvSpPr/>
          <p:nvPr/>
        </p:nvSpPr>
        <p:spPr>
          <a:xfrm>
            <a:off x="7959310" y="5670631"/>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____ Lieblingsfarbe ist blau.</a:t>
            </a:r>
            <a:endParaRPr sz="2800">
              <a:latin typeface="Montserrat"/>
              <a:ea typeface="Montserrat"/>
              <a:cs typeface="Montserrat"/>
              <a:sym typeface="Montserrat"/>
            </a:endParaRPr>
          </a:p>
        </p:txBody>
      </p:sp>
      <p:sp>
        <p:nvSpPr>
          <p:cNvPr id="269" name="Google Shape;269;p32"/>
          <p:cNvSpPr/>
          <p:nvPr/>
        </p:nvSpPr>
        <p:spPr>
          <a:xfrm>
            <a:off x="3751646" y="6780251"/>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 und </a:t>
            </a:r>
            <a:r>
              <a:rPr lang="en-GB" sz="2800">
                <a:latin typeface="Montserrat"/>
                <a:ea typeface="Montserrat"/>
                <a:cs typeface="Montserrat"/>
                <a:sym typeface="Montserrat"/>
              </a:rPr>
              <a:t> ______ Lieblingstier?</a:t>
            </a:r>
            <a:endParaRPr sz="2800">
              <a:latin typeface="Montserrat"/>
              <a:ea typeface="Montserrat"/>
              <a:cs typeface="Montserrat"/>
              <a:sym typeface="Montserrat"/>
            </a:endParaRPr>
          </a:p>
        </p:txBody>
      </p:sp>
      <p:sp>
        <p:nvSpPr>
          <p:cNvPr id="270" name="Google Shape;270;p32"/>
          <p:cNvSpPr/>
          <p:nvPr/>
        </p:nvSpPr>
        <p:spPr>
          <a:xfrm>
            <a:off x="7959310" y="7187181"/>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____ Lieblingstier ist ein Hund.</a:t>
            </a:r>
            <a:endParaRPr sz="28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3"/>
          <p:cNvPicPr preferRelativeResize="0"/>
          <p:nvPr/>
        </p:nvPicPr>
        <p:blipFill>
          <a:blip r:embed="rId3">
            <a:alphaModFix/>
          </a:blip>
          <a:stretch>
            <a:fillRect/>
          </a:stretch>
        </p:blipFill>
        <p:spPr>
          <a:xfrm flipH="1">
            <a:off x="1187275" y="526438"/>
            <a:ext cx="1951520" cy="1309401"/>
          </a:xfrm>
          <a:prstGeom prst="rect">
            <a:avLst/>
          </a:prstGeom>
          <a:noFill/>
          <a:ln>
            <a:noFill/>
          </a:ln>
        </p:spPr>
      </p:pic>
      <p:pic>
        <p:nvPicPr>
          <p:cNvPr id="276" name="Google Shape;276;p33"/>
          <p:cNvPicPr preferRelativeResize="0"/>
          <p:nvPr/>
        </p:nvPicPr>
        <p:blipFill rotWithShape="1">
          <a:blip r:embed="rId4">
            <a:alphaModFix/>
          </a:blip>
          <a:srcRect b="0" l="18327" r="0" t="9722"/>
          <a:stretch/>
        </p:blipFill>
        <p:spPr>
          <a:xfrm>
            <a:off x="12474952" y="664851"/>
            <a:ext cx="1638531" cy="1557999"/>
          </a:xfrm>
          <a:prstGeom prst="rect">
            <a:avLst/>
          </a:prstGeom>
          <a:noFill/>
          <a:ln>
            <a:noFill/>
          </a:ln>
        </p:spPr>
      </p:pic>
      <p:sp>
        <p:nvSpPr>
          <p:cNvPr id="277" name="Google Shape;277;p33"/>
          <p:cNvSpPr/>
          <p:nvPr/>
        </p:nvSpPr>
        <p:spPr>
          <a:xfrm>
            <a:off x="3494700" y="442000"/>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700">
                <a:solidFill>
                  <a:schemeClr val="dk2"/>
                </a:solidFill>
                <a:latin typeface="Montserrat"/>
                <a:ea typeface="Montserrat"/>
                <a:cs typeface="Montserrat"/>
                <a:sym typeface="Montserrat"/>
              </a:rPr>
              <a:t>Sag mal Jan, was ist dein Lieblingsbuch ?</a:t>
            </a:r>
            <a:endParaRPr sz="2700">
              <a:solidFill>
                <a:schemeClr val="dk2"/>
              </a:solidFill>
              <a:latin typeface="Montserrat"/>
              <a:ea typeface="Montserrat"/>
              <a:cs typeface="Montserrat"/>
              <a:sym typeface="Montserrat"/>
            </a:endParaRPr>
          </a:p>
        </p:txBody>
      </p:sp>
      <p:sp>
        <p:nvSpPr>
          <p:cNvPr id="278" name="Google Shape;278;p33"/>
          <p:cNvSpPr/>
          <p:nvPr/>
        </p:nvSpPr>
        <p:spPr>
          <a:xfrm>
            <a:off x="7788013" y="957739"/>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700">
                <a:solidFill>
                  <a:schemeClr val="dk2"/>
                </a:solidFill>
                <a:latin typeface="Montserrat"/>
                <a:ea typeface="Montserrat"/>
                <a:cs typeface="Montserrat"/>
                <a:sym typeface="Montserrat"/>
              </a:rPr>
              <a:t>Mein Lieblingsbuch ist Harry Potter und der Stein der Weisen.</a:t>
            </a:r>
            <a:endParaRPr sz="2700">
              <a:solidFill>
                <a:schemeClr val="dk2"/>
              </a:solidFill>
              <a:latin typeface="Montserrat"/>
              <a:ea typeface="Montserrat"/>
              <a:cs typeface="Montserrat"/>
              <a:sym typeface="Montserrat"/>
            </a:endParaRPr>
          </a:p>
        </p:txBody>
      </p:sp>
      <p:sp>
        <p:nvSpPr>
          <p:cNvPr id="279" name="Google Shape;279;p33"/>
          <p:cNvSpPr/>
          <p:nvPr/>
        </p:nvSpPr>
        <p:spPr>
          <a:xfrm>
            <a:off x="3580349" y="2094573"/>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600">
                <a:solidFill>
                  <a:schemeClr val="dk2"/>
                </a:solidFill>
                <a:latin typeface="Montserrat"/>
                <a:ea typeface="Montserrat"/>
                <a:cs typeface="Montserrat"/>
                <a:sym typeface="Montserrat"/>
              </a:rPr>
              <a:t>… und Jan, was ist </a:t>
            </a:r>
            <a:r>
              <a:rPr lang="en-GB" sz="2500">
                <a:solidFill>
                  <a:schemeClr val="dk2"/>
                </a:solidFill>
                <a:latin typeface="Montserrat"/>
                <a:ea typeface="Montserrat"/>
                <a:cs typeface="Montserrat"/>
                <a:sym typeface="Montserrat"/>
              </a:rPr>
              <a:t>deine Lieblingsband ?</a:t>
            </a:r>
            <a:endParaRPr sz="2500">
              <a:solidFill>
                <a:schemeClr val="dk2"/>
              </a:solidFill>
              <a:latin typeface="Montserrat"/>
              <a:ea typeface="Montserrat"/>
              <a:cs typeface="Montserrat"/>
              <a:sym typeface="Montserrat"/>
            </a:endParaRPr>
          </a:p>
        </p:txBody>
      </p:sp>
      <p:sp>
        <p:nvSpPr>
          <p:cNvPr id="280" name="Google Shape;280;p33"/>
          <p:cNvSpPr/>
          <p:nvPr/>
        </p:nvSpPr>
        <p:spPr>
          <a:xfrm>
            <a:off x="7788013" y="2501502"/>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700">
                <a:solidFill>
                  <a:schemeClr val="dk2"/>
                </a:solidFill>
                <a:latin typeface="Montserrat"/>
                <a:ea typeface="Montserrat"/>
                <a:cs typeface="Montserrat"/>
                <a:sym typeface="Montserrat"/>
              </a:rPr>
              <a:t>Meine Lieblingsband sind die ‘Wise Guys”. </a:t>
            </a:r>
            <a:endParaRPr sz="2700">
              <a:solidFill>
                <a:schemeClr val="dk2"/>
              </a:solidFill>
              <a:latin typeface="Montserrat"/>
              <a:ea typeface="Montserrat"/>
              <a:cs typeface="Montserrat"/>
              <a:sym typeface="Montserrat"/>
            </a:endParaRPr>
          </a:p>
        </p:txBody>
      </p:sp>
      <p:sp>
        <p:nvSpPr>
          <p:cNvPr id="281" name="Google Shape;281;p33"/>
          <p:cNvSpPr/>
          <p:nvPr/>
        </p:nvSpPr>
        <p:spPr>
          <a:xfrm>
            <a:off x="3681564" y="3747145"/>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500">
                <a:solidFill>
                  <a:schemeClr val="dk2"/>
                </a:solidFill>
                <a:latin typeface="Montserrat"/>
                <a:ea typeface="Montserrat"/>
                <a:cs typeface="Montserrat"/>
                <a:sym typeface="Montserrat"/>
              </a:rPr>
              <a:t>Wer ist dein </a:t>
            </a:r>
            <a:r>
              <a:rPr lang="en-GB" sz="2400">
                <a:solidFill>
                  <a:schemeClr val="dk2"/>
                </a:solidFill>
                <a:latin typeface="Montserrat"/>
                <a:ea typeface="Montserrat"/>
                <a:cs typeface="Montserrat"/>
                <a:sym typeface="Montserrat"/>
              </a:rPr>
              <a:t>Lieblingsfußballspieler?</a:t>
            </a:r>
            <a:endParaRPr sz="2400">
              <a:solidFill>
                <a:schemeClr val="dk2"/>
              </a:solidFill>
              <a:latin typeface="Montserrat"/>
              <a:ea typeface="Montserrat"/>
              <a:cs typeface="Montserrat"/>
              <a:sym typeface="Montserrat"/>
            </a:endParaRPr>
          </a:p>
        </p:txBody>
      </p:sp>
      <p:sp>
        <p:nvSpPr>
          <p:cNvPr id="282" name="Google Shape;282;p33"/>
          <p:cNvSpPr/>
          <p:nvPr/>
        </p:nvSpPr>
        <p:spPr>
          <a:xfrm>
            <a:off x="7889228" y="4154075"/>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500">
                <a:solidFill>
                  <a:schemeClr val="dk2"/>
                </a:solidFill>
                <a:latin typeface="Montserrat"/>
                <a:ea typeface="Montserrat"/>
                <a:cs typeface="Montserrat"/>
                <a:sym typeface="Montserrat"/>
              </a:rPr>
              <a:t>Mein Lieblingsfußballspieler ist Thomas Müller. </a:t>
            </a:r>
            <a:endParaRPr sz="2500">
              <a:solidFill>
                <a:schemeClr val="dk2"/>
              </a:solidFill>
              <a:latin typeface="Montserrat"/>
              <a:ea typeface="Montserrat"/>
              <a:cs typeface="Montserrat"/>
              <a:sym typeface="Montserrat"/>
            </a:endParaRPr>
          </a:p>
        </p:txBody>
      </p:sp>
      <p:sp>
        <p:nvSpPr>
          <p:cNvPr id="283" name="Google Shape;283;p33"/>
          <p:cNvSpPr/>
          <p:nvPr/>
        </p:nvSpPr>
        <p:spPr>
          <a:xfrm>
            <a:off x="3751646" y="5263701"/>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Was ist deine Lieblingsfarbe?</a:t>
            </a:r>
            <a:endParaRPr sz="2800">
              <a:solidFill>
                <a:schemeClr val="dk2"/>
              </a:solidFill>
              <a:latin typeface="Montserrat"/>
              <a:ea typeface="Montserrat"/>
              <a:cs typeface="Montserrat"/>
              <a:sym typeface="Montserrat"/>
            </a:endParaRPr>
          </a:p>
        </p:txBody>
      </p:sp>
      <p:sp>
        <p:nvSpPr>
          <p:cNvPr id="284" name="Google Shape;284;p33"/>
          <p:cNvSpPr/>
          <p:nvPr/>
        </p:nvSpPr>
        <p:spPr>
          <a:xfrm>
            <a:off x="7959310" y="5670631"/>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Meine Lieblingsfarbe ist blau.</a:t>
            </a:r>
            <a:endParaRPr sz="2800">
              <a:solidFill>
                <a:schemeClr val="dk2"/>
              </a:solidFill>
              <a:latin typeface="Montserrat"/>
              <a:ea typeface="Montserrat"/>
              <a:cs typeface="Montserrat"/>
              <a:sym typeface="Montserrat"/>
            </a:endParaRPr>
          </a:p>
        </p:txBody>
      </p:sp>
      <p:sp>
        <p:nvSpPr>
          <p:cNvPr id="285" name="Google Shape;285;p33"/>
          <p:cNvSpPr/>
          <p:nvPr/>
        </p:nvSpPr>
        <p:spPr>
          <a:xfrm>
            <a:off x="3751646" y="6780251"/>
            <a:ext cx="3984000" cy="1265100"/>
          </a:xfrm>
          <a:prstGeom prst="wedgeRoundRectCallout">
            <a:avLst>
              <a:gd fmla="val -59765" name="adj1"/>
              <a:gd fmla="val -13080"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und </a:t>
            </a:r>
            <a:r>
              <a:rPr lang="en-GB" sz="2800">
                <a:solidFill>
                  <a:schemeClr val="dk2"/>
                </a:solidFill>
                <a:latin typeface="Montserrat"/>
                <a:ea typeface="Montserrat"/>
                <a:cs typeface="Montserrat"/>
                <a:sym typeface="Montserrat"/>
              </a:rPr>
              <a:t>dein</a:t>
            </a:r>
            <a:r>
              <a:rPr lang="en-GB" sz="2800">
                <a:solidFill>
                  <a:schemeClr val="dk2"/>
                </a:solidFill>
                <a:latin typeface="Montserrat"/>
                <a:ea typeface="Montserrat"/>
                <a:cs typeface="Montserrat"/>
                <a:sym typeface="Montserrat"/>
              </a:rPr>
              <a:t> Lieblingstier?</a:t>
            </a:r>
            <a:endParaRPr sz="2800">
              <a:solidFill>
                <a:schemeClr val="dk2"/>
              </a:solidFill>
              <a:latin typeface="Montserrat"/>
              <a:ea typeface="Montserrat"/>
              <a:cs typeface="Montserrat"/>
              <a:sym typeface="Montserrat"/>
            </a:endParaRPr>
          </a:p>
        </p:txBody>
      </p:sp>
      <p:sp>
        <p:nvSpPr>
          <p:cNvPr id="286" name="Google Shape;286;p33"/>
          <p:cNvSpPr/>
          <p:nvPr/>
        </p:nvSpPr>
        <p:spPr>
          <a:xfrm>
            <a:off x="7959310" y="7187181"/>
            <a:ext cx="3984000" cy="1265100"/>
          </a:xfrm>
          <a:prstGeom prst="wedgeRoundRectCallout">
            <a:avLst>
              <a:gd fmla="val 64454" name="adj1"/>
              <a:gd fmla="val -34499" name="adj2"/>
              <a:gd fmla="val 0" name="adj3"/>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Mein </a:t>
            </a:r>
            <a:r>
              <a:rPr lang="en-GB" sz="2800">
                <a:solidFill>
                  <a:schemeClr val="dk2"/>
                </a:solidFill>
                <a:latin typeface="Montserrat"/>
                <a:ea typeface="Montserrat"/>
                <a:cs typeface="Montserrat"/>
                <a:sym typeface="Montserrat"/>
              </a:rPr>
              <a:t>Lieblingstier ist ein Hund.</a:t>
            </a:r>
            <a:endParaRPr sz="28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nvSpPr>
        <p:spPr>
          <a:xfrm>
            <a:off x="1559175" y="770625"/>
            <a:ext cx="13279800" cy="80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1a)	_____ Freund heißt Jan.</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1b) 	My ________ is called Jan.</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2a)	Deine ________ hört ________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2b) 	______ sister _______ to music.</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3a)	Wer ist ______ Lieblings__________?</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3b) 	_____ is your ________ actor?</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4a)	Was machen deine _________ am _______________?</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4b)	_____ do ______ parents do at the weekend?</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5a)	Mein ________ ist _______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5b)	_____ bike ___ broken.</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4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idx="4294967295" type="title"/>
          </p:nvPr>
        </p:nvSpPr>
        <p:spPr>
          <a:xfrm>
            <a:off x="7402479" y="-35640"/>
            <a:ext cx="3524400" cy="2296200"/>
          </a:xfrm>
          <a:prstGeom prst="rect">
            <a:avLst/>
          </a:prstGeom>
          <a:noFill/>
          <a:ln>
            <a:noFill/>
          </a:ln>
        </p:spPr>
        <p:txBody>
          <a:bodyPr anchorCtr="0" anchor="ctr" bIns="68550" lIns="137150" spcFirstLastPara="1" rIns="137150" wrap="square" tIns="68550">
            <a:noAutofit/>
          </a:bodyPr>
          <a:lstStyle/>
          <a:p>
            <a:pPr indent="0" lvl="0" marL="0" rtl="0" algn="ctr">
              <a:lnSpc>
                <a:spcPct val="100000"/>
              </a:lnSpc>
              <a:spcBef>
                <a:spcPts val="0"/>
              </a:spcBef>
              <a:spcAft>
                <a:spcPts val="0"/>
              </a:spcAft>
              <a:buClr>
                <a:srgbClr val="002060"/>
              </a:buClr>
              <a:buSzPts val="18000"/>
              <a:buFont typeface="Century Gothic"/>
              <a:buNone/>
            </a:pPr>
            <a:r>
              <a:rPr b="1" lang="en-GB" sz="18000">
                <a:solidFill>
                  <a:schemeClr val="dk2"/>
                </a:solidFill>
              </a:rPr>
              <a:t>ei</a:t>
            </a:r>
            <a:endParaRPr sz="18000">
              <a:solidFill>
                <a:schemeClr val="dk2"/>
              </a:solidFill>
            </a:endParaRPr>
          </a:p>
        </p:txBody>
      </p:sp>
      <p:sp>
        <p:nvSpPr>
          <p:cNvPr id="103" name="Google Shape;103;p17"/>
          <p:cNvSpPr/>
          <p:nvPr/>
        </p:nvSpPr>
        <p:spPr>
          <a:xfrm>
            <a:off x="6291840" y="2582786"/>
            <a:ext cx="5704200" cy="4320900"/>
          </a:xfrm>
          <a:prstGeom prst="roundRect">
            <a:avLst>
              <a:gd fmla="val 16667" name="adj"/>
            </a:avLst>
          </a:prstGeom>
          <a:solidFill>
            <a:schemeClr val="lt1"/>
          </a:solidFill>
          <a:ln cap="flat" cmpd="sng" w="57150">
            <a:solidFill>
              <a:schemeClr val="dk2"/>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13200"/>
              <a:buFont typeface="Century Gothic"/>
              <a:buNone/>
            </a:pPr>
            <a:r>
              <a:rPr b="0" i="0" lang="en-GB" sz="13200" u="none" cap="none" strike="noStrike">
                <a:solidFill>
                  <a:schemeClr val="dk2"/>
                </a:solidFill>
                <a:latin typeface="Century Gothic"/>
                <a:ea typeface="Century Gothic"/>
                <a:cs typeface="Century Gothic"/>
                <a:sym typeface="Century Gothic"/>
              </a:rPr>
              <a:t>frei</a:t>
            </a:r>
            <a:endParaRPr b="0" i="0" sz="13200" u="none" cap="none" strike="noStrike">
              <a:solidFill>
                <a:schemeClr val="dk2"/>
              </a:solidFill>
              <a:latin typeface="Century Gothic"/>
              <a:ea typeface="Century Gothic"/>
              <a:cs typeface="Century Gothic"/>
              <a:sym typeface="Century Gothic"/>
            </a:endParaRPr>
          </a:p>
        </p:txBody>
      </p:sp>
      <p:sp>
        <p:nvSpPr>
          <p:cNvPr id="104" name="Google Shape;104;p17"/>
          <p:cNvSpPr/>
          <p:nvPr/>
        </p:nvSpPr>
        <p:spPr>
          <a:xfrm>
            <a:off x="1425693" y="937928"/>
            <a:ext cx="30663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chemeClr val="dk2"/>
                </a:solidFill>
                <a:latin typeface="Century Gothic"/>
                <a:ea typeface="Century Gothic"/>
                <a:cs typeface="Century Gothic"/>
                <a:sym typeface="Century Gothic"/>
              </a:rPr>
              <a:t>leider</a:t>
            </a:r>
            <a:endParaRPr b="0" i="0" sz="8100" u="none" cap="none" strike="noStrike">
              <a:solidFill>
                <a:schemeClr val="dk2"/>
              </a:solidFill>
              <a:latin typeface="Century Gothic"/>
              <a:ea typeface="Century Gothic"/>
              <a:cs typeface="Century Gothic"/>
              <a:sym typeface="Century Gothic"/>
            </a:endParaRPr>
          </a:p>
        </p:txBody>
      </p:sp>
      <p:sp>
        <p:nvSpPr>
          <p:cNvPr id="105" name="Google Shape;105;p17"/>
          <p:cNvSpPr/>
          <p:nvPr/>
        </p:nvSpPr>
        <p:spPr>
          <a:xfrm>
            <a:off x="13814164" y="4711380"/>
            <a:ext cx="29148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chemeClr val="dk2"/>
                </a:solidFill>
                <a:latin typeface="Century Gothic"/>
                <a:ea typeface="Century Gothic"/>
                <a:cs typeface="Century Gothic"/>
                <a:sym typeface="Century Gothic"/>
              </a:rPr>
              <a:t>allein</a:t>
            </a:r>
            <a:endParaRPr b="0" i="0" sz="8100" u="none" cap="none" strike="noStrike">
              <a:solidFill>
                <a:schemeClr val="dk2"/>
              </a:solidFill>
              <a:latin typeface="Century Gothic"/>
              <a:ea typeface="Century Gothic"/>
              <a:cs typeface="Century Gothic"/>
              <a:sym typeface="Century Gothic"/>
            </a:endParaRPr>
          </a:p>
        </p:txBody>
      </p:sp>
      <p:sp>
        <p:nvSpPr>
          <p:cNvPr id="106" name="Google Shape;106;p17"/>
          <p:cNvSpPr/>
          <p:nvPr/>
        </p:nvSpPr>
        <p:spPr>
          <a:xfrm>
            <a:off x="14259484" y="937928"/>
            <a:ext cx="17919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FFCC00"/>
              </a:buClr>
              <a:buSzPts val="8100"/>
              <a:buFont typeface="Century Gothic"/>
              <a:buNone/>
            </a:pPr>
            <a:r>
              <a:rPr b="0" i="0" lang="en-GB" sz="8100" u="none" cap="none" strike="noStrike">
                <a:solidFill>
                  <a:schemeClr val="dk2"/>
                </a:solidFill>
                <a:latin typeface="Century Gothic"/>
                <a:ea typeface="Century Gothic"/>
                <a:cs typeface="Century Gothic"/>
                <a:sym typeface="Century Gothic"/>
              </a:rPr>
              <a:t>ein</a:t>
            </a:r>
            <a:endParaRPr b="0" i="1" sz="8100" u="none" cap="none" strike="noStrike">
              <a:solidFill>
                <a:schemeClr val="dk2"/>
              </a:solidFill>
              <a:latin typeface="Century Gothic"/>
              <a:ea typeface="Century Gothic"/>
              <a:cs typeface="Century Gothic"/>
              <a:sym typeface="Century Gothic"/>
            </a:endParaRPr>
          </a:p>
        </p:txBody>
      </p:sp>
      <p:sp>
        <p:nvSpPr>
          <p:cNvPr id="107" name="Google Shape;107;p17"/>
          <p:cNvSpPr/>
          <p:nvPr/>
        </p:nvSpPr>
        <p:spPr>
          <a:xfrm>
            <a:off x="1619526" y="4657039"/>
            <a:ext cx="25206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chemeClr val="dk2"/>
                </a:solidFill>
                <a:latin typeface="Century Gothic"/>
                <a:ea typeface="Century Gothic"/>
                <a:cs typeface="Century Gothic"/>
                <a:sym typeface="Century Gothic"/>
              </a:rPr>
              <a:t>kl</a:t>
            </a:r>
            <a:r>
              <a:rPr b="0" i="1" lang="en-GB" sz="8100" u="none" cap="none" strike="noStrike">
                <a:solidFill>
                  <a:schemeClr val="dk2"/>
                </a:solidFill>
                <a:latin typeface="Century Gothic"/>
                <a:ea typeface="Century Gothic"/>
                <a:cs typeface="Century Gothic"/>
                <a:sym typeface="Century Gothic"/>
              </a:rPr>
              <a:t>e</a:t>
            </a:r>
            <a:r>
              <a:rPr b="0" i="0" lang="en-GB" sz="8100" u="none" cap="none" strike="noStrike">
                <a:solidFill>
                  <a:schemeClr val="dk2"/>
                </a:solidFill>
                <a:latin typeface="Century Gothic"/>
                <a:ea typeface="Century Gothic"/>
                <a:cs typeface="Century Gothic"/>
                <a:sym typeface="Century Gothic"/>
              </a:rPr>
              <a:t>in</a:t>
            </a:r>
            <a:endParaRPr b="0" i="0" sz="8100" u="none" cap="none" strike="noStrike">
              <a:solidFill>
                <a:schemeClr val="dk2"/>
              </a:solidFill>
              <a:latin typeface="Century Gothic"/>
              <a:ea typeface="Century Gothic"/>
              <a:cs typeface="Century Gothic"/>
              <a:sym typeface="Century Gothic"/>
            </a:endParaRPr>
          </a:p>
        </p:txBody>
      </p:sp>
      <p:sp>
        <p:nvSpPr>
          <p:cNvPr id="108" name="Google Shape;108;p17"/>
          <p:cNvSpPr/>
          <p:nvPr/>
        </p:nvSpPr>
        <p:spPr>
          <a:xfrm>
            <a:off x="8046102" y="7095264"/>
            <a:ext cx="21960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chemeClr val="dk2"/>
                </a:solidFill>
                <a:latin typeface="Century Gothic"/>
                <a:ea typeface="Century Gothic"/>
                <a:cs typeface="Century Gothic"/>
                <a:sym typeface="Century Gothic"/>
              </a:rPr>
              <a:t>sein</a:t>
            </a:r>
            <a:endParaRPr sz="2100">
              <a:solidFill>
                <a:schemeClr val="dk2"/>
              </a:solidFill>
            </a:endParaRPr>
          </a:p>
        </p:txBody>
      </p:sp>
      <p:pic>
        <p:nvPicPr>
          <p:cNvPr descr="stick figure by itself" id="109" name="Google Shape;109;p17"/>
          <p:cNvPicPr preferRelativeResize="0"/>
          <p:nvPr/>
        </p:nvPicPr>
        <p:blipFill rotWithShape="1">
          <a:blip r:embed="rId3">
            <a:alphaModFix/>
          </a:blip>
          <a:srcRect b="0" l="0" r="0" t="0"/>
          <a:stretch/>
        </p:blipFill>
        <p:spPr>
          <a:xfrm>
            <a:off x="14417272" y="6005013"/>
            <a:ext cx="1476259" cy="2997710"/>
          </a:xfrm>
          <a:prstGeom prst="rect">
            <a:avLst/>
          </a:prstGeom>
          <a:noFill/>
          <a:ln>
            <a:noFill/>
          </a:ln>
        </p:spPr>
      </p:pic>
      <p:sp>
        <p:nvSpPr>
          <p:cNvPr id="110" name="Google Shape;110;p17"/>
          <p:cNvSpPr txBox="1"/>
          <p:nvPr/>
        </p:nvSpPr>
        <p:spPr>
          <a:xfrm>
            <a:off x="509699" y="2077242"/>
            <a:ext cx="4881300" cy="7848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4200"/>
              <a:buFont typeface="Century Gothic"/>
              <a:buNone/>
            </a:pPr>
            <a:r>
              <a:rPr b="0" i="0" lang="en-GB" sz="4200" u="none" cap="none" strike="noStrike">
                <a:solidFill>
                  <a:schemeClr val="dk2"/>
                </a:solidFill>
                <a:latin typeface="Century Gothic"/>
                <a:ea typeface="Century Gothic"/>
                <a:cs typeface="Century Gothic"/>
                <a:sym typeface="Century Gothic"/>
              </a:rPr>
              <a:t>[unfortunately]</a:t>
            </a:r>
            <a:endParaRPr sz="2100">
              <a:solidFill>
                <a:schemeClr val="dk2"/>
              </a:solidFill>
            </a:endParaRPr>
          </a:p>
        </p:txBody>
      </p:sp>
      <p:sp>
        <p:nvSpPr>
          <p:cNvPr id="111" name="Google Shape;111;p17"/>
          <p:cNvSpPr txBox="1"/>
          <p:nvPr/>
        </p:nvSpPr>
        <p:spPr>
          <a:xfrm>
            <a:off x="6703359" y="8230345"/>
            <a:ext cx="4881300" cy="7848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4200"/>
              <a:buFont typeface="Century Gothic"/>
              <a:buNone/>
            </a:pPr>
            <a:r>
              <a:rPr b="0" i="0" lang="en-GB" sz="4200" u="none" cap="none" strike="noStrike">
                <a:solidFill>
                  <a:schemeClr val="dk2"/>
                </a:solidFill>
                <a:latin typeface="Century Gothic"/>
                <a:ea typeface="Century Gothic"/>
                <a:cs typeface="Century Gothic"/>
                <a:sym typeface="Century Gothic"/>
              </a:rPr>
              <a:t>[to be]</a:t>
            </a:r>
            <a:endParaRPr sz="2100">
              <a:solidFill>
                <a:schemeClr val="dk2"/>
              </a:solidFill>
            </a:endParaRPr>
          </a:p>
        </p:txBody>
      </p:sp>
      <p:pic>
        <p:nvPicPr>
          <p:cNvPr descr="man escaping from jail" id="112" name="Google Shape;112;p17"/>
          <p:cNvPicPr preferRelativeResize="0"/>
          <p:nvPr/>
        </p:nvPicPr>
        <p:blipFill rotWithShape="1">
          <a:blip r:embed="rId4">
            <a:alphaModFix/>
          </a:blip>
          <a:srcRect b="0" l="0" r="0" t="0"/>
          <a:stretch/>
        </p:blipFill>
        <p:spPr>
          <a:xfrm>
            <a:off x="7879424" y="2828474"/>
            <a:ext cx="2196000" cy="1966382"/>
          </a:xfrm>
          <a:prstGeom prst="rect">
            <a:avLst/>
          </a:prstGeom>
          <a:noFill/>
          <a:ln>
            <a:noFill/>
          </a:ln>
        </p:spPr>
      </p:pic>
      <p:grpSp>
        <p:nvGrpSpPr>
          <p:cNvPr descr="the number one and the letter 'a'" id="113" name="Google Shape;113;p17"/>
          <p:cNvGrpSpPr/>
          <p:nvPr/>
        </p:nvGrpSpPr>
        <p:grpSpPr>
          <a:xfrm>
            <a:off x="13527744" y="1955889"/>
            <a:ext cx="3528059" cy="2354400"/>
            <a:chOff x="9018496" y="1303926"/>
            <a:chExt cx="2352039" cy="1569600"/>
          </a:xfrm>
        </p:grpSpPr>
        <p:pic>
          <p:nvPicPr>
            <p:cNvPr id="114" name="Google Shape;114;p17"/>
            <p:cNvPicPr preferRelativeResize="0"/>
            <p:nvPr/>
          </p:nvPicPr>
          <p:blipFill rotWithShape="1">
            <a:blip r:embed="rId5">
              <a:alphaModFix/>
            </a:blip>
            <a:srcRect b="0" l="0" r="0" t="0"/>
            <a:stretch/>
          </p:blipFill>
          <p:spPr>
            <a:xfrm>
              <a:off x="9018496" y="1514730"/>
              <a:ext cx="608794" cy="1346112"/>
            </a:xfrm>
            <a:prstGeom prst="rect">
              <a:avLst/>
            </a:prstGeom>
            <a:noFill/>
            <a:ln>
              <a:noFill/>
            </a:ln>
          </p:spPr>
        </p:pic>
        <p:sp>
          <p:nvSpPr>
            <p:cNvPr id="115" name="Google Shape;115;p17"/>
            <p:cNvSpPr txBox="1"/>
            <p:nvPr/>
          </p:nvSpPr>
          <p:spPr>
            <a:xfrm>
              <a:off x="9689635" y="1303926"/>
              <a:ext cx="1680900" cy="15696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2060"/>
                </a:buClr>
                <a:buSzPts val="14400"/>
                <a:buFont typeface="Century Gothic"/>
                <a:buNone/>
              </a:pPr>
              <a:r>
                <a:rPr b="0" i="0" lang="en-GB" sz="14400" u="none" cap="none" strike="noStrike">
                  <a:solidFill>
                    <a:schemeClr val="dk2"/>
                  </a:solidFill>
                  <a:latin typeface="Century Gothic"/>
                  <a:ea typeface="Century Gothic"/>
                  <a:cs typeface="Century Gothic"/>
                  <a:sym typeface="Century Gothic"/>
                </a:rPr>
                <a:t>/a</a:t>
              </a:r>
              <a:endParaRPr sz="2100">
                <a:solidFill>
                  <a:schemeClr val="dk2"/>
                </a:solidFill>
              </a:endParaRPr>
            </a:p>
          </p:txBody>
        </p:sp>
      </p:grpSp>
      <p:grpSp>
        <p:nvGrpSpPr>
          <p:cNvPr descr="elephant" id="116" name="Google Shape;116;p17"/>
          <p:cNvGrpSpPr/>
          <p:nvPr/>
        </p:nvGrpSpPr>
        <p:grpSpPr>
          <a:xfrm>
            <a:off x="1284060" y="6257987"/>
            <a:ext cx="3977293" cy="2526057"/>
            <a:chOff x="892414" y="4135141"/>
            <a:chExt cx="3255007" cy="1956970"/>
          </a:xfrm>
        </p:grpSpPr>
        <p:pic>
          <p:nvPicPr>
            <p:cNvPr descr="mouse" id="117" name="Google Shape;117;p17"/>
            <p:cNvPicPr preferRelativeResize="0"/>
            <p:nvPr/>
          </p:nvPicPr>
          <p:blipFill rotWithShape="1">
            <a:blip r:embed="rId6">
              <a:alphaModFix/>
            </a:blip>
            <a:srcRect b="0" l="0" r="0" t="0"/>
            <a:stretch/>
          </p:blipFill>
          <p:spPr>
            <a:xfrm>
              <a:off x="3024175" y="5457886"/>
              <a:ext cx="642796" cy="634225"/>
            </a:xfrm>
            <a:prstGeom prst="rect">
              <a:avLst/>
            </a:prstGeom>
            <a:noFill/>
            <a:ln>
              <a:noFill/>
            </a:ln>
          </p:spPr>
        </p:pic>
        <p:pic>
          <p:nvPicPr>
            <p:cNvPr id="118" name="Google Shape;118;p17"/>
            <p:cNvPicPr preferRelativeResize="0"/>
            <p:nvPr/>
          </p:nvPicPr>
          <p:blipFill rotWithShape="1">
            <a:blip r:embed="rId7">
              <a:alphaModFix/>
            </a:blip>
            <a:srcRect b="0" l="0" r="0" t="0"/>
            <a:stretch/>
          </p:blipFill>
          <p:spPr>
            <a:xfrm>
              <a:off x="892414" y="4135141"/>
              <a:ext cx="2369943" cy="1722159"/>
            </a:xfrm>
            <a:prstGeom prst="rect">
              <a:avLst/>
            </a:prstGeom>
            <a:noFill/>
            <a:ln>
              <a:noFill/>
            </a:ln>
          </p:spPr>
        </p:pic>
        <p:cxnSp>
          <p:nvCxnSpPr>
            <p:cNvPr descr="arrow pointing to mouse" id="119" name="Google Shape;119;p17"/>
            <p:cNvCxnSpPr/>
            <p:nvPr/>
          </p:nvCxnSpPr>
          <p:spPr>
            <a:xfrm flipH="1">
              <a:off x="3666821" y="5208477"/>
              <a:ext cx="480600" cy="422100"/>
            </a:xfrm>
            <a:prstGeom prst="straightConnector1">
              <a:avLst/>
            </a:prstGeom>
            <a:noFill/>
            <a:ln cap="flat" cmpd="sng" w="57150">
              <a:solidFill>
                <a:srgbClr val="002060"/>
              </a:solidFill>
              <a:prstDash val="solid"/>
              <a:miter lim="800000"/>
              <a:headEnd len="sm" w="sm" type="none"/>
              <a:tailEnd len="med" w="med" type="triangle"/>
            </a:ln>
          </p:spPr>
        </p:cxnSp>
      </p:grpSp>
      <p:sp>
        <p:nvSpPr>
          <p:cNvPr id="120" name="Google Shape;120;p17"/>
          <p:cNvSpPr txBox="1"/>
          <p:nvPr/>
        </p:nvSpPr>
        <p:spPr>
          <a:xfrm>
            <a:off x="14369530" y="7787762"/>
            <a:ext cx="4881300" cy="7848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4200"/>
              <a:buFont typeface="Century Gothic"/>
              <a:buNone/>
            </a:pPr>
            <a:r>
              <a:rPr b="0" i="0" lang="en-GB" sz="4200" u="none" cap="none" strike="noStrike">
                <a:solidFill>
                  <a:schemeClr val="dk2"/>
                </a:solidFill>
                <a:latin typeface="Century Gothic"/>
                <a:ea typeface="Century Gothic"/>
                <a:cs typeface="Century Gothic"/>
                <a:sym typeface="Century Gothic"/>
              </a:rPr>
              <a:t>[alone]</a:t>
            </a:r>
            <a:endParaRPr sz="21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nvSpPr>
        <p:spPr>
          <a:xfrm>
            <a:off x="1559175" y="770625"/>
            <a:ext cx="13279800" cy="80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1a)	</a:t>
            </a:r>
            <a:r>
              <a:rPr b="1" lang="en-GB" sz="3400">
                <a:latin typeface="Montserrat"/>
                <a:ea typeface="Montserrat"/>
                <a:cs typeface="Montserrat"/>
                <a:sym typeface="Montserrat"/>
              </a:rPr>
              <a:t>Mein</a:t>
            </a:r>
            <a:r>
              <a:rPr lang="en-GB" sz="3400">
                <a:latin typeface="Montserrat"/>
                <a:ea typeface="Montserrat"/>
                <a:cs typeface="Montserrat"/>
                <a:sym typeface="Montserrat"/>
              </a:rPr>
              <a:t> Freund heißt Jan.</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1b) 	My </a:t>
            </a:r>
            <a:r>
              <a:rPr b="1" lang="en-GB" sz="3400">
                <a:latin typeface="Montserrat"/>
                <a:ea typeface="Montserrat"/>
                <a:cs typeface="Montserrat"/>
                <a:sym typeface="Montserrat"/>
              </a:rPr>
              <a:t>friend</a:t>
            </a:r>
            <a:r>
              <a:rPr lang="en-GB" sz="3400">
                <a:latin typeface="Montserrat"/>
                <a:ea typeface="Montserrat"/>
                <a:cs typeface="Montserrat"/>
                <a:sym typeface="Montserrat"/>
              </a:rPr>
              <a:t> is called Jan.</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2a)	Deine </a:t>
            </a:r>
            <a:r>
              <a:rPr b="1" lang="en-GB" sz="3400">
                <a:latin typeface="Montserrat"/>
                <a:ea typeface="Montserrat"/>
                <a:cs typeface="Montserrat"/>
                <a:sym typeface="Montserrat"/>
              </a:rPr>
              <a:t>Schwester</a:t>
            </a:r>
            <a:r>
              <a:rPr lang="en-GB" sz="3400">
                <a:latin typeface="Montserrat"/>
                <a:ea typeface="Montserrat"/>
                <a:cs typeface="Montserrat"/>
                <a:sym typeface="Montserrat"/>
              </a:rPr>
              <a:t> hört </a:t>
            </a:r>
            <a:r>
              <a:rPr b="1" lang="en-GB" sz="3400">
                <a:latin typeface="Montserrat"/>
                <a:ea typeface="Montserrat"/>
                <a:cs typeface="Montserrat"/>
                <a:sym typeface="Montserrat"/>
              </a:rPr>
              <a:t>Musik</a:t>
            </a:r>
            <a:r>
              <a:rPr lang="en-GB" sz="3400">
                <a:latin typeface="Montserrat"/>
                <a:ea typeface="Montserrat"/>
                <a:cs typeface="Montserrat"/>
                <a:sym typeface="Montserrat"/>
              </a:rPr>
              <a:t>.</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2b) 	</a:t>
            </a:r>
            <a:r>
              <a:rPr b="1" lang="en-GB" sz="3400">
                <a:latin typeface="Montserrat"/>
                <a:ea typeface="Montserrat"/>
                <a:cs typeface="Montserrat"/>
                <a:sym typeface="Montserrat"/>
              </a:rPr>
              <a:t>Your</a:t>
            </a:r>
            <a:r>
              <a:rPr lang="en-GB" sz="3400">
                <a:latin typeface="Montserrat"/>
                <a:ea typeface="Montserrat"/>
                <a:cs typeface="Montserrat"/>
                <a:sym typeface="Montserrat"/>
              </a:rPr>
              <a:t> sister </a:t>
            </a:r>
            <a:r>
              <a:rPr b="1" lang="en-GB" sz="3400">
                <a:latin typeface="Montserrat"/>
                <a:ea typeface="Montserrat"/>
                <a:cs typeface="Montserrat"/>
                <a:sym typeface="Montserrat"/>
              </a:rPr>
              <a:t>listens</a:t>
            </a:r>
            <a:r>
              <a:rPr lang="en-GB" sz="3400">
                <a:latin typeface="Montserrat"/>
                <a:ea typeface="Montserrat"/>
                <a:cs typeface="Montserrat"/>
                <a:sym typeface="Montserrat"/>
              </a:rPr>
              <a:t> to music.</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3a)	Wer ist </a:t>
            </a:r>
            <a:r>
              <a:rPr b="1" lang="en-GB" sz="3400">
                <a:latin typeface="Montserrat"/>
                <a:ea typeface="Montserrat"/>
                <a:cs typeface="Montserrat"/>
                <a:sym typeface="Montserrat"/>
              </a:rPr>
              <a:t>dein</a:t>
            </a:r>
            <a:r>
              <a:rPr lang="en-GB" sz="3400">
                <a:latin typeface="Montserrat"/>
                <a:ea typeface="Montserrat"/>
                <a:cs typeface="Montserrat"/>
                <a:sym typeface="Montserrat"/>
              </a:rPr>
              <a:t> Lieblings</a:t>
            </a:r>
            <a:r>
              <a:rPr b="1" lang="en-GB" sz="3400">
                <a:latin typeface="Montserrat"/>
                <a:ea typeface="Montserrat"/>
                <a:cs typeface="Montserrat"/>
                <a:sym typeface="Montserrat"/>
              </a:rPr>
              <a:t>schauspieler</a:t>
            </a:r>
            <a:r>
              <a:rPr lang="en-GB" sz="3400">
                <a:latin typeface="Montserrat"/>
                <a:ea typeface="Montserrat"/>
                <a:cs typeface="Montserrat"/>
                <a:sym typeface="Montserrat"/>
              </a:rPr>
              <a:t>?</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3b) 	</a:t>
            </a:r>
            <a:r>
              <a:rPr b="1" lang="en-GB" sz="3400">
                <a:latin typeface="Montserrat"/>
                <a:ea typeface="Montserrat"/>
                <a:cs typeface="Montserrat"/>
                <a:sym typeface="Montserrat"/>
              </a:rPr>
              <a:t>My</a:t>
            </a:r>
            <a:r>
              <a:rPr lang="en-GB" sz="3400">
                <a:latin typeface="Montserrat"/>
                <a:ea typeface="Montserrat"/>
                <a:cs typeface="Montserrat"/>
                <a:sym typeface="Montserrat"/>
              </a:rPr>
              <a:t> is your </a:t>
            </a:r>
            <a:r>
              <a:rPr b="1" lang="en-GB" sz="3400">
                <a:latin typeface="Montserrat"/>
                <a:ea typeface="Montserrat"/>
                <a:cs typeface="Montserrat"/>
                <a:sym typeface="Montserrat"/>
              </a:rPr>
              <a:t>favourite </a:t>
            </a:r>
            <a:r>
              <a:rPr lang="en-GB" sz="3400">
                <a:latin typeface="Montserrat"/>
                <a:ea typeface="Montserrat"/>
                <a:cs typeface="Montserrat"/>
                <a:sym typeface="Montserrat"/>
              </a:rPr>
              <a:t>actor?</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4a)	Was machen deine </a:t>
            </a:r>
            <a:r>
              <a:rPr b="1" lang="en-GB" sz="3400">
                <a:latin typeface="Montserrat"/>
                <a:ea typeface="Montserrat"/>
                <a:cs typeface="Montserrat"/>
                <a:sym typeface="Montserrat"/>
              </a:rPr>
              <a:t>Eltern</a:t>
            </a:r>
            <a:r>
              <a:rPr lang="en-GB" sz="3400">
                <a:latin typeface="Montserrat"/>
                <a:ea typeface="Montserrat"/>
                <a:cs typeface="Montserrat"/>
                <a:sym typeface="Montserrat"/>
              </a:rPr>
              <a:t> am </a:t>
            </a:r>
            <a:r>
              <a:rPr b="1" lang="en-GB" sz="3400">
                <a:latin typeface="Montserrat"/>
                <a:ea typeface="Montserrat"/>
                <a:cs typeface="Montserrat"/>
                <a:sym typeface="Montserrat"/>
              </a:rPr>
              <a:t>Wochenende</a:t>
            </a:r>
            <a:r>
              <a:rPr lang="en-GB" sz="3400">
                <a:latin typeface="Montserrat"/>
                <a:ea typeface="Montserrat"/>
                <a:cs typeface="Montserrat"/>
                <a:sym typeface="Montserrat"/>
              </a:rPr>
              <a:t>?</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4b)	</a:t>
            </a:r>
            <a:r>
              <a:rPr b="1" lang="en-GB" sz="3400">
                <a:latin typeface="Montserrat"/>
                <a:ea typeface="Montserrat"/>
                <a:cs typeface="Montserrat"/>
                <a:sym typeface="Montserrat"/>
              </a:rPr>
              <a:t>What</a:t>
            </a:r>
            <a:r>
              <a:rPr lang="en-GB" sz="3400">
                <a:latin typeface="Montserrat"/>
                <a:ea typeface="Montserrat"/>
                <a:cs typeface="Montserrat"/>
                <a:sym typeface="Montserrat"/>
              </a:rPr>
              <a:t> do </a:t>
            </a:r>
            <a:r>
              <a:rPr b="1" lang="en-GB" sz="3400">
                <a:latin typeface="Montserrat"/>
                <a:ea typeface="Montserrat"/>
                <a:cs typeface="Montserrat"/>
                <a:sym typeface="Montserrat"/>
              </a:rPr>
              <a:t>your</a:t>
            </a:r>
            <a:r>
              <a:rPr lang="en-GB" sz="3400">
                <a:latin typeface="Montserrat"/>
                <a:ea typeface="Montserrat"/>
                <a:cs typeface="Montserrat"/>
                <a:sym typeface="Montserrat"/>
              </a:rPr>
              <a:t> parents do at the weekend?</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5a)	Mein </a:t>
            </a:r>
            <a:r>
              <a:rPr b="1" lang="en-GB" sz="3400">
                <a:latin typeface="Montserrat"/>
                <a:ea typeface="Montserrat"/>
                <a:cs typeface="Montserrat"/>
                <a:sym typeface="Montserrat"/>
              </a:rPr>
              <a:t>Fahrrad</a:t>
            </a:r>
            <a:r>
              <a:rPr lang="en-GB" sz="3400">
                <a:latin typeface="Montserrat"/>
                <a:ea typeface="Montserrat"/>
                <a:cs typeface="Montserrat"/>
                <a:sym typeface="Montserrat"/>
              </a:rPr>
              <a:t> ist </a:t>
            </a:r>
            <a:r>
              <a:rPr b="1" lang="en-GB" sz="3400">
                <a:latin typeface="Montserrat"/>
                <a:ea typeface="Montserrat"/>
                <a:cs typeface="Montserrat"/>
                <a:sym typeface="Montserrat"/>
              </a:rPr>
              <a:t>kaputt</a:t>
            </a:r>
            <a:r>
              <a:rPr lang="en-GB" sz="3400">
                <a:latin typeface="Montserrat"/>
                <a:ea typeface="Montserrat"/>
                <a:cs typeface="Montserrat"/>
                <a:sym typeface="Montserrat"/>
              </a:rPr>
              <a:t>.</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5b)	</a:t>
            </a:r>
            <a:r>
              <a:rPr b="1" lang="en-GB" sz="3400">
                <a:latin typeface="Montserrat"/>
                <a:ea typeface="Montserrat"/>
                <a:cs typeface="Montserrat"/>
                <a:sym typeface="Montserrat"/>
              </a:rPr>
              <a:t>My </a:t>
            </a:r>
            <a:r>
              <a:rPr lang="en-GB" sz="3400">
                <a:latin typeface="Montserrat"/>
                <a:ea typeface="Montserrat"/>
                <a:cs typeface="Montserrat"/>
                <a:sym typeface="Montserrat"/>
              </a:rPr>
              <a:t>bike </a:t>
            </a:r>
            <a:r>
              <a:rPr b="1" lang="en-GB" sz="3400">
                <a:latin typeface="Montserrat"/>
                <a:ea typeface="Montserrat"/>
                <a:cs typeface="Montserrat"/>
                <a:sym typeface="Montserrat"/>
              </a:rPr>
              <a:t>is</a:t>
            </a:r>
            <a:r>
              <a:rPr lang="en-GB" sz="3400">
                <a:latin typeface="Montserrat"/>
                <a:ea typeface="Montserrat"/>
                <a:cs typeface="Montserrat"/>
                <a:sym typeface="Montserrat"/>
              </a:rPr>
              <a:t> broken.</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40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0" name="Shape 300"/>
        <p:cNvGrpSpPr/>
        <p:nvPr/>
      </p:nvGrpSpPr>
      <p:grpSpPr>
        <a:xfrm>
          <a:off x="0" y="0"/>
          <a:ext cx="0" cy="0"/>
          <a:chOff x="0" y="0"/>
          <a:chExt cx="0" cy="0"/>
        </a:xfrm>
      </p:grpSpPr>
      <p:sp>
        <p:nvSpPr>
          <p:cNvPr id="301" name="Google Shape;301;p36"/>
          <p:cNvSpPr txBox="1"/>
          <p:nvPr/>
        </p:nvSpPr>
        <p:spPr>
          <a:xfrm>
            <a:off x="716875" y="340525"/>
            <a:ext cx="16900200" cy="6666900"/>
          </a:xfrm>
          <a:prstGeom prst="rect">
            <a:avLst/>
          </a:prstGeom>
          <a:noFill/>
          <a:ln cap="flat" cmpd="sng" w="381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__________ adjectives describe a noun by saying who possesses it.</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‘My’ is translated as _______ and ______ is the English for ‘dein’. </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Possessive adjectives have different endings, depending on the ___________ of the noun.</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The ending for ________ possessive adjectives is ‘e’. </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The translation of ‘meine Geschwister’ is my ___________ .</a:t>
            </a:r>
            <a:endParaRPr sz="4000">
              <a:solidFill>
                <a:schemeClr val="dk2"/>
              </a:solidFill>
              <a:latin typeface="Montserrat"/>
              <a:ea typeface="Montserrat"/>
              <a:cs typeface="Montserrat"/>
              <a:sym typeface="Montserrat"/>
            </a:endParaRPr>
          </a:p>
        </p:txBody>
      </p:sp>
      <p:sp>
        <p:nvSpPr>
          <p:cNvPr id="302" name="Google Shape;302;p36"/>
          <p:cNvSpPr txBox="1"/>
          <p:nvPr/>
        </p:nvSpPr>
        <p:spPr>
          <a:xfrm>
            <a:off x="716875" y="7312025"/>
            <a:ext cx="2670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feminine</a:t>
            </a:r>
            <a:endParaRPr sz="3600">
              <a:solidFill>
                <a:schemeClr val="dk2"/>
              </a:solidFill>
              <a:latin typeface="Montserrat"/>
              <a:ea typeface="Montserrat"/>
              <a:cs typeface="Montserrat"/>
              <a:sym typeface="Montserrat"/>
            </a:endParaRPr>
          </a:p>
        </p:txBody>
      </p:sp>
      <p:sp>
        <p:nvSpPr>
          <p:cNvPr id="303" name="Google Shape;303;p36"/>
          <p:cNvSpPr txBox="1"/>
          <p:nvPr/>
        </p:nvSpPr>
        <p:spPr>
          <a:xfrm>
            <a:off x="3575450" y="7312025"/>
            <a:ext cx="20340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mein</a:t>
            </a:r>
            <a:endParaRPr sz="3600">
              <a:solidFill>
                <a:schemeClr val="dk2"/>
              </a:solidFill>
              <a:latin typeface="Montserrat"/>
              <a:ea typeface="Montserrat"/>
              <a:cs typeface="Montserrat"/>
              <a:sym typeface="Montserrat"/>
            </a:endParaRPr>
          </a:p>
        </p:txBody>
      </p:sp>
      <p:sp>
        <p:nvSpPr>
          <p:cNvPr id="304" name="Google Shape;304;p36"/>
          <p:cNvSpPr txBox="1"/>
          <p:nvPr/>
        </p:nvSpPr>
        <p:spPr>
          <a:xfrm>
            <a:off x="5797725" y="7312025"/>
            <a:ext cx="2670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possessive</a:t>
            </a:r>
            <a:endParaRPr sz="3600">
              <a:solidFill>
                <a:schemeClr val="dk2"/>
              </a:solidFill>
              <a:latin typeface="Montserrat"/>
              <a:ea typeface="Montserrat"/>
              <a:cs typeface="Montserrat"/>
              <a:sym typeface="Montserrat"/>
            </a:endParaRPr>
          </a:p>
        </p:txBody>
      </p:sp>
      <p:sp>
        <p:nvSpPr>
          <p:cNvPr id="305" name="Google Shape;305;p36"/>
          <p:cNvSpPr txBox="1"/>
          <p:nvPr/>
        </p:nvSpPr>
        <p:spPr>
          <a:xfrm>
            <a:off x="8656300" y="7312025"/>
            <a:ext cx="1953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your</a:t>
            </a:r>
            <a:endParaRPr sz="3600">
              <a:solidFill>
                <a:schemeClr val="dk2"/>
              </a:solidFill>
              <a:latin typeface="Montserrat"/>
              <a:ea typeface="Montserrat"/>
              <a:cs typeface="Montserrat"/>
              <a:sym typeface="Montserrat"/>
            </a:endParaRPr>
          </a:p>
        </p:txBody>
      </p:sp>
      <p:sp>
        <p:nvSpPr>
          <p:cNvPr id="306" name="Google Shape;306;p36"/>
          <p:cNvSpPr txBox="1"/>
          <p:nvPr/>
        </p:nvSpPr>
        <p:spPr>
          <a:xfrm>
            <a:off x="10797875" y="7312025"/>
            <a:ext cx="2670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siblings</a:t>
            </a:r>
            <a:endParaRPr sz="3600">
              <a:solidFill>
                <a:schemeClr val="dk2"/>
              </a:solidFill>
              <a:latin typeface="Montserrat"/>
              <a:ea typeface="Montserrat"/>
              <a:cs typeface="Montserrat"/>
              <a:sym typeface="Montserrat"/>
            </a:endParaRPr>
          </a:p>
        </p:txBody>
      </p:sp>
      <p:sp>
        <p:nvSpPr>
          <p:cNvPr id="307" name="Google Shape;307;p36"/>
          <p:cNvSpPr txBox="1"/>
          <p:nvPr/>
        </p:nvSpPr>
        <p:spPr>
          <a:xfrm>
            <a:off x="13656450" y="7312025"/>
            <a:ext cx="2670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gender</a:t>
            </a:r>
            <a:endParaRPr sz="3600">
              <a:solidFill>
                <a:schemeClr val="dk2"/>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1" name="Shape 311"/>
        <p:cNvGrpSpPr/>
        <p:nvPr/>
      </p:nvGrpSpPr>
      <p:grpSpPr>
        <a:xfrm>
          <a:off x="0" y="0"/>
          <a:ext cx="0" cy="0"/>
          <a:chOff x="0" y="0"/>
          <a:chExt cx="0" cy="0"/>
        </a:xfrm>
      </p:grpSpPr>
      <p:sp>
        <p:nvSpPr>
          <p:cNvPr id="312" name="Google Shape;312;p37"/>
          <p:cNvSpPr txBox="1"/>
          <p:nvPr/>
        </p:nvSpPr>
        <p:spPr>
          <a:xfrm>
            <a:off x="716875" y="340525"/>
            <a:ext cx="16900200" cy="6666900"/>
          </a:xfrm>
          <a:prstGeom prst="rect">
            <a:avLst/>
          </a:prstGeom>
          <a:noFill/>
          <a:ln cap="flat" cmpd="sng" w="381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__________ adjectives describe a noun by saying who possesses it.</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‘My’ is translated as _______ and ______ is the English for ‘dein’. </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Possessive adjectives have different endings, depending on the ___________ of the noun.</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The ending for ________ possessive adjectives is ‘e’. </a:t>
            </a:r>
            <a:endParaRPr sz="4000">
              <a:solidFill>
                <a:schemeClr val="dk2"/>
              </a:solidFill>
              <a:latin typeface="Montserrat"/>
              <a:ea typeface="Montserrat"/>
              <a:cs typeface="Montserrat"/>
              <a:sym typeface="Montserrat"/>
            </a:endParaRPr>
          </a:p>
          <a:p>
            <a:pPr indent="-482600" lvl="0" marL="719999" rtl="0" algn="l">
              <a:lnSpc>
                <a:spcPct val="150000"/>
              </a:lnSpc>
              <a:spcBef>
                <a:spcPts val="0"/>
              </a:spcBef>
              <a:spcAft>
                <a:spcPts val="0"/>
              </a:spcAft>
              <a:buClr>
                <a:schemeClr val="dk2"/>
              </a:buClr>
              <a:buSzPts val="4000"/>
              <a:buFont typeface="Montserrat"/>
              <a:buAutoNum type="arabicPeriod"/>
            </a:pPr>
            <a:r>
              <a:rPr lang="en-GB" sz="4000">
                <a:solidFill>
                  <a:schemeClr val="dk2"/>
                </a:solidFill>
                <a:latin typeface="Montserrat"/>
                <a:ea typeface="Montserrat"/>
                <a:cs typeface="Montserrat"/>
                <a:sym typeface="Montserrat"/>
              </a:rPr>
              <a:t>The translation of ‘meine Geschwister’ is my ___________ .</a:t>
            </a:r>
            <a:endParaRPr sz="4000">
              <a:solidFill>
                <a:schemeClr val="dk2"/>
              </a:solidFill>
              <a:latin typeface="Montserrat"/>
              <a:ea typeface="Montserrat"/>
              <a:cs typeface="Montserrat"/>
              <a:sym typeface="Montserrat"/>
            </a:endParaRPr>
          </a:p>
        </p:txBody>
      </p:sp>
      <p:sp>
        <p:nvSpPr>
          <p:cNvPr id="313" name="Google Shape;313;p37"/>
          <p:cNvSpPr txBox="1"/>
          <p:nvPr/>
        </p:nvSpPr>
        <p:spPr>
          <a:xfrm>
            <a:off x="5287050" y="4767150"/>
            <a:ext cx="22221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400">
                <a:solidFill>
                  <a:schemeClr val="dk2"/>
                </a:solidFill>
                <a:latin typeface="Montserrat"/>
                <a:ea typeface="Montserrat"/>
                <a:cs typeface="Montserrat"/>
                <a:sym typeface="Montserrat"/>
              </a:rPr>
              <a:t>feminine</a:t>
            </a:r>
            <a:endParaRPr sz="3400">
              <a:solidFill>
                <a:schemeClr val="dk2"/>
              </a:solidFill>
              <a:latin typeface="Montserrat"/>
              <a:ea typeface="Montserrat"/>
              <a:cs typeface="Montserrat"/>
              <a:sym typeface="Montserrat"/>
            </a:endParaRPr>
          </a:p>
        </p:txBody>
      </p:sp>
      <p:sp>
        <p:nvSpPr>
          <p:cNvPr id="314" name="Google Shape;314;p37"/>
          <p:cNvSpPr txBox="1"/>
          <p:nvPr/>
        </p:nvSpPr>
        <p:spPr>
          <a:xfrm>
            <a:off x="6550425" y="2043075"/>
            <a:ext cx="18369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mein</a:t>
            </a:r>
            <a:endParaRPr sz="3600">
              <a:solidFill>
                <a:schemeClr val="dk2"/>
              </a:solidFill>
              <a:latin typeface="Montserrat"/>
              <a:ea typeface="Montserrat"/>
              <a:cs typeface="Montserrat"/>
              <a:sym typeface="Montserrat"/>
            </a:endParaRPr>
          </a:p>
        </p:txBody>
      </p:sp>
      <p:sp>
        <p:nvSpPr>
          <p:cNvPr id="315" name="Google Shape;315;p37"/>
          <p:cNvSpPr txBox="1"/>
          <p:nvPr/>
        </p:nvSpPr>
        <p:spPr>
          <a:xfrm>
            <a:off x="1460700" y="268825"/>
            <a:ext cx="2670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possessive</a:t>
            </a:r>
            <a:endParaRPr sz="3600">
              <a:solidFill>
                <a:schemeClr val="dk2"/>
              </a:solidFill>
              <a:latin typeface="Montserrat"/>
              <a:ea typeface="Montserrat"/>
              <a:cs typeface="Montserrat"/>
              <a:sym typeface="Montserrat"/>
            </a:endParaRPr>
          </a:p>
        </p:txBody>
      </p:sp>
      <p:sp>
        <p:nvSpPr>
          <p:cNvPr id="316" name="Google Shape;316;p37"/>
          <p:cNvSpPr txBox="1"/>
          <p:nvPr/>
        </p:nvSpPr>
        <p:spPr>
          <a:xfrm>
            <a:off x="9570300" y="2043075"/>
            <a:ext cx="15948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your</a:t>
            </a:r>
            <a:endParaRPr sz="3600">
              <a:solidFill>
                <a:schemeClr val="dk2"/>
              </a:solidFill>
              <a:latin typeface="Montserrat"/>
              <a:ea typeface="Montserrat"/>
              <a:cs typeface="Montserrat"/>
              <a:sym typeface="Montserrat"/>
            </a:endParaRPr>
          </a:p>
        </p:txBody>
      </p:sp>
      <p:sp>
        <p:nvSpPr>
          <p:cNvPr id="317" name="Google Shape;317;p37"/>
          <p:cNvSpPr txBox="1"/>
          <p:nvPr/>
        </p:nvSpPr>
        <p:spPr>
          <a:xfrm>
            <a:off x="12966400" y="5663225"/>
            <a:ext cx="22221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siblings</a:t>
            </a:r>
            <a:endParaRPr sz="3600">
              <a:solidFill>
                <a:schemeClr val="dk2"/>
              </a:solidFill>
              <a:latin typeface="Montserrat"/>
              <a:ea typeface="Montserrat"/>
              <a:cs typeface="Montserrat"/>
              <a:sym typeface="Montserrat"/>
            </a:endParaRPr>
          </a:p>
        </p:txBody>
      </p:sp>
      <p:sp>
        <p:nvSpPr>
          <p:cNvPr id="318" name="Google Shape;318;p37"/>
          <p:cNvSpPr txBox="1"/>
          <p:nvPr/>
        </p:nvSpPr>
        <p:spPr>
          <a:xfrm>
            <a:off x="2616750" y="3871075"/>
            <a:ext cx="2670300" cy="752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gender</a:t>
            </a:r>
            <a:endParaRPr sz="36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idx="4294967295" type="title"/>
          </p:nvPr>
        </p:nvSpPr>
        <p:spPr>
          <a:xfrm>
            <a:off x="7665975" y="-4673"/>
            <a:ext cx="2956200" cy="24876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ie</a:t>
            </a:r>
            <a:endParaRPr sz="18000">
              <a:solidFill>
                <a:schemeClr val="dk2"/>
              </a:solidFill>
            </a:endParaRPr>
          </a:p>
        </p:txBody>
      </p:sp>
      <p:sp>
        <p:nvSpPr>
          <p:cNvPr id="126" name="Google Shape;126;p18"/>
          <p:cNvSpPr/>
          <p:nvPr/>
        </p:nvSpPr>
        <p:spPr>
          <a:xfrm>
            <a:off x="6426441" y="2463422"/>
            <a:ext cx="5704200" cy="4253400"/>
          </a:xfrm>
          <a:prstGeom prst="roundRect">
            <a:avLst>
              <a:gd fmla="val 16667" name="adj"/>
            </a:avLst>
          </a:prstGeom>
          <a:solidFill>
            <a:schemeClr val="lt1"/>
          </a:solidFill>
          <a:ln cap="flat" cmpd="sng" w="57150">
            <a:solidFill>
              <a:schemeClr val="dk2"/>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13200">
                <a:solidFill>
                  <a:schemeClr val="dk2"/>
                </a:solidFill>
                <a:latin typeface="Century Gothic"/>
                <a:ea typeface="Century Gothic"/>
                <a:cs typeface="Century Gothic"/>
                <a:sym typeface="Century Gothic"/>
              </a:rPr>
              <a:t>Liebe</a:t>
            </a:r>
            <a:endParaRPr sz="13200">
              <a:solidFill>
                <a:schemeClr val="dk2"/>
              </a:solidFill>
              <a:latin typeface="Century Gothic"/>
              <a:ea typeface="Century Gothic"/>
              <a:cs typeface="Century Gothic"/>
              <a:sym typeface="Century Gothic"/>
            </a:endParaRPr>
          </a:p>
        </p:txBody>
      </p:sp>
      <p:sp>
        <p:nvSpPr>
          <p:cNvPr id="127" name="Google Shape;127;p18"/>
          <p:cNvSpPr/>
          <p:nvPr/>
        </p:nvSpPr>
        <p:spPr>
          <a:xfrm>
            <a:off x="1489788" y="476705"/>
            <a:ext cx="3542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ziehen</a:t>
            </a:r>
            <a:endParaRPr sz="8100">
              <a:solidFill>
                <a:schemeClr val="dk2"/>
              </a:solidFill>
              <a:latin typeface="Century Gothic"/>
              <a:ea typeface="Century Gothic"/>
              <a:cs typeface="Century Gothic"/>
              <a:sym typeface="Century Gothic"/>
            </a:endParaRPr>
          </a:p>
        </p:txBody>
      </p:sp>
      <p:sp>
        <p:nvSpPr>
          <p:cNvPr id="128" name="Google Shape;128;p18"/>
          <p:cNvSpPr/>
          <p:nvPr/>
        </p:nvSpPr>
        <p:spPr>
          <a:xfrm>
            <a:off x="13994030" y="5232978"/>
            <a:ext cx="24147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Brief</a:t>
            </a:r>
            <a:endParaRPr sz="2100">
              <a:solidFill>
                <a:schemeClr val="dk2"/>
              </a:solidFill>
            </a:endParaRPr>
          </a:p>
        </p:txBody>
      </p:sp>
      <p:sp>
        <p:nvSpPr>
          <p:cNvPr id="129" name="Google Shape;129;p18"/>
          <p:cNvSpPr/>
          <p:nvPr/>
        </p:nvSpPr>
        <p:spPr>
          <a:xfrm>
            <a:off x="14419624" y="476705"/>
            <a:ext cx="1563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sie</a:t>
            </a:r>
            <a:endParaRPr i="1" sz="8100">
              <a:solidFill>
                <a:schemeClr val="dk2"/>
              </a:solidFill>
              <a:latin typeface="Century Gothic"/>
              <a:ea typeface="Century Gothic"/>
              <a:cs typeface="Century Gothic"/>
              <a:sym typeface="Century Gothic"/>
            </a:endParaRPr>
          </a:p>
        </p:txBody>
      </p:sp>
      <p:sp>
        <p:nvSpPr>
          <p:cNvPr id="130" name="Google Shape;130;p18"/>
          <p:cNvSpPr/>
          <p:nvPr/>
        </p:nvSpPr>
        <p:spPr>
          <a:xfrm>
            <a:off x="2356588" y="5230035"/>
            <a:ext cx="18567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tief</a:t>
            </a:r>
            <a:endParaRPr sz="8100">
              <a:solidFill>
                <a:schemeClr val="dk2"/>
              </a:solidFill>
              <a:latin typeface="Century Gothic"/>
              <a:ea typeface="Century Gothic"/>
              <a:cs typeface="Century Gothic"/>
              <a:sym typeface="Century Gothic"/>
            </a:endParaRPr>
          </a:p>
        </p:txBody>
      </p:sp>
      <p:sp>
        <p:nvSpPr>
          <p:cNvPr id="131" name="Google Shape;131;p18"/>
          <p:cNvSpPr/>
          <p:nvPr/>
        </p:nvSpPr>
        <p:spPr>
          <a:xfrm>
            <a:off x="7591597" y="6716992"/>
            <a:ext cx="33741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liegen</a:t>
            </a:r>
            <a:endParaRPr sz="8100">
              <a:solidFill>
                <a:schemeClr val="dk2"/>
              </a:solidFill>
              <a:latin typeface="Century Gothic"/>
              <a:ea typeface="Century Gothic"/>
              <a:cs typeface="Century Gothic"/>
              <a:sym typeface="Century Gothic"/>
            </a:endParaRPr>
          </a:p>
        </p:txBody>
      </p:sp>
      <p:pic>
        <p:nvPicPr>
          <p:cNvPr descr="man with hearts" id="132" name="Google Shape;132;p18"/>
          <p:cNvPicPr preferRelativeResize="0"/>
          <p:nvPr/>
        </p:nvPicPr>
        <p:blipFill rotWithShape="1">
          <a:blip r:embed="rId3">
            <a:alphaModFix/>
          </a:blip>
          <a:srcRect b="0" l="0" r="0" t="0"/>
          <a:stretch/>
        </p:blipFill>
        <p:spPr>
          <a:xfrm>
            <a:off x="8312046" y="2692782"/>
            <a:ext cx="2286467" cy="2070577"/>
          </a:xfrm>
          <a:prstGeom prst="rect">
            <a:avLst/>
          </a:prstGeom>
          <a:noFill/>
          <a:ln>
            <a:noFill/>
          </a:ln>
        </p:spPr>
      </p:pic>
      <p:pic>
        <p:nvPicPr>
          <p:cNvPr descr="car going downhill with a man trying to pull it uphill" id="133" name="Google Shape;133;p18"/>
          <p:cNvPicPr preferRelativeResize="0"/>
          <p:nvPr/>
        </p:nvPicPr>
        <p:blipFill rotWithShape="1">
          <a:blip r:embed="rId4">
            <a:alphaModFix/>
          </a:blip>
          <a:srcRect b="0" l="0" r="0" t="0"/>
          <a:stretch/>
        </p:blipFill>
        <p:spPr>
          <a:xfrm>
            <a:off x="1621525" y="1983999"/>
            <a:ext cx="2653055" cy="2653075"/>
          </a:xfrm>
          <a:prstGeom prst="rect">
            <a:avLst/>
          </a:prstGeom>
          <a:noFill/>
          <a:ln>
            <a:noFill/>
          </a:ln>
        </p:spPr>
      </p:pic>
      <p:pic>
        <p:nvPicPr>
          <p:cNvPr descr="girl between two other children" id="134" name="Google Shape;134;p18"/>
          <p:cNvPicPr preferRelativeResize="0"/>
          <p:nvPr/>
        </p:nvPicPr>
        <p:blipFill rotWithShape="1">
          <a:blip r:embed="rId5">
            <a:alphaModFix/>
          </a:blip>
          <a:srcRect b="0" l="0" r="0" t="0"/>
          <a:stretch/>
        </p:blipFill>
        <p:spPr>
          <a:xfrm>
            <a:off x="13704648" y="1984005"/>
            <a:ext cx="3475847" cy="2653066"/>
          </a:xfrm>
          <a:prstGeom prst="rect">
            <a:avLst/>
          </a:prstGeom>
          <a:noFill/>
          <a:ln>
            <a:noFill/>
          </a:ln>
        </p:spPr>
      </p:pic>
      <p:pic>
        <p:nvPicPr>
          <p:cNvPr descr="envelope" id="135" name="Google Shape;135;p18"/>
          <p:cNvPicPr preferRelativeResize="0"/>
          <p:nvPr/>
        </p:nvPicPr>
        <p:blipFill rotWithShape="1">
          <a:blip r:embed="rId6">
            <a:alphaModFix/>
          </a:blip>
          <a:srcRect b="0" l="0" r="0" t="0"/>
          <a:stretch/>
        </p:blipFill>
        <p:spPr>
          <a:xfrm>
            <a:off x="13784455" y="6878472"/>
            <a:ext cx="2901158" cy="1946115"/>
          </a:xfrm>
          <a:prstGeom prst="rect">
            <a:avLst/>
          </a:prstGeom>
          <a:noFill/>
          <a:ln>
            <a:noFill/>
          </a:ln>
        </p:spPr>
      </p:pic>
      <p:pic>
        <p:nvPicPr>
          <p:cNvPr descr="person lying down" id="136" name="Google Shape;136;p18"/>
          <p:cNvPicPr preferRelativeResize="0"/>
          <p:nvPr/>
        </p:nvPicPr>
        <p:blipFill rotWithShape="1">
          <a:blip r:embed="rId7">
            <a:alphaModFix/>
          </a:blip>
          <a:srcRect b="0" l="0" r="0" t="0"/>
          <a:stretch/>
        </p:blipFill>
        <p:spPr>
          <a:xfrm>
            <a:off x="7689486" y="8142480"/>
            <a:ext cx="2909026" cy="1149066"/>
          </a:xfrm>
          <a:prstGeom prst="rect">
            <a:avLst/>
          </a:prstGeom>
          <a:noFill/>
          <a:ln>
            <a:noFill/>
          </a:ln>
        </p:spPr>
      </p:pic>
      <p:grpSp>
        <p:nvGrpSpPr>
          <p:cNvPr descr="big fish, 2000 kilometer deep in the sea" id="137" name="Google Shape;137;p18"/>
          <p:cNvGrpSpPr/>
          <p:nvPr/>
        </p:nvGrpSpPr>
        <p:grpSpPr>
          <a:xfrm>
            <a:off x="821128" y="6615030"/>
            <a:ext cx="4031425" cy="2446650"/>
            <a:chOff x="547419" y="4410020"/>
            <a:chExt cx="2687617" cy="1631100"/>
          </a:xfrm>
        </p:grpSpPr>
        <p:pic>
          <p:nvPicPr>
            <p:cNvPr id="138" name="Google Shape;138;p18"/>
            <p:cNvPicPr preferRelativeResize="0"/>
            <p:nvPr/>
          </p:nvPicPr>
          <p:blipFill rotWithShape="1">
            <a:blip r:embed="rId8">
              <a:alphaModFix/>
            </a:blip>
            <a:srcRect b="0" l="0" r="0" t="0"/>
            <a:stretch/>
          </p:blipFill>
          <p:spPr>
            <a:xfrm>
              <a:off x="1505227" y="4483180"/>
              <a:ext cx="1729808" cy="1484751"/>
            </a:xfrm>
            <a:prstGeom prst="rect">
              <a:avLst/>
            </a:prstGeom>
            <a:noFill/>
            <a:ln>
              <a:noFill/>
            </a:ln>
          </p:spPr>
        </p:pic>
        <p:cxnSp>
          <p:nvCxnSpPr>
            <p:cNvPr id="139" name="Google Shape;139;p18"/>
            <p:cNvCxnSpPr/>
            <p:nvPr/>
          </p:nvCxnSpPr>
          <p:spPr>
            <a:xfrm flipH="1">
              <a:off x="1227922" y="4410020"/>
              <a:ext cx="19800" cy="1631100"/>
            </a:xfrm>
            <a:prstGeom prst="straightConnector1">
              <a:avLst/>
            </a:prstGeom>
            <a:noFill/>
            <a:ln cap="flat" cmpd="sng" w="57150">
              <a:solidFill>
                <a:srgbClr val="002060"/>
              </a:solidFill>
              <a:prstDash val="solid"/>
              <a:miter lim="800000"/>
              <a:headEnd len="med" w="med" type="triangle"/>
              <a:tailEnd len="med" w="med" type="triangle"/>
            </a:ln>
          </p:spPr>
        </p:cxnSp>
        <p:sp>
          <p:nvSpPr>
            <p:cNvPr id="140" name="Google Shape;140;p18"/>
            <p:cNvSpPr txBox="1"/>
            <p:nvPr/>
          </p:nvSpPr>
          <p:spPr>
            <a:xfrm rot="-5400000">
              <a:off x="121119" y="4904157"/>
              <a:ext cx="1405200" cy="5526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chemeClr val="dk2"/>
                  </a:solidFill>
                  <a:latin typeface="Century Gothic"/>
                  <a:ea typeface="Century Gothic"/>
                  <a:cs typeface="Century Gothic"/>
                  <a:sym typeface="Century Gothic"/>
                </a:rPr>
                <a:t>2000 Kilometer</a:t>
              </a:r>
              <a:endParaRPr sz="2700">
                <a:solidFill>
                  <a:schemeClr val="dk2"/>
                </a:solidFill>
                <a:latin typeface="Century Gothic"/>
                <a:ea typeface="Century Gothic"/>
                <a:cs typeface="Century Gothic"/>
                <a:sym typeface="Century Gothic"/>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9"/>
          <p:cNvPicPr preferRelativeResize="0"/>
          <p:nvPr/>
        </p:nvPicPr>
        <p:blipFill>
          <a:blip r:embed="rId3">
            <a:alphaModFix/>
          </a:blip>
          <a:stretch>
            <a:fillRect/>
          </a:stretch>
        </p:blipFill>
        <p:spPr>
          <a:xfrm>
            <a:off x="2106950" y="2876301"/>
            <a:ext cx="5330525" cy="3397525"/>
          </a:xfrm>
          <a:prstGeom prst="rect">
            <a:avLst/>
          </a:prstGeom>
          <a:noFill/>
          <a:ln>
            <a:noFill/>
          </a:ln>
        </p:spPr>
      </p:pic>
      <p:sp>
        <p:nvSpPr>
          <p:cNvPr id="146" name="Google Shape;146;p19"/>
          <p:cNvSpPr txBox="1"/>
          <p:nvPr/>
        </p:nvSpPr>
        <p:spPr>
          <a:xfrm>
            <a:off x="5041201" y="1433750"/>
            <a:ext cx="1769100" cy="12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400">
                <a:solidFill>
                  <a:schemeClr val="dk2"/>
                </a:solidFill>
                <a:latin typeface="Montserrat"/>
                <a:ea typeface="Montserrat"/>
                <a:cs typeface="Montserrat"/>
                <a:sym typeface="Montserrat"/>
              </a:rPr>
              <a:t>eye</a:t>
            </a:r>
            <a:endParaRPr b="1" sz="6400">
              <a:solidFill>
                <a:schemeClr val="dk2"/>
              </a:solidFill>
              <a:latin typeface="Montserrat"/>
              <a:ea typeface="Montserrat"/>
              <a:cs typeface="Montserrat"/>
              <a:sym typeface="Montserrat"/>
            </a:endParaRPr>
          </a:p>
        </p:txBody>
      </p:sp>
      <p:sp>
        <p:nvSpPr>
          <p:cNvPr id="147" name="Google Shape;147;p19"/>
          <p:cNvSpPr txBox="1"/>
          <p:nvPr/>
        </p:nvSpPr>
        <p:spPr>
          <a:xfrm>
            <a:off x="3069161" y="1433750"/>
            <a:ext cx="1557900" cy="12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400">
                <a:solidFill>
                  <a:schemeClr val="dk2"/>
                </a:solidFill>
                <a:latin typeface="Montserrat"/>
                <a:ea typeface="Montserrat"/>
                <a:cs typeface="Montserrat"/>
                <a:sym typeface="Montserrat"/>
              </a:rPr>
              <a:t>[ei]</a:t>
            </a:r>
            <a:endParaRPr b="1" sz="6400">
              <a:solidFill>
                <a:schemeClr val="dk2"/>
              </a:solidFill>
              <a:latin typeface="Montserrat"/>
              <a:ea typeface="Montserrat"/>
              <a:cs typeface="Montserrat"/>
              <a:sym typeface="Montserrat"/>
            </a:endParaRPr>
          </a:p>
        </p:txBody>
      </p:sp>
      <p:sp>
        <p:nvSpPr>
          <p:cNvPr id="148" name="Google Shape;148;p19"/>
          <p:cNvSpPr txBox="1"/>
          <p:nvPr/>
        </p:nvSpPr>
        <p:spPr>
          <a:xfrm>
            <a:off x="11503800" y="1433750"/>
            <a:ext cx="2437500" cy="18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400">
                <a:solidFill>
                  <a:schemeClr val="dk2"/>
                </a:solidFill>
                <a:latin typeface="Montserrat"/>
                <a:ea typeface="Montserrat"/>
                <a:cs typeface="Montserrat"/>
                <a:sym typeface="Montserrat"/>
              </a:rPr>
              <a:t>bee</a:t>
            </a:r>
            <a:endParaRPr b="1" sz="6400">
              <a:solidFill>
                <a:schemeClr val="dk2"/>
              </a:solidFill>
              <a:latin typeface="Montserrat"/>
              <a:ea typeface="Montserrat"/>
              <a:cs typeface="Montserrat"/>
              <a:sym typeface="Montserrat"/>
            </a:endParaRPr>
          </a:p>
        </p:txBody>
      </p:sp>
      <p:sp>
        <p:nvSpPr>
          <p:cNvPr id="149" name="Google Shape;149;p19"/>
          <p:cNvSpPr txBox="1"/>
          <p:nvPr/>
        </p:nvSpPr>
        <p:spPr>
          <a:xfrm>
            <a:off x="9468000" y="1433750"/>
            <a:ext cx="2437500" cy="18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400">
                <a:solidFill>
                  <a:schemeClr val="dk2"/>
                </a:solidFill>
                <a:latin typeface="Montserrat"/>
                <a:ea typeface="Montserrat"/>
                <a:cs typeface="Montserrat"/>
                <a:sym typeface="Montserrat"/>
              </a:rPr>
              <a:t>[ie]</a:t>
            </a:r>
            <a:endParaRPr b="1" sz="6400">
              <a:solidFill>
                <a:schemeClr val="dk2"/>
              </a:solidFill>
              <a:latin typeface="Montserrat"/>
              <a:ea typeface="Montserrat"/>
              <a:cs typeface="Montserrat"/>
              <a:sym typeface="Montserrat"/>
            </a:endParaRPr>
          </a:p>
        </p:txBody>
      </p:sp>
      <p:pic>
        <p:nvPicPr>
          <p:cNvPr id="150" name="Google Shape;150;p19"/>
          <p:cNvPicPr preferRelativeResize="0"/>
          <p:nvPr/>
        </p:nvPicPr>
        <p:blipFill>
          <a:blip r:embed="rId4">
            <a:alphaModFix/>
          </a:blip>
          <a:stretch>
            <a:fillRect/>
          </a:stretch>
        </p:blipFill>
        <p:spPr>
          <a:xfrm>
            <a:off x="9270000" y="2747212"/>
            <a:ext cx="4473299" cy="3187251"/>
          </a:xfrm>
          <a:prstGeom prst="rect">
            <a:avLst/>
          </a:prstGeom>
          <a:noFill/>
          <a:ln>
            <a:noFill/>
          </a:ln>
        </p:spPr>
      </p:pic>
      <p:cxnSp>
        <p:nvCxnSpPr>
          <p:cNvPr id="151" name="Google Shape;151;p19"/>
          <p:cNvCxnSpPr/>
          <p:nvPr/>
        </p:nvCxnSpPr>
        <p:spPr>
          <a:xfrm flipH="1">
            <a:off x="8100475" y="1093225"/>
            <a:ext cx="18000" cy="580650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aphicFrame>
        <p:nvGraphicFramePr>
          <p:cNvPr id="156" name="Google Shape;156;p20"/>
          <p:cNvGraphicFramePr/>
          <p:nvPr/>
        </p:nvGraphicFramePr>
        <p:xfrm>
          <a:off x="835350" y="498950"/>
          <a:ext cx="3000000" cy="3000000"/>
        </p:xfrm>
        <a:graphic>
          <a:graphicData uri="http://schemas.openxmlformats.org/drawingml/2006/table">
            <a:tbl>
              <a:tblPr>
                <a:noFill/>
                <a:tableStyleId>{8C53187A-FEE9-4CC3-8054-23791D02AB41}</a:tableStyleId>
              </a:tblPr>
              <a:tblGrid>
                <a:gridCol w="4999175"/>
                <a:gridCol w="4917675"/>
              </a:tblGrid>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Geschwister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siblings</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das Kind</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child</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Eltern</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parents</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der Bruder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brother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Brüder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brothers</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Schwester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sister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Schwestern</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sisters</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a:t>
                      </a:r>
                      <a:r>
                        <a:rPr lang="en-GB" sz="3200">
                          <a:latin typeface="Montserrat"/>
                          <a:ea typeface="Montserrat"/>
                          <a:cs typeface="Montserrat"/>
                          <a:sym typeface="Montserrat"/>
                        </a:rPr>
                        <a:t>er Schauspieler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actor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mein</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my</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dein</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your</a:t>
                      </a:r>
                      <a:endParaRPr sz="3200">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157" name="Google Shape;157;p20"/>
          <p:cNvPicPr preferRelativeResize="0"/>
          <p:nvPr/>
        </p:nvPicPr>
        <p:blipFill>
          <a:blip r:embed="rId3">
            <a:alphaModFix/>
          </a:blip>
          <a:stretch>
            <a:fillRect/>
          </a:stretch>
        </p:blipFill>
        <p:spPr>
          <a:xfrm>
            <a:off x="11072550" y="498951"/>
            <a:ext cx="2150825" cy="215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1"/>
          <p:cNvPicPr preferRelativeResize="0"/>
          <p:nvPr/>
        </p:nvPicPr>
        <p:blipFill>
          <a:blip r:embed="rId3">
            <a:alphaModFix/>
          </a:blip>
          <a:stretch>
            <a:fillRect/>
          </a:stretch>
        </p:blipFill>
        <p:spPr>
          <a:xfrm>
            <a:off x="1303809" y="2053975"/>
            <a:ext cx="11806141" cy="6032200"/>
          </a:xfrm>
          <a:prstGeom prst="rect">
            <a:avLst/>
          </a:prstGeom>
          <a:noFill/>
          <a:ln>
            <a:noFill/>
          </a:ln>
        </p:spPr>
      </p:pic>
      <p:pic>
        <p:nvPicPr>
          <p:cNvPr id="163" name="Google Shape;163;p21"/>
          <p:cNvPicPr preferRelativeResize="0"/>
          <p:nvPr/>
        </p:nvPicPr>
        <p:blipFill>
          <a:blip r:embed="rId4">
            <a:alphaModFix/>
          </a:blip>
          <a:stretch>
            <a:fillRect/>
          </a:stretch>
        </p:blipFill>
        <p:spPr>
          <a:xfrm flipH="1">
            <a:off x="13289151" y="4999000"/>
            <a:ext cx="2878749" cy="2836275"/>
          </a:xfrm>
          <a:prstGeom prst="rect">
            <a:avLst/>
          </a:prstGeom>
          <a:noFill/>
          <a:ln>
            <a:noFill/>
          </a:ln>
        </p:spPr>
      </p:pic>
      <p:sp>
        <p:nvSpPr>
          <p:cNvPr id="164" name="Google Shape;164;p21"/>
          <p:cNvSpPr txBox="1"/>
          <p:nvPr/>
        </p:nvSpPr>
        <p:spPr>
          <a:xfrm>
            <a:off x="1303800" y="465950"/>
            <a:ext cx="14677800" cy="11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latin typeface="Montserrat"/>
                <a:ea typeface="Montserrat"/>
                <a:cs typeface="Montserrat"/>
                <a:sym typeface="Montserrat"/>
              </a:rPr>
              <a:t>Das ist meine Familie</a:t>
            </a:r>
            <a:endParaRPr b="1" sz="5000">
              <a:latin typeface="Montserrat"/>
              <a:ea typeface="Montserrat"/>
              <a:cs typeface="Montserrat"/>
              <a:sym typeface="Montserrat"/>
            </a:endParaRPr>
          </a:p>
        </p:txBody>
      </p:sp>
      <p:sp>
        <p:nvSpPr>
          <p:cNvPr id="165" name="Google Shape;165;p21"/>
          <p:cNvSpPr/>
          <p:nvPr/>
        </p:nvSpPr>
        <p:spPr>
          <a:xfrm>
            <a:off x="11910650" y="1756000"/>
            <a:ext cx="4670100" cy="1761000"/>
          </a:xfrm>
          <a:prstGeom prst="wedgeRoundRectCallout">
            <a:avLst>
              <a:gd fmla="val 38472" name="adj1"/>
              <a:gd fmla="val -109675" name="adj2"/>
              <a:gd fmla="val 0" name="adj3"/>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latin typeface="Montserrat"/>
                <a:ea typeface="Montserrat"/>
                <a:cs typeface="Montserrat"/>
                <a:sym typeface="Montserrat"/>
              </a:rPr>
              <a:t>Hallo!</a:t>
            </a:r>
            <a:endParaRPr b="1" sz="4000">
              <a:latin typeface="Montserrat"/>
              <a:ea typeface="Montserrat"/>
              <a:cs typeface="Montserrat"/>
              <a:sym typeface="Montserrat"/>
            </a:endParaRPr>
          </a:p>
          <a:p>
            <a:pPr indent="0" lvl="0" marL="0" rtl="0" algn="ctr">
              <a:spcBef>
                <a:spcPts val="0"/>
              </a:spcBef>
              <a:spcAft>
                <a:spcPts val="0"/>
              </a:spcAft>
              <a:buNone/>
            </a:pPr>
            <a:r>
              <a:rPr b="1" lang="en-GB" sz="4000">
                <a:latin typeface="Montserrat"/>
                <a:ea typeface="Montserrat"/>
                <a:cs typeface="Montserrat"/>
                <a:sym typeface="Montserrat"/>
              </a:rPr>
              <a:t>Ich bin Lara!</a:t>
            </a:r>
            <a:endParaRPr b="1" sz="4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2"/>
          <p:cNvPicPr preferRelativeResize="0"/>
          <p:nvPr/>
        </p:nvPicPr>
        <p:blipFill>
          <a:blip r:embed="rId3">
            <a:alphaModFix/>
          </a:blip>
          <a:stretch>
            <a:fillRect/>
          </a:stretch>
        </p:blipFill>
        <p:spPr>
          <a:xfrm>
            <a:off x="1303809" y="2053975"/>
            <a:ext cx="11806141" cy="6032200"/>
          </a:xfrm>
          <a:prstGeom prst="rect">
            <a:avLst/>
          </a:prstGeom>
          <a:noFill/>
          <a:ln>
            <a:noFill/>
          </a:ln>
        </p:spPr>
      </p:pic>
      <p:pic>
        <p:nvPicPr>
          <p:cNvPr id="171" name="Google Shape;171;p22"/>
          <p:cNvPicPr preferRelativeResize="0"/>
          <p:nvPr/>
        </p:nvPicPr>
        <p:blipFill>
          <a:blip r:embed="rId4">
            <a:alphaModFix/>
          </a:blip>
          <a:stretch>
            <a:fillRect/>
          </a:stretch>
        </p:blipFill>
        <p:spPr>
          <a:xfrm flipH="1">
            <a:off x="13289151" y="4999000"/>
            <a:ext cx="2878749" cy="2836275"/>
          </a:xfrm>
          <a:prstGeom prst="rect">
            <a:avLst/>
          </a:prstGeom>
          <a:noFill/>
          <a:ln>
            <a:noFill/>
          </a:ln>
        </p:spPr>
      </p:pic>
      <p:sp>
        <p:nvSpPr>
          <p:cNvPr id="172" name="Google Shape;172;p22"/>
          <p:cNvSpPr/>
          <p:nvPr/>
        </p:nvSpPr>
        <p:spPr>
          <a:xfrm>
            <a:off x="2025150" y="1451650"/>
            <a:ext cx="5967900" cy="5770800"/>
          </a:xfrm>
          <a:prstGeom prst="ellipse">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11910650" y="1756000"/>
            <a:ext cx="4670100" cy="2563200"/>
          </a:xfrm>
          <a:prstGeom prst="wedgeRoundRectCallout">
            <a:avLst>
              <a:gd fmla="val 38472" name="adj1"/>
              <a:gd fmla="val -109675" name="adj2"/>
              <a:gd fmla="val 0" name="adj3"/>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latin typeface="Montserrat"/>
                <a:ea typeface="Montserrat"/>
                <a:cs typeface="Montserrat"/>
                <a:sym typeface="Montserrat"/>
              </a:rPr>
              <a:t>Das sind </a:t>
            </a:r>
            <a:endParaRPr b="1" sz="4000">
              <a:latin typeface="Montserrat"/>
              <a:ea typeface="Montserrat"/>
              <a:cs typeface="Montserrat"/>
              <a:sym typeface="Montserrat"/>
            </a:endParaRPr>
          </a:p>
          <a:p>
            <a:pPr indent="0" lvl="0" marL="0" rtl="0" algn="ctr">
              <a:spcBef>
                <a:spcPts val="0"/>
              </a:spcBef>
              <a:spcAft>
                <a:spcPts val="0"/>
              </a:spcAft>
              <a:buNone/>
            </a:pPr>
            <a:r>
              <a:rPr b="1" lang="en-GB" sz="4000">
                <a:latin typeface="Montserrat"/>
                <a:ea typeface="Montserrat"/>
                <a:cs typeface="Montserrat"/>
                <a:sym typeface="Montserrat"/>
              </a:rPr>
              <a:t>meine Eltern! Sie sind sehr sportlich!</a:t>
            </a:r>
            <a:endParaRPr b="1" sz="40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3"/>
          <p:cNvPicPr preferRelativeResize="0"/>
          <p:nvPr/>
        </p:nvPicPr>
        <p:blipFill>
          <a:blip r:embed="rId3">
            <a:alphaModFix/>
          </a:blip>
          <a:stretch>
            <a:fillRect/>
          </a:stretch>
        </p:blipFill>
        <p:spPr>
          <a:xfrm>
            <a:off x="1303809" y="2053975"/>
            <a:ext cx="11806141" cy="6032200"/>
          </a:xfrm>
          <a:prstGeom prst="rect">
            <a:avLst/>
          </a:prstGeom>
          <a:noFill/>
          <a:ln>
            <a:noFill/>
          </a:ln>
        </p:spPr>
      </p:pic>
      <p:pic>
        <p:nvPicPr>
          <p:cNvPr id="179" name="Google Shape;179;p23"/>
          <p:cNvPicPr preferRelativeResize="0"/>
          <p:nvPr/>
        </p:nvPicPr>
        <p:blipFill>
          <a:blip r:embed="rId4">
            <a:alphaModFix/>
          </a:blip>
          <a:stretch>
            <a:fillRect/>
          </a:stretch>
        </p:blipFill>
        <p:spPr>
          <a:xfrm flipH="1">
            <a:off x="13289151" y="4999000"/>
            <a:ext cx="2878749" cy="2836275"/>
          </a:xfrm>
          <a:prstGeom prst="rect">
            <a:avLst/>
          </a:prstGeom>
          <a:noFill/>
          <a:ln>
            <a:noFill/>
          </a:ln>
        </p:spPr>
      </p:pic>
      <p:sp>
        <p:nvSpPr>
          <p:cNvPr id="180" name="Google Shape;180;p23"/>
          <p:cNvSpPr/>
          <p:nvPr/>
        </p:nvSpPr>
        <p:spPr>
          <a:xfrm>
            <a:off x="8288950" y="3751375"/>
            <a:ext cx="2992200" cy="3119400"/>
          </a:xfrm>
          <a:prstGeom prst="ellipse">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a:off x="11910650" y="1756000"/>
            <a:ext cx="4670100" cy="1761000"/>
          </a:xfrm>
          <a:prstGeom prst="wedgeRoundRectCallout">
            <a:avLst>
              <a:gd fmla="val 38472" name="adj1"/>
              <a:gd fmla="val -109675" name="adj2"/>
              <a:gd fmla="val 0" name="adj3"/>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latin typeface="Montserrat"/>
                <a:ea typeface="Montserrat"/>
                <a:cs typeface="Montserrat"/>
                <a:sym typeface="Montserrat"/>
              </a:rPr>
              <a:t>Das ist mein Bruder, Tom! Er ist nervig!</a:t>
            </a:r>
            <a:endParaRPr b="1" sz="4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4"/>
          <p:cNvPicPr preferRelativeResize="0"/>
          <p:nvPr/>
        </p:nvPicPr>
        <p:blipFill>
          <a:blip r:embed="rId3">
            <a:alphaModFix/>
          </a:blip>
          <a:stretch>
            <a:fillRect/>
          </a:stretch>
        </p:blipFill>
        <p:spPr>
          <a:xfrm>
            <a:off x="1303809" y="2053975"/>
            <a:ext cx="11806141" cy="6032200"/>
          </a:xfrm>
          <a:prstGeom prst="rect">
            <a:avLst/>
          </a:prstGeom>
          <a:noFill/>
          <a:ln>
            <a:noFill/>
          </a:ln>
        </p:spPr>
      </p:pic>
      <p:pic>
        <p:nvPicPr>
          <p:cNvPr id="187" name="Google Shape;187;p24"/>
          <p:cNvPicPr preferRelativeResize="0"/>
          <p:nvPr/>
        </p:nvPicPr>
        <p:blipFill>
          <a:blip r:embed="rId4">
            <a:alphaModFix/>
          </a:blip>
          <a:stretch>
            <a:fillRect/>
          </a:stretch>
        </p:blipFill>
        <p:spPr>
          <a:xfrm flipH="1">
            <a:off x="13289151" y="4999000"/>
            <a:ext cx="2878749" cy="2836275"/>
          </a:xfrm>
          <a:prstGeom prst="rect">
            <a:avLst/>
          </a:prstGeom>
          <a:noFill/>
          <a:ln>
            <a:noFill/>
          </a:ln>
        </p:spPr>
      </p:pic>
      <p:sp>
        <p:nvSpPr>
          <p:cNvPr id="188" name="Google Shape;188;p24"/>
          <p:cNvSpPr/>
          <p:nvPr/>
        </p:nvSpPr>
        <p:spPr>
          <a:xfrm>
            <a:off x="9977075" y="4126525"/>
            <a:ext cx="2992200" cy="3119400"/>
          </a:xfrm>
          <a:prstGeom prst="ellipse">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11910650" y="1756000"/>
            <a:ext cx="4670100" cy="2240400"/>
          </a:xfrm>
          <a:prstGeom prst="wedgeRoundRectCallout">
            <a:avLst>
              <a:gd fmla="val 38472" name="adj1"/>
              <a:gd fmla="val -109675" name="adj2"/>
              <a:gd fmla="val 0" name="adj3"/>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latin typeface="Montserrat"/>
                <a:ea typeface="Montserrat"/>
                <a:cs typeface="Montserrat"/>
                <a:sym typeface="Montserrat"/>
              </a:rPr>
              <a:t>Das ist meine Schwester, Mia, das Kind! Sie ist klein!</a:t>
            </a:r>
            <a:endParaRPr b="1" sz="3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