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Cambria Math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24" Type="http://schemas.openxmlformats.org/officeDocument/2006/relationships/font" Target="fonts/CambriaMath-regular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dd44957a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g8dd44957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0" lang="en-GB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𝐴𝐻 :𝐴𝐶=3 :8                𝐴𝐻 :𝐻𝐶=3 :5</a:t>
            </a:r>
            <a:endParaRPr>
              <a:solidFill>
                <a:srgbClr val="FF0000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0" lang="en-GB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𝐴𝐻/𝐴𝐶=3/8                    𝐴𝐻/𝐻𝐶</a:t>
            </a:r>
            <a:r>
              <a:rPr b="0" i="0" lang="en-GB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r>
              <a:rPr i="0" lang="en-GB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3/5</a:t>
            </a:r>
            <a:endParaRPr>
              <a:solidFill>
                <a:srgbClr val="FF0000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rgbClr val="FF0000"/>
                </a:solidFill>
              </a:rPr>
              <a:t>Same </a:t>
            </a:r>
            <a:r>
              <a:rPr lang="en-GB">
                <a:solidFill>
                  <a:srgbClr val="FF0000"/>
                </a:solidFill>
              </a:rPr>
              <a:t>information about the relative size of the part(s) and the whole.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rgbClr val="FF0000"/>
                </a:solidFill>
              </a:rPr>
              <a:t>Different</a:t>
            </a:r>
            <a:r>
              <a:rPr lang="en-GB">
                <a:solidFill>
                  <a:srgbClr val="FF0000"/>
                </a:solidFill>
              </a:rPr>
              <a:t> representation.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idx="4294967295" type="ctrTitle"/>
          </p:nvPr>
        </p:nvSpPr>
        <p:spPr>
          <a:xfrm>
            <a:off x="917950" y="2876300"/>
            <a:ext cx="16452000" cy="4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chemeClr val="dk2"/>
                </a:solidFill>
              </a:rPr>
              <a:t>Ratio and proportion in geometry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chemeClr val="dk2"/>
                </a:solidFill>
              </a:rPr>
              <a:t>Lesson 2 of 4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</a:t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" name="Google Shape;37;p9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8" name="Google Shape;38;p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Kidd-Rossiter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1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" name="Google Shape;45;p10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" name="Google Shape;46;p10"/>
          <p:cNvSpPr txBox="1"/>
          <p:nvPr/>
        </p:nvSpPr>
        <p:spPr>
          <a:xfrm>
            <a:off x="550890" y="2858580"/>
            <a:ext cx="9806738" cy="47753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320" l="-1553" r="-310" t="-15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47" name="Google Shape;47;p10"/>
          <p:cNvGrpSpPr/>
          <p:nvPr/>
        </p:nvGrpSpPr>
        <p:grpSpPr>
          <a:xfrm>
            <a:off x="10571356" y="2858580"/>
            <a:ext cx="7379484" cy="5941051"/>
            <a:chOff x="1831423" y="2753513"/>
            <a:chExt cx="5588000" cy="3797300"/>
          </a:xfrm>
        </p:grpSpPr>
        <p:pic>
          <p:nvPicPr>
            <p:cNvPr id="48" name="Google Shape;4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31423" y="2753513"/>
              <a:ext cx="5588000" cy="3797300"/>
            </a:xfrm>
            <a:prstGeom prst="roundRect">
              <a:avLst>
                <a:gd fmla="val 5872" name="adj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49" name="Google Shape;49;p10"/>
            <p:cNvSpPr txBox="1"/>
            <p:nvPr/>
          </p:nvSpPr>
          <p:spPr>
            <a:xfrm>
              <a:off x="1945570" y="5822038"/>
              <a:ext cx="381306" cy="373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sp>
          <p:nvSpPr>
            <p:cNvPr id="50" name="Google Shape;50;p10"/>
            <p:cNvSpPr txBox="1"/>
            <p:nvPr/>
          </p:nvSpPr>
          <p:spPr>
            <a:xfrm>
              <a:off x="5465154" y="2888902"/>
              <a:ext cx="381306" cy="373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1" name="Google Shape;51;p10"/>
            <p:cNvSpPr txBox="1"/>
            <p:nvPr/>
          </p:nvSpPr>
          <p:spPr>
            <a:xfrm>
              <a:off x="6969988" y="3016875"/>
              <a:ext cx="381306" cy="373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</a:t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2" name="Google Shape;52;p10"/>
            <p:cNvSpPr txBox="1"/>
            <p:nvPr/>
          </p:nvSpPr>
          <p:spPr>
            <a:xfrm>
              <a:off x="6876274" y="5139039"/>
              <a:ext cx="381306" cy="373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</a:t>
              </a: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" name="Google Shape;58;p11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59" name="Google Shape;59;p11"/>
          <p:cNvPicPr preferRelativeResize="0"/>
          <p:nvPr/>
        </p:nvPicPr>
        <p:blipFill rotWithShape="1">
          <a:blip r:embed="rId3">
            <a:alphaModFix/>
          </a:blip>
          <a:srcRect b="0" l="0" r="0" t="19304"/>
          <a:stretch/>
        </p:blipFill>
        <p:spPr>
          <a:xfrm>
            <a:off x="917271" y="2527244"/>
            <a:ext cx="8671561" cy="5836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1"/>
          <p:cNvCxnSpPr/>
          <p:nvPr/>
        </p:nvCxnSpPr>
        <p:spPr>
          <a:xfrm flipH="1" rot="10800000">
            <a:off x="1416205" y="4010025"/>
            <a:ext cx="2522659" cy="3914776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1"/>
          <p:cNvSpPr txBox="1"/>
          <p:nvPr/>
        </p:nvSpPr>
        <p:spPr>
          <a:xfrm>
            <a:off x="3492815" y="3615464"/>
            <a:ext cx="44604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" name="Google Shape;62;p11"/>
          <p:cNvSpPr txBox="1"/>
          <p:nvPr/>
        </p:nvSpPr>
        <p:spPr>
          <a:xfrm>
            <a:off x="970156" y="7392255"/>
            <a:ext cx="44604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" name="Google Shape;63;p11"/>
          <p:cNvSpPr txBox="1"/>
          <p:nvPr/>
        </p:nvSpPr>
        <p:spPr>
          <a:xfrm>
            <a:off x="10087766" y="3615464"/>
            <a:ext cx="7758855" cy="223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midpoint of line segment AB?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ratio of AM : AB?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ratio of AM : MB?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2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" name="Google Shape;69;p12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19304"/>
          <a:stretch/>
        </p:blipFill>
        <p:spPr>
          <a:xfrm>
            <a:off x="917271" y="2527244"/>
            <a:ext cx="8671561" cy="5836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2"/>
          <p:cNvCxnSpPr/>
          <p:nvPr/>
        </p:nvCxnSpPr>
        <p:spPr>
          <a:xfrm flipH="1" rot="10800000">
            <a:off x="1405054" y="6601522"/>
            <a:ext cx="1940312" cy="1271239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2"/>
          <p:cNvSpPr txBox="1"/>
          <p:nvPr/>
        </p:nvSpPr>
        <p:spPr>
          <a:xfrm>
            <a:off x="2899317" y="6110869"/>
            <a:ext cx="44604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3" name="Google Shape;73;p12"/>
          <p:cNvSpPr txBox="1"/>
          <p:nvPr/>
        </p:nvSpPr>
        <p:spPr>
          <a:xfrm>
            <a:off x="970156" y="7392255"/>
            <a:ext cx="44604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4" name="Google Shape;74;p12"/>
          <p:cNvSpPr txBox="1"/>
          <p:nvPr/>
        </p:nvSpPr>
        <p:spPr>
          <a:xfrm>
            <a:off x="10087767" y="3615464"/>
            <a:ext cx="7282962" cy="277723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753" l="-175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3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0" name="Google Shape;80;p13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81" name="Google Shape;81;p13"/>
          <p:cNvPicPr preferRelativeResize="0"/>
          <p:nvPr/>
        </p:nvPicPr>
        <p:blipFill rotWithShape="1">
          <a:blip r:embed="rId3">
            <a:alphaModFix/>
          </a:blip>
          <a:srcRect b="0" l="0" r="0" t="19304"/>
          <a:stretch/>
        </p:blipFill>
        <p:spPr>
          <a:xfrm>
            <a:off x="917271" y="2985222"/>
            <a:ext cx="8671561" cy="583617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10281424" y="3129214"/>
            <a:ext cx="7089305" cy="5548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line AMB is drawn on the axes to the left, where M is the midpoint. B has coordinate (10, 8). What is the coordinate of A if:</a:t>
            </a:r>
            <a:endParaRPr/>
          </a:p>
          <a:p>
            <a:pPr indent="-571500" lvl="0" marL="5715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 is (5, 4)?</a:t>
            </a:r>
            <a:endParaRPr/>
          </a:p>
          <a:p>
            <a:pPr indent="-571500" lvl="0" marL="5715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 is (7, 5)?</a:t>
            </a:r>
            <a:endParaRPr/>
          </a:p>
          <a:p>
            <a:pPr indent="-571500" lvl="0" marL="5715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 is (10, 5.5)?</a:t>
            </a:r>
            <a:endParaRPr/>
          </a:p>
          <a:p>
            <a:pPr indent="-571500" lvl="0" marL="5715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 is (10.5, 6.25)?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8" name="Google Shape;88;p1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19304"/>
          <a:stretch/>
        </p:blipFill>
        <p:spPr>
          <a:xfrm>
            <a:off x="917271" y="2985222"/>
            <a:ext cx="8671561" cy="583617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10281424" y="3129214"/>
            <a:ext cx="7089305" cy="5548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line AQB is drawn on the axes to the left, where Q is a point on the line. B has coordinate (10, 8). What are the coordinates of:</a:t>
            </a:r>
            <a:endParaRPr/>
          </a:p>
          <a:p>
            <a:pPr indent="-571500" lvl="0" marL="5715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 if A is (1, 2) and AQ: QB is 1 : 2?</a:t>
            </a:r>
            <a:endParaRPr/>
          </a:p>
          <a:p>
            <a:pPr indent="-571500" lvl="0" marL="5715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 if A is (1, 2) and AQ: AB is 2 : 3?</a:t>
            </a:r>
            <a:endParaRPr/>
          </a:p>
          <a:p>
            <a:pPr indent="-571500" lvl="0" marL="5715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if Q is (4, 5) and AQ: AB is 2 :5?</a:t>
            </a:r>
            <a:endParaRPr/>
          </a:p>
          <a:p>
            <a:pPr indent="-571500" lvl="0" marL="5715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if Q is (11, 6) and AQ: QB is 1 : 1?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5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6" name="Google Shape;96;p15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19304"/>
          <a:stretch/>
        </p:blipFill>
        <p:spPr>
          <a:xfrm>
            <a:off x="11029675" y="3249850"/>
            <a:ext cx="6874825" cy="46269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917575" y="2045250"/>
            <a:ext cx="10112100" cy="6196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868" l="-1111" r="0" t="-9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