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8868820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886882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88688204_0_7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g8d88688204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d88688204_0_15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8d88688204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d88688204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d88688204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d88688204_0_3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d88688204_0_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d88688204_0_3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d88688204_0_3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d88688204_0_4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d88688204_0_4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c86e678e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c86e678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c86e678e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c86e678e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2871250"/>
            <a:ext cx="13201200" cy="2967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600">
                <a:solidFill>
                  <a:schemeClr val="dk2"/>
                </a:solidFill>
              </a:rPr>
              <a:t>Lesson 2 : Target Sports &amp; Games</a:t>
            </a:r>
            <a:endParaRPr sz="76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700"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4100"/>
              <a:t>Physical Development - Building Understanding</a:t>
            </a:r>
            <a:r>
              <a:rPr lang="en-GB" sz="4400"/>
              <a:t> </a:t>
            </a:r>
            <a:endParaRPr sz="4400"/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4500"/>
              <a:t>Simon</a:t>
            </a:r>
            <a:endParaRPr sz="4500"/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815475" y="723800"/>
            <a:ext cx="15804000" cy="3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6300">
                <a:solidFill>
                  <a:schemeClr val="dk2"/>
                </a:solidFill>
              </a:rPr>
              <a:t>F</a:t>
            </a:r>
            <a:r>
              <a:rPr lang="en-GB" sz="6700">
                <a:solidFill>
                  <a:schemeClr val="dk2"/>
                </a:solidFill>
              </a:rPr>
              <a:t>or this lesson you will need</a:t>
            </a:r>
            <a:r>
              <a:rPr lang="en-GB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1036800" y="2612525"/>
            <a:ext cx="77832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81915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5700"/>
              <a:buChar char="●"/>
            </a:pPr>
            <a:r>
              <a:rPr lang="en-GB" sz="5700"/>
              <a:t>Soft ball</a:t>
            </a:r>
            <a:endParaRPr sz="5700"/>
          </a:p>
          <a:p>
            <a:pPr indent="-819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5700"/>
              <a:buChar char="●"/>
            </a:pPr>
            <a:r>
              <a:rPr lang="en-GB" sz="5700"/>
              <a:t>Yoghurt pots</a:t>
            </a:r>
            <a:endParaRPr sz="5700"/>
          </a:p>
          <a:p>
            <a:pPr indent="-819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5700"/>
              <a:buChar char="●"/>
            </a:pPr>
            <a:r>
              <a:rPr lang="en-GB" sz="5700"/>
              <a:t>Coloured paper</a:t>
            </a:r>
            <a:endParaRPr sz="5700"/>
          </a:p>
          <a:p>
            <a:pPr indent="-819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5700"/>
              <a:buChar char="●"/>
            </a:pPr>
            <a:r>
              <a:rPr lang="en-GB" sz="5700"/>
              <a:t>Cushions</a:t>
            </a:r>
            <a:endParaRPr sz="5700"/>
          </a:p>
          <a:p>
            <a:pPr indent="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4300"/>
          </a:p>
          <a:p>
            <a:pPr indent="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0" y="8041925"/>
            <a:ext cx="10684500" cy="9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2540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1242000" y="996550"/>
            <a:ext cx="15804000" cy="3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6600">
                <a:solidFill>
                  <a:schemeClr val="dk2"/>
                </a:solidFill>
              </a:rPr>
              <a:t>Let’s get ready</a:t>
            </a:r>
            <a:r>
              <a:rPr lang="en-GB" sz="4800">
                <a:solidFill>
                  <a:schemeClr val="dk2"/>
                </a:solidFill>
              </a:rPr>
              <a:t> 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479550" y="2282425"/>
            <a:ext cx="169887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692150" lvl="0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Find a quiet, clear space to work away from distractions.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Ensure the area is safe and that your child is feeling fit and well to take part in the lesson.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Check you are wearing the right clothes for sport &amp; physical activity.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Make sure your resources are nearby.</a:t>
            </a:r>
            <a:endParaRPr sz="3700"/>
          </a:p>
          <a:p>
            <a:pPr indent="-69215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lang="en-GB" sz="3700"/>
              <a:t>Use a familiar reference to prepare the learner that the activity is going to start. This could be a symbol, sound or song. </a:t>
            </a:r>
            <a:endParaRPr sz="37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6"/>
          <p:cNvSpPr txBox="1"/>
          <p:nvPr/>
        </p:nvSpPr>
        <p:spPr>
          <a:xfrm>
            <a:off x="678075" y="7505600"/>
            <a:ext cx="10571100" cy="9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2540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Warm up...</a:t>
            </a:r>
            <a:endParaRPr b="1" sz="8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917950" y="6379050"/>
            <a:ext cx="17071500" cy="20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Stretch, walk, jog and move in different ways to get our muscles ready to play target games (warm up can last between 2 &amp; 5 minutes).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3612700" y="3534450"/>
            <a:ext cx="14910000" cy="22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Stretches									Movement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500">
                <a:solidFill>
                  <a:schemeClr val="dk2"/>
                </a:solidFill>
              </a:rPr>
              <a:t>Sequences of movement...</a:t>
            </a:r>
            <a:endParaRPr sz="7500">
              <a:solidFill>
                <a:schemeClr val="dk2"/>
              </a:solidFill>
            </a:endParaRPr>
          </a:p>
        </p:txBody>
      </p:sp>
      <p:sp>
        <p:nvSpPr>
          <p:cNvPr id="114" name="Google Shape;114;p18"/>
          <p:cNvSpPr txBox="1"/>
          <p:nvPr>
            <p:ph idx="4294967295" type="subTitle"/>
          </p:nvPr>
        </p:nvSpPr>
        <p:spPr>
          <a:xfrm>
            <a:off x="593625" y="5922875"/>
            <a:ext cx="17583300" cy="190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400">
                <a:solidFill>
                  <a:schemeClr val="dk2"/>
                </a:solidFill>
              </a:rPr>
              <a:t>Play a game of </a:t>
            </a:r>
            <a:r>
              <a:rPr b="1" lang="en-GB" sz="4400"/>
              <a:t>‘</a:t>
            </a:r>
            <a:r>
              <a:rPr b="1" lang="en-GB" sz="4400">
                <a:solidFill>
                  <a:schemeClr val="dk2"/>
                </a:solidFill>
              </a:rPr>
              <a:t>Dodgeball</a:t>
            </a:r>
            <a:r>
              <a:rPr b="1" lang="en-GB" sz="4400"/>
              <a:t>’</a:t>
            </a:r>
            <a:r>
              <a:rPr b="1" lang="en-GB" sz="4400">
                <a:solidFill>
                  <a:schemeClr val="dk2"/>
                </a:solidFill>
              </a:rPr>
              <a:t> to p</a:t>
            </a:r>
            <a:r>
              <a:rPr b="1" lang="en-GB" sz="4400">
                <a:solidFill>
                  <a:schemeClr val="dk2"/>
                </a:solidFill>
              </a:rPr>
              <a:t>racti</a:t>
            </a:r>
            <a:r>
              <a:rPr b="1" lang="en-GB" sz="4400"/>
              <a:t>s</a:t>
            </a:r>
            <a:r>
              <a:rPr b="1" lang="en-GB" sz="4400">
                <a:solidFill>
                  <a:schemeClr val="dk2"/>
                </a:solidFill>
              </a:rPr>
              <a:t>e moving in different directions. Highlight the ways in which we stretch, twist and balance to dodge the ball.</a:t>
            </a:r>
            <a:endParaRPr b="1" sz="4400">
              <a:solidFill>
                <a:schemeClr val="dk2"/>
              </a:solidFill>
            </a:endParaRPr>
          </a:p>
        </p:txBody>
      </p:sp>
      <p:sp>
        <p:nvSpPr>
          <p:cNvPr id="115" name="Google Shape;115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18"/>
          <p:cNvSpPr txBox="1"/>
          <p:nvPr/>
        </p:nvSpPr>
        <p:spPr>
          <a:xfrm>
            <a:off x="1794450" y="3228975"/>
            <a:ext cx="14910000" cy="22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Dodgeball						Balance						Movement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600">
                <a:solidFill>
                  <a:schemeClr val="dk2"/>
                </a:solidFill>
              </a:rPr>
              <a:t>Skills...</a:t>
            </a:r>
            <a:endParaRPr sz="8600">
              <a:solidFill>
                <a:schemeClr val="dk2"/>
              </a:solidFill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1855625" y="6066363"/>
            <a:ext cx="14774700" cy="16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Refine and practise skills by playing ‘Battleships’ and creating your own game in which you aim at different targets.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19"/>
          <p:cNvSpPr txBox="1"/>
          <p:nvPr/>
        </p:nvSpPr>
        <p:spPr>
          <a:xfrm>
            <a:off x="3155500" y="3610650"/>
            <a:ext cx="14910000" cy="22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latin typeface="Montserrat"/>
                <a:ea typeface="Montserrat"/>
                <a:cs typeface="Montserrat"/>
                <a:sym typeface="Montserrat"/>
              </a:rPr>
              <a:t>Throw					Targets						Game</a:t>
            </a:r>
            <a:endParaRPr b="1" sz="5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/>
          <p:nvPr/>
        </p:nvSpPr>
        <p:spPr>
          <a:xfrm>
            <a:off x="715950" y="890050"/>
            <a:ext cx="16856100" cy="8028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0" name="Google Shape;130;p20"/>
          <p:cNvSpPr txBox="1"/>
          <p:nvPr>
            <p:ph idx="1" type="subTitle"/>
          </p:nvPr>
        </p:nvSpPr>
        <p:spPr>
          <a:xfrm>
            <a:off x="917950" y="2494200"/>
            <a:ext cx="5170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Make it easier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20"/>
          <p:cNvSpPr txBox="1"/>
          <p:nvPr>
            <p:ph idx="2" type="body"/>
          </p:nvPr>
        </p:nvSpPr>
        <p:spPr>
          <a:xfrm>
            <a:off x="917950" y="3414875"/>
            <a:ext cx="5170800" cy="51924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*Make targets larger and position them closer to your child.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*Personalise the warm up / movements to best meet the needs of your child (less exercises / shorter duration).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0"/>
          <p:cNvSpPr txBox="1"/>
          <p:nvPr>
            <p:ph idx="3" type="subTitle"/>
          </p:nvPr>
        </p:nvSpPr>
        <p:spPr>
          <a:xfrm>
            <a:off x="6475975" y="2494188"/>
            <a:ext cx="5170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Make it harder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20"/>
          <p:cNvSpPr txBox="1"/>
          <p:nvPr>
            <p:ph idx="4" type="body"/>
          </p:nvPr>
        </p:nvSpPr>
        <p:spPr>
          <a:xfrm>
            <a:off x="6475975" y="3414875"/>
            <a:ext cx="5170800" cy="51924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*Look at our masterclass and explore ‘top tips’ from International Mixed Ability players / coaches.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*Refine skills and coach more coordinated movements as your child aims for targets.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0"/>
          <p:cNvSpPr txBox="1"/>
          <p:nvPr>
            <p:ph idx="5" type="subTitle"/>
          </p:nvPr>
        </p:nvSpPr>
        <p:spPr>
          <a:xfrm>
            <a:off x="12199250" y="2494188"/>
            <a:ext cx="5170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More ideas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0"/>
          <p:cNvSpPr txBox="1"/>
          <p:nvPr>
            <p:ph idx="6" type="body"/>
          </p:nvPr>
        </p:nvSpPr>
        <p:spPr>
          <a:xfrm>
            <a:off x="12199250" y="3418825"/>
            <a:ext cx="5170800" cy="51924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*Ask your parent / carer to search for a range of target sports and watch them together - which one do you like best?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*Design your own hole / course for foot golf / crazy golf.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2867400" y="1132125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11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*STEP Principle*</a:t>
            </a:r>
            <a:endParaRPr b="0" sz="57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21"/>
          <p:cNvSpPr txBox="1"/>
          <p:nvPr/>
        </p:nvSpPr>
        <p:spPr>
          <a:xfrm>
            <a:off x="1289700" y="4157125"/>
            <a:ext cx="16356600" cy="30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All of our activities can be adapted using the STEP principle</a:t>
            </a:r>
            <a:endParaRPr b="1" i="1"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(Space, Task, Equipment, People)</a:t>
            </a:r>
            <a:endParaRPr b="1" i="1"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e.g. Balloon with beads in to support visually impaired learners / Bigger, brighter resources / Adapt space &amp; activities to suit wheelchair users e.g. adjust the height and distance of targets.</a:t>
            </a:r>
            <a:endParaRPr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6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6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57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Google Shape;14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3825" y="7683100"/>
            <a:ext cx="1472325" cy="147232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1" name="Google Shape;151;p22"/>
          <p:cNvSpPr txBox="1"/>
          <p:nvPr/>
        </p:nvSpPr>
        <p:spPr>
          <a:xfrm>
            <a:off x="1531050" y="2316600"/>
            <a:ext cx="15644700" cy="56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Share your work with Oak National</a:t>
            </a:r>
            <a:endParaRPr b="1" sz="6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you'd like to, please ask your parent or carer to share your work on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Instagram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Facebook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or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Twitter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tagging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@OakNational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and </a:t>
            </a: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#LearnwithOak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