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287000" cx="18288000"/>
  <p:notesSz cx="6858000" cy="9144000"/>
  <p:embeddedFontLst>
    <p:embeddedFont>
      <p:font typeface="Montserrat SemiBold"/>
      <p:regular r:id="rId18"/>
      <p:bold r:id="rId19"/>
      <p:italic r:id="rId20"/>
      <p:boldItalic r:id="rId21"/>
    </p:embeddedFont>
    <p:embeddedFont>
      <p:font typeface="Montserrat"/>
      <p:regular r:id="rId22"/>
      <p:bold r:id="rId23"/>
      <p:italic r:id="rId24"/>
      <p:boldItalic r:id="rId25"/>
    </p:embeddedFont>
    <p:embeddedFont>
      <p:font typeface="Montserrat Medium"/>
      <p:regular r:id="rId26"/>
      <p:bold r:id="rId27"/>
      <p:italic r:id="rId28"/>
      <p:boldItalic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E18093-F7C9-4BE4-B26C-DA7E58546601}">
  <a:tblStyle styleId="{69E18093-F7C9-4BE4-B26C-DA7E5854660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italic.fntdata"/><Relationship Id="rId22" Type="http://schemas.openxmlformats.org/officeDocument/2006/relationships/font" Target="fonts/Montserrat-regular.fntdata"/><Relationship Id="rId21" Type="http://schemas.openxmlformats.org/officeDocument/2006/relationships/font" Target="fonts/MontserratSemiBold-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5.xml"/><Relationship Id="rId33" Type="http://schemas.openxmlformats.org/officeDocument/2006/relationships/font" Target="fonts/CenturyGothic-boldItalic.fntdata"/><Relationship Id="rId10" Type="http://schemas.openxmlformats.org/officeDocument/2006/relationships/slide" Target="slides/slide4.xml"/><Relationship Id="rId32" Type="http://schemas.openxmlformats.org/officeDocument/2006/relationships/font" Target="fonts/CenturyGothic-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bold.fntdata"/><Relationship Id="rId1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cd8ccf3a5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9cd8ccf3a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c7b7a708f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c7b7a708f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c03955d5d_0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9c03955d5d_0_2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Introduce and elicit the pronunciation of the </a:t>
            </a:r>
            <a:r>
              <a:rPr b="1" lang="en-GB"/>
              <a:t>individual SSC ‘a’ </a:t>
            </a:r>
            <a:r>
              <a:rPr lang="en-GB"/>
              <a:t>and then the </a:t>
            </a:r>
            <a:r>
              <a:rPr b="1" lang="en-GB"/>
              <a:t>source</a:t>
            </a:r>
            <a:r>
              <a:rPr lang="en-GB"/>
              <a:t> word again (with gesture, if using).</a:t>
            </a:r>
            <a:br>
              <a:rPr lang="en-GB"/>
            </a:br>
            <a:r>
              <a:rPr lang="en-GB"/>
              <a:t>Then present and elicit the pronunciation of the five </a:t>
            </a:r>
            <a:r>
              <a:rPr b="1" lang="en-GB"/>
              <a:t>cluster</a:t>
            </a:r>
            <a:r>
              <a:rPr lang="en-GB"/>
              <a:t> words.</a:t>
            </a: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a:br>
            <a:endParaRPr/>
          </a:p>
          <a:p>
            <a:pPr indent="0" lvl="0" marL="0" marR="0" rtl="0" algn="l">
              <a:lnSpc>
                <a:spcPct val="100000"/>
              </a:lnSpc>
              <a:spcBef>
                <a:spcPts val="0"/>
              </a:spcBef>
              <a:spcAft>
                <a:spcPts val="0"/>
              </a:spcAft>
              <a:buClr>
                <a:schemeClr val="dk1"/>
              </a:buClr>
              <a:buSzPts val="1200"/>
              <a:buFont typeface="Calibri"/>
              <a:buNone/>
            </a:pPr>
            <a:r>
              <a:rPr lang="en-GB"/>
              <a:t>Word frequency rankings (1 is the most common word in German): </a:t>
            </a:r>
            <a:br>
              <a:rPr lang="en-GB"/>
            </a:br>
            <a:r>
              <a:rPr b="1" lang="en-GB"/>
              <a:t>kalt</a:t>
            </a:r>
            <a:r>
              <a:rPr lang="en-GB"/>
              <a:t> [875]; </a:t>
            </a:r>
            <a:r>
              <a:rPr b="1" lang="en-GB"/>
              <a:t>lang</a:t>
            </a:r>
            <a:r>
              <a:rPr b="0" lang="en-GB"/>
              <a:t> [95]</a:t>
            </a:r>
            <a:r>
              <a:rPr lang="en-GB"/>
              <a:t> </a:t>
            </a:r>
            <a:r>
              <a:rPr b="1" lang="en-GB"/>
              <a:t>Mann</a:t>
            </a:r>
            <a:r>
              <a:rPr lang="en-GB"/>
              <a:t> [131]; </a:t>
            </a:r>
            <a:r>
              <a:rPr b="1" lang="en-GB"/>
              <a:t>Klasse</a:t>
            </a:r>
            <a:r>
              <a:rPr lang="en-GB"/>
              <a:t> [619]; </a:t>
            </a:r>
            <a:r>
              <a:rPr b="1" lang="en-GB"/>
              <a:t>Gast</a:t>
            </a:r>
            <a:r>
              <a:rPr lang="en-GB"/>
              <a:t> [675]; </a:t>
            </a:r>
            <a:r>
              <a:rPr b="1" lang="en-GB"/>
              <a:t>danke </a:t>
            </a:r>
            <a:r>
              <a:rPr lang="en-GB"/>
              <a:t>[778].</a:t>
            </a:r>
            <a:br>
              <a:rPr lang="en-GB"/>
            </a:br>
            <a:r>
              <a:rPr i="1" lang="en-GB"/>
              <a:t>Source:  Jones, R.L. &amp; Tschirner, E. (2006). A frequency dictionary of German: core vocabulary for learners. Routledge</a:t>
            </a:r>
            <a:endParaRPr/>
          </a:p>
          <a:p>
            <a:pPr indent="0" lvl="0" marL="0" rtl="0" algn="l">
              <a:spcBef>
                <a:spcPts val="0"/>
              </a:spcBef>
              <a:spcAft>
                <a:spcPts val="0"/>
              </a:spcAft>
              <a:buNone/>
            </a:pPr>
            <a:r>
              <a:t/>
            </a:r>
            <a:endParaRPr/>
          </a:p>
        </p:txBody>
      </p:sp>
      <p:sp>
        <p:nvSpPr>
          <p:cNvPr id="93" name="Google Shape;93;g9c03955d5d_0_2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c03955d5d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9c03955d5d_0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Introduce and elicit the pronunciation of the </a:t>
            </a:r>
            <a:r>
              <a:rPr b="1" lang="en-GB"/>
              <a:t>individual SSC ‘a’ </a:t>
            </a:r>
            <a:r>
              <a:rPr lang="en-GB"/>
              <a:t>and then the </a:t>
            </a:r>
            <a:r>
              <a:rPr b="1" lang="en-GB"/>
              <a:t>source</a:t>
            </a:r>
            <a:r>
              <a:rPr lang="en-GB"/>
              <a:t> word again (with gesture, if using).</a:t>
            </a:r>
            <a:br>
              <a:rPr lang="en-GB"/>
            </a:br>
            <a:r>
              <a:rPr lang="en-GB"/>
              <a:t>Then present and elicit the pronunciation of the five </a:t>
            </a:r>
            <a:r>
              <a:rPr b="1" lang="en-GB"/>
              <a:t>cluster</a:t>
            </a:r>
            <a:r>
              <a:rPr lang="en-GB"/>
              <a:t> words.</a:t>
            </a:r>
            <a:br>
              <a:rPr lang="en-GB"/>
            </a:br>
            <a:r>
              <a:rPr lang="en-GB"/>
              <a:t>The cluster words have been chosen for their high-frequency, from a range of word classes, with the SSC (where possible) positioned within a variety of syllables within the words (e.g. initial, 2</a:t>
            </a:r>
            <a:r>
              <a:rPr baseline="30000" lang="en-GB"/>
              <a:t>nd</a:t>
            </a:r>
            <a:r>
              <a:rPr lang="en-GB"/>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a:p>
          <a:p>
            <a:pPr indent="0" lvl="0" marL="0" rtl="0" algn="l">
              <a:spcBef>
                <a:spcPts val="0"/>
              </a:spcBef>
              <a:spcAft>
                <a:spcPts val="0"/>
              </a:spcAft>
              <a:buNone/>
            </a:pPr>
            <a:br>
              <a:rPr lang="en-GB"/>
            </a:br>
            <a:endParaRPr/>
          </a:p>
          <a:p>
            <a:pPr indent="0" lvl="0" marL="0" marR="0" rtl="0" algn="l">
              <a:lnSpc>
                <a:spcPct val="100000"/>
              </a:lnSpc>
              <a:spcBef>
                <a:spcPts val="0"/>
              </a:spcBef>
              <a:spcAft>
                <a:spcPts val="0"/>
              </a:spcAft>
              <a:buClr>
                <a:schemeClr val="dk1"/>
              </a:buClr>
              <a:buSzPts val="1200"/>
              <a:buFont typeface="Calibri"/>
              <a:buNone/>
            </a:pPr>
            <a:r>
              <a:rPr lang="en-GB"/>
              <a:t>Word frequency rankings (1 is the most common word in German): </a:t>
            </a:r>
            <a:br>
              <a:rPr lang="en-GB"/>
            </a:br>
            <a:r>
              <a:rPr b="1" lang="en-GB"/>
              <a:t>sagen</a:t>
            </a:r>
            <a:r>
              <a:rPr lang="en-GB"/>
              <a:t> [46]; </a:t>
            </a:r>
            <a:r>
              <a:rPr b="1" lang="en-GB"/>
              <a:t>Paar</a:t>
            </a:r>
            <a:r>
              <a:rPr b="0" lang="en-GB"/>
              <a:t> [284]</a:t>
            </a:r>
            <a:r>
              <a:rPr lang="en-GB"/>
              <a:t> </a:t>
            </a:r>
            <a:r>
              <a:rPr b="1" lang="en-GB"/>
              <a:t>haben</a:t>
            </a:r>
            <a:r>
              <a:rPr lang="en-GB"/>
              <a:t> [7]; </a:t>
            </a:r>
            <a:r>
              <a:rPr b="1" lang="en-GB"/>
              <a:t>fahren</a:t>
            </a:r>
            <a:r>
              <a:rPr lang="en-GB"/>
              <a:t> [169]; </a:t>
            </a:r>
            <a:r>
              <a:rPr b="1" lang="en-GB"/>
              <a:t>klar</a:t>
            </a:r>
            <a:r>
              <a:rPr lang="en-GB"/>
              <a:t> [255]; </a:t>
            </a:r>
            <a:r>
              <a:rPr b="1" lang="en-GB"/>
              <a:t>Tag </a:t>
            </a:r>
            <a:r>
              <a:rPr lang="en-GB"/>
              <a:t>[108].</a:t>
            </a:r>
            <a:br>
              <a:rPr lang="en-GB"/>
            </a:br>
            <a:r>
              <a:rPr i="1" lang="en-GB"/>
              <a:t>Source:  Jones, R.L. &amp; Tschirner, E. (2006). A frequency dictionary of German: core vocabulary for learners. Routledge</a:t>
            </a:r>
            <a:endParaRPr/>
          </a:p>
          <a:p>
            <a:pPr indent="0" lvl="0" marL="0" rtl="0" algn="l">
              <a:spcBef>
                <a:spcPts val="0"/>
              </a:spcBef>
              <a:spcAft>
                <a:spcPts val="0"/>
              </a:spcAft>
              <a:buNone/>
            </a:pPr>
            <a:r>
              <a:t/>
            </a:r>
            <a:endParaRPr/>
          </a:p>
        </p:txBody>
      </p:sp>
      <p:sp>
        <p:nvSpPr>
          <p:cNvPr id="115" name="Google Shape;115;g9c03955d5d_0_2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c03955d5d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c03955d5d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9ac9cb4d3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9ac9cb4d3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42279d37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42279d37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93999c9c74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93999c9c74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9c03955d5d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9c03955d5d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9c03955d5d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9c03955d5d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75" name="Shape 75"/>
        <p:cNvGrpSpPr/>
        <p:nvPr/>
      </p:nvGrpSpPr>
      <p:grpSpPr>
        <a:xfrm>
          <a:off x="0" y="0"/>
          <a:ext cx="0" cy="0"/>
          <a:chOff x="0" y="0"/>
          <a:chExt cx="0" cy="0"/>
        </a:xfrm>
      </p:grpSpPr>
      <p:sp>
        <p:nvSpPr>
          <p:cNvPr id="76" name="Google Shape;76;p14"/>
          <p:cNvSpPr txBox="1"/>
          <p:nvPr>
            <p:ph type="title"/>
          </p:nvPr>
        </p:nvSpPr>
        <p:spPr>
          <a:xfrm>
            <a:off x="1257300" y="664609"/>
            <a:ext cx="15773400" cy="1988700"/>
          </a:xfrm>
          <a:prstGeom prst="rect">
            <a:avLst/>
          </a:prstGeom>
          <a:noFill/>
          <a:ln>
            <a:noFill/>
          </a:ln>
        </p:spPr>
        <p:txBody>
          <a:bodyPr anchorCtr="0" anchor="ctr" bIns="68550" lIns="137150" spcFirstLastPara="1" rIns="137150" wrap="square" tIns="68550">
            <a:noAutofit/>
          </a:bodyPr>
          <a:lstStyle>
            <a:lvl1pPr lvl="0" rtl="0" algn="l">
              <a:lnSpc>
                <a:spcPct val="90000"/>
              </a:lnSpc>
              <a:spcBef>
                <a:spcPts val="0"/>
              </a:spcBef>
              <a:spcAft>
                <a:spcPts val="0"/>
              </a:spcAft>
              <a:buClr>
                <a:srgbClr val="1F3864"/>
              </a:buClr>
              <a:buSzPts val="27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7" name="Google Shape;77;p14"/>
          <p:cNvSpPr txBox="1"/>
          <p:nvPr>
            <p:ph idx="1" type="body"/>
          </p:nvPr>
        </p:nvSpPr>
        <p:spPr>
          <a:xfrm>
            <a:off x="1257300" y="2738438"/>
            <a:ext cx="15773400" cy="6526800"/>
          </a:xfrm>
          <a:prstGeom prst="rect">
            <a:avLst/>
          </a:prstGeom>
          <a:noFill/>
          <a:ln>
            <a:noFill/>
          </a:ln>
        </p:spPr>
        <p:txBody>
          <a:bodyPr anchorCtr="0" anchor="t" bIns="68550" lIns="137150" spcFirstLastPara="1" rIns="137150" wrap="square" tIns="68550">
            <a:noAutofit/>
          </a:bodyPr>
          <a:lstStyle>
            <a:lvl1pPr indent="-400050" lvl="0" marL="457200" rtl="0" algn="l">
              <a:lnSpc>
                <a:spcPct val="90000"/>
              </a:lnSpc>
              <a:spcBef>
                <a:spcPts val="1500"/>
              </a:spcBef>
              <a:spcAft>
                <a:spcPts val="0"/>
              </a:spcAft>
              <a:buClr>
                <a:srgbClr val="1F3864"/>
              </a:buClr>
              <a:buSzPts val="2700"/>
              <a:buChar char="●"/>
              <a:defRPr/>
            </a:lvl1pPr>
            <a:lvl2pPr indent="-419100" lvl="1" marL="914400" rtl="0" algn="l">
              <a:lnSpc>
                <a:spcPct val="90000"/>
              </a:lnSpc>
              <a:spcBef>
                <a:spcPts val="2000"/>
              </a:spcBef>
              <a:spcAft>
                <a:spcPts val="0"/>
              </a:spcAft>
              <a:buClr>
                <a:srgbClr val="1F3864"/>
              </a:buClr>
              <a:buSzPts val="3000"/>
              <a:buChar char="–"/>
              <a:defRPr sz="3000"/>
            </a:lvl2pPr>
            <a:lvl3pPr indent="-400050" lvl="2" marL="1371600" rtl="0" algn="l">
              <a:lnSpc>
                <a:spcPct val="90000"/>
              </a:lnSpc>
              <a:spcBef>
                <a:spcPts val="2000"/>
              </a:spcBef>
              <a:spcAft>
                <a:spcPts val="0"/>
              </a:spcAft>
              <a:buClr>
                <a:srgbClr val="1F3864"/>
              </a:buClr>
              <a:buSzPts val="2700"/>
              <a:buChar char="–"/>
              <a:defRPr sz="2700"/>
            </a:lvl3pPr>
            <a:lvl4pPr indent="-381000" lvl="3" marL="1828800" rtl="0" algn="l">
              <a:lnSpc>
                <a:spcPct val="90000"/>
              </a:lnSpc>
              <a:spcBef>
                <a:spcPts val="1600"/>
              </a:spcBef>
              <a:spcAft>
                <a:spcPts val="0"/>
              </a:spcAft>
              <a:buClr>
                <a:srgbClr val="1F3864"/>
              </a:buClr>
              <a:buSzPts val="2400"/>
              <a:buChar char="–"/>
              <a:defRPr sz="2400"/>
            </a:lvl4pPr>
            <a:lvl5pPr indent="-381000" lvl="4" marL="2286000" rtl="0" algn="l">
              <a:lnSpc>
                <a:spcPct val="90000"/>
              </a:lnSpc>
              <a:spcBef>
                <a:spcPts val="1600"/>
              </a:spcBef>
              <a:spcAft>
                <a:spcPts val="0"/>
              </a:spcAft>
              <a:buClr>
                <a:srgbClr val="1F3864"/>
              </a:buClr>
              <a:buSzPts val="2400"/>
              <a:buChar char="–"/>
              <a:defRPr sz="2400"/>
            </a:lvl5pPr>
            <a:lvl6pPr indent="-400050" lvl="5" marL="2743200" rtl="0" algn="l">
              <a:lnSpc>
                <a:spcPct val="90000"/>
              </a:lnSpc>
              <a:spcBef>
                <a:spcPts val="1200"/>
              </a:spcBef>
              <a:spcAft>
                <a:spcPts val="0"/>
              </a:spcAft>
              <a:buClr>
                <a:schemeClr val="dk1"/>
              </a:buClr>
              <a:buSzPts val="2700"/>
              <a:buChar char="–"/>
              <a:defRPr/>
            </a:lvl6pPr>
            <a:lvl7pPr indent="-400050" lvl="6" marL="3200400" rtl="0" algn="l">
              <a:lnSpc>
                <a:spcPct val="90000"/>
              </a:lnSpc>
              <a:spcBef>
                <a:spcPts val="1200"/>
              </a:spcBef>
              <a:spcAft>
                <a:spcPts val="0"/>
              </a:spcAft>
              <a:buClr>
                <a:schemeClr val="dk1"/>
              </a:buClr>
              <a:buSzPts val="2700"/>
              <a:buChar char="–"/>
              <a:defRPr/>
            </a:lvl7pPr>
            <a:lvl8pPr indent="-400050" lvl="7" marL="3657600" rtl="0" algn="l">
              <a:lnSpc>
                <a:spcPct val="90000"/>
              </a:lnSpc>
              <a:spcBef>
                <a:spcPts val="800"/>
              </a:spcBef>
              <a:spcAft>
                <a:spcPts val="0"/>
              </a:spcAft>
              <a:buClr>
                <a:schemeClr val="dk1"/>
              </a:buClr>
              <a:buSzPts val="2700"/>
              <a:buChar char="–"/>
              <a:defRPr/>
            </a:lvl8pPr>
            <a:lvl9pPr indent="-400050" lvl="8" marL="4114800" rtl="0" algn="l">
              <a:lnSpc>
                <a:spcPct val="90000"/>
              </a:lnSpc>
              <a:spcBef>
                <a:spcPts val="800"/>
              </a:spcBef>
              <a:spcAft>
                <a:spcPts val="400"/>
              </a:spcAft>
              <a:buClr>
                <a:schemeClr val="dk1"/>
              </a:buClr>
              <a:buSzPts val="27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8" name="Shape 78"/>
        <p:cNvGrpSpPr/>
        <p:nvPr/>
      </p:nvGrpSpPr>
      <p:grpSpPr>
        <a:xfrm>
          <a:off x="0" y="0"/>
          <a:ext cx="0" cy="0"/>
          <a:chOff x="0" y="0"/>
          <a:chExt cx="0" cy="0"/>
        </a:xfrm>
      </p:grpSpPr>
      <p:sp>
        <p:nvSpPr>
          <p:cNvPr id="79" name="Google Shape;79;p15"/>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80" name="Google Shape;80;p15"/>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1" name="Google Shape;81;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29.png"/><Relationship Id="rId6" Type="http://schemas.openxmlformats.org/officeDocument/2006/relationships/image" Target="../media/image31.png"/><Relationship Id="rId7"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17.png"/></Relationships>
</file>

<file path=ppt/slides/_rels/slide3.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4.png"/><Relationship Id="rId12"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8.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16.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26.png"/><Relationship Id="rId7"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5" name="Shape 85"/>
        <p:cNvGrpSpPr/>
        <p:nvPr/>
      </p:nvGrpSpPr>
      <p:grpSpPr>
        <a:xfrm>
          <a:off x="0" y="0"/>
          <a:ext cx="0" cy="0"/>
          <a:chOff x="0" y="0"/>
          <a:chExt cx="0" cy="0"/>
        </a:xfrm>
      </p:grpSpPr>
      <p:sp>
        <p:nvSpPr>
          <p:cNvPr id="86" name="Google Shape;86;p16"/>
          <p:cNvSpPr txBox="1"/>
          <p:nvPr>
            <p:ph type="ctrTitle"/>
          </p:nvPr>
        </p:nvSpPr>
        <p:spPr>
          <a:xfrm>
            <a:off x="917950" y="2302425"/>
            <a:ext cx="163107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5600">
                <a:solidFill>
                  <a:srgbClr val="4B3241"/>
                </a:solidFill>
              </a:rPr>
              <a:t>Saying how you do things and how you enjoy them (Part 2/2)</a:t>
            </a:r>
            <a:endParaRPr sz="5600">
              <a:solidFill>
                <a:srgbClr val="4B3241"/>
              </a:solidFill>
            </a:endParaRPr>
          </a:p>
          <a:p>
            <a:pPr indent="-546100" lvl="0" marL="457200" marR="0" rtl="0" algn="l">
              <a:lnSpc>
                <a:spcPct val="115000"/>
              </a:lnSpc>
              <a:spcBef>
                <a:spcPts val="0"/>
              </a:spcBef>
              <a:spcAft>
                <a:spcPts val="0"/>
              </a:spcAft>
              <a:buClr>
                <a:srgbClr val="4B3241"/>
              </a:buClr>
              <a:buSzPts val="5000"/>
              <a:buChar char="-"/>
            </a:pPr>
            <a:r>
              <a:rPr lang="en-GB" sz="5000">
                <a:solidFill>
                  <a:srgbClr val="4B3241"/>
                </a:solidFill>
              </a:rPr>
              <a:t>Using adverbs of time and combining them with adverbs of manner in sentences in the present tense</a:t>
            </a:r>
            <a:endParaRPr sz="5000">
              <a:solidFill>
                <a:srgbClr val="4B3241"/>
              </a:solidFill>
            </a:endParaRPr>
          </a:p>
          <a:p>
            <a:pPr indent="0" lvl="0" marL="0" marR="0" rtl="0" algn="l">
              <a:lnSpc>
                <a:spcPct val="115000"/>
              </a:lnSpc>
              <a:spcBef>
                <a:spcPts val="0"/>
              </a:spcBef>
              <a:spcAft>
                <a:spcPts val="0"/>
              </a:spcAft>
              <a:buNone/>
            </a:pPr>
            <a:r>
              <a:t/>
            </a:r>
            <a:endParaRPr sz="5000">
              <a:solidFill>
                <a:srgbClr val="4B3241"/>
              </a:solidFill>
            </a:endParaRPr>
          </a:p>
          <a:p>
            <a:pPr indent="0" lvl="0" marL="0" marR="0" rtl="0" algn="l">
              <a:lnSpc>
                <a:spcPct val="115000"/>
              </a:lnSpc>
              <a:spcBef>
                <a:spcPts val="0"/>
              </a:spcBef>
              <a:spcAft>
                <a:spcPts val="0"/>
              </a:spcAft>
              <a:buNone/>
            </a:pPr>
            <a:r>
              <a:rPr lang="en-GB" sz="5400">
                <a:solidFill>
                  <a:srgbClr val="4B3241"/>
                </a:solidFill>
              </a:rPr>
              <a:t>Downloadable Resource</a:t>
            </a:r>
            <a:endParaRPr sz="5400">
              <a:solidFill>
                <a:srgbClr val="4B3241"/>
              </a:solidFill>
            </a:endParaRPr>
          </a:p>
          <a:p>
            <a:pPr indent="0" lvl="0" marL="457200" marR="0" rtl="0" algn="l">
              <a:lnSpc>
                <a:spcPct val="115000"/>
              </a:lnSpc>
              <a:spcBef>
                <a:spcPts val="0"/>
              </a:spcBef>
              <a:spcAft>
                <a:spcPts val="0"/>
              </a:spcAft>
              <a:buNone/>
            </a:pPr>
            <a:r>
              <a:t/>
            </a:r>
            <a:endParaRPr sz="5200">
              <a:solidFill>
                <a:srgbClr val="4B3241"/>
              </a:solidFill>
            </a:endParaRPr>
          </a:p>
          <a:p>
            <a:pPr indent="0" lvl="0" marL="457200" marR="0" rtl="0" algn="l">
              <a:lnSpc>
                <a:spcPct val="115000"/>
              </a:lnSpc>
              <a:spcBef>
                <a:spcPts val="0"/>
              </a:spcBef>
              <a:spcAft>
                <a:spcPts val="0"/>
              </a:spcAft>
              <a:buNone/>
            </a:pPr>
            <a:r>
              <a:t/>
            </a:r>
            <a:endParaRPr>
              <a:solidFill>
                <a:srgbClr val="4B3241"/>
              </a:solidFill>
            </a:endParaRPr>
          </a:p>
          <a:p>
            <a:pPr indent="0" lvl="0" marL="457200" marR="0" rtl="0" algn="l">
              <a:lnSpc>
                <a:spcPct val="115000"/>
              </a:lnSpc>
              <a:spcBef>
                <a:spcPts val="0"/>
              </a:spcBef>
              <a:spcAft>
                <a:spcPts val="0"/>
              </a:spcAft>
              <a:buNone/>
            </a:pPr>
            <a:r>
              <a:t/>
            </a:r>
            <a:endParaRPr>
              <a:solidFill>
                <a:srgbClr val="4B3241"/>
              </a:solidFill>
            </a:endParaRPr>
          </a:p>
        </p:txBody>
      </p:sp>
      <p:sp>
        <p:nvSpPr>
          <p:cNvPr id="87" name="Google Shape;87;p16"/>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a:solidFill>
                  <a:srgbClr val="4B3241"/>
                </a:solidFill>
              </a:rPr>
              <a:t> German </a:t>
            </a:r>
            <a:endParaRPr b="1">
              <a:solidFill>
                <a:srgbClr val="4B3241"/>
              </a:solidFill>
            </a:endParaRPr>
          </a:p>
        </p:txBody>
      </p:sp>
      <p:sp>
        <p:nvSpPr>
          <p:cNvPr id="88" name="Google Shape;88;p16"/>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GB">
                <a:solidFill>
                  <a:srgbClr val="4B3241"/>
                </a:solidFill>
              </a:rPr>
              <a:t>Herr Scales</a:t>
            </a:r>
            <a:endParaRPr>
              <a:solidFill>
                <a:srgbClr val="4B3241"/>
              </a:solidFill>
            </a:endParaRPr>
          </a:p>
        </p:txBody>
      </p:sp>
      <p:sp>
        <p:nvSpPr>
          <p:cNvPr id="89" name="Google Shape;89;p16"/>
          <p:cNvSpPr/>
          <p:nvPr/>
        </p:nvSpPr>
        <p:spPr>
          <a:xfrm>
            <a:off x="17183975" y="8747850"/>
            <a:ext cx="1104000" cy="1585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nvSpPr>
        <p:spPr>
          <a:xfrm>
            <a:off x="4591125" y="7651875"/>
            <a:ext cx="8991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242" name="Google Shape;242;p25"/>
          <p:cNvSpPr txBox="1"/>
          <p:nvPr/>
        </p:nvSpPr>
        <p:spPr>
          <a:xfrm>
            <a:off x="7575300" y="6461025"/>
            <a:ext cx="3137400" cy="11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graphicFrame>
        <p:nvGraphicFramePr>
          <p:cNvPr id="243" name="Google Shape;243;p25"/>
          <p:cNvGraphicFramePr/>
          <p:nvPr/>
        </p:nvGraphicFramePr>
        <p:xfrm>
          <a:off x="1251325" y="1549450"/>
          <a:ext cx="3000000" cy="3000000"/>
        </p:xfrm>
        <a:graphic>
          <a:graphicData uri="http://schemas.openxmlformats.org/drawingml/2006/table">
            <a:tbl>
              <a:tblPr>
                <a:noFill/>
                <a:tableStyleId>{69E18093-F7C9-4BE4-B26C-DA7E58546601}</a:tableStyleId>
              </a:tblPr>
              <a:tblGrid>
                <a:gridCol w="13753550"/>
              </a:tblGrid>
              <a:tr h="685800">
                <a:tc>
                  <a:txBody>
                    <a:bodyPr/>
                    <a:lstStyle/>
                    <a:p>
                      <a:pPr indent="0" lvl="0" marL="0" rtl="0" algn="l">
                        <a:spcBef>
                          <a:spcPts val="0"/>
                        </a:spcBef>
                        <a:spcAft>
                          <a:spcPts val="0"/>
                        </a:spcAft>
                        <a:buNone/>
                      </a:pPr>
                      <a:r>
                        <a:rPr i="1" lang="en-GB" sz="3200">
                          <a:solidFill>
                            <a:schemeClr val="dk2"/>
                          </a:solidFill>
                          <a:latin typeface="Montserrat"/>
                          <a:ea typeface="Montserrat"/>
                          <a:cs typeface="Montserrat"/>
                          <a:sym typeface="Montserrat"/>
                        </a:rPr>
                        <a:t>1. Sometimes, my brother plays computer games on his own</a:t>
                      </a:r>
                      <a:endParaRPr i="1" sz="3200">
                        <a:solidFill>
                          <a:schemeClr val="dk2"/>
                        </a:solidFill>
                        <a:latin typeface="Montserrat"/>
                        <a:ea typeface="Montserrat"/>
                        <a:cs typeface="Montserrat"/>
                        <a:sym typeface="Montserrat"/>
                      </a:endParaRPr>
                    </a:p>
                  </a:txBody>
                  <a:tcPr marT="91425" marB="91425" marR="91425" marL="91425"/>
                </a:tc>
              </a:tr>
              <a:tr h="7010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rPr i="1" lang="en-GB" sz="3200">
                          <a:solidFill>
                            <a:schemeClr val="dk2"/>
                          </a:solidFill>
                          <a:latin typeface="Montserrat"/>
                          <a:ea typeface="Montserrat"/>
                          <a:cs typeface="Montserrat"/>
                          <a:sym typeface="Montserrat"/>
                        </a:rPr>
                        <a:t>2. Normally I eat chocolate very quickly</a:t>
                      </a:r>
                      <a:endParaRPr i="1"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rPr i="1" lang="en-GB" sz="3200">
                          <a:solidFill>
                            <a:schemeClr val="dk2"/>
                          </a:solidFill>
                          <a:latin typeface="Montserrat"/>
                          <a:ea typeface="Montserrat"/>
                          <a:cs typeface="Montserrat"/>
                          <a:sym typeface="Montserrat"/>
                        </a:rPr>
                        <a:t>3. Today my parents are definitely going shopping</a:t>
                      </a:r>
                      <a:endParaRPr i="1"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rPr i="1" lang="en-GB" sz="3200">
                          <a:solidFill>
                            <a:schemeClr val="dk2"/>
                          </a:solidFill>
                          <a:latin typeface="Montserrat"/>
                          <a:ea typeface="Montserrat"/>
                          <a:cs typeface="Montserrat"/>
                          <a:sym typeface="Montserrat"/>
                        </a:rPr>
                        <a:t>4. Now and then I prefer cycling (I go rather bike)</a:t>
                      </a:r>
                      <a:endParaRPr i="1"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rPr i="1" lang="en-GB" sz="3200">
                          <a:solidFill>
                            <a:schemeClr val="dk2"/>
                          </a:solidFill>
                          <a:latin typeface="Montserrat"/>
                          <a:ea typeface="Montserrat"/>
                          <a:cs typeface="Montserrat"/>
                          <a:sym typeface="Montserrat"/>
                        </a:rPr>
                        <a:t>5. Tomorrow you are probably doing your homework, aren't you?</a:t>
                      </a:r>
                      <a:endParaRPr i="1"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bl>
          </a:graphicData>
        </a:graphic>
      </p:graphicFrame>
      <p:sp>
        <p:nvSpPr>
          <p:cNvPr id="244" name="Google Shape;244;p25"/>
          <p:cNvSpPr txBox="1"/>
          <p:nvPr/>
        </p:nvSpPr>
        <p:spPr>
          <a:xfrm>
            <a:off x="1982550" y="3564850"/>
            <a:ext cx="4877100" cy="8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100">
                <a:solidFill>
                  <a:schemeClr val="dk2"/>
                </a:solidFill>
                <a:latin typeface="Montserrat"/>
                <a:ea typeface="Montserrat"/>
                <a:cs typeface="Montserrat"/>
                <a:sym typeface="Montserrat"/>
              </a:rPr>
              <a:t>Normalerweise</a:t>
            </a:r>
            <a:endParaRPr b="1" sz="4100">
              <a:solidFill>
                <a:schemeClr val="dk2"/>
              </a:solidFill>
              <a:latin typeface="Montserrat"/>
              <a:ea typeface="Montserrat"/>
              <a:cs typeface="Montserrat"/>
              <a:sym typeface="Montserrat"/>
            </a:endParaRPr>
          </a:p>
        </p:txBody>
      </p:sp>
      <p:sp>
        <p:nvSpPr>
          <p:cNvPr id="245" name="Google Shape;245;p25"/>
          <p:cNvSpPr txBox="1"/>
          <p:nvPr/>
        </p:nvSpPr>
        <p:spPr>
          <a:xfrm>
            <a:off x="1338400" y="5007500"/>
            <a:ext cx="24033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Heute</a:t>
            </a:r>
            <a:endParaRPr b="1" sz="4000">
              <a:solidFill>
                <a:schemeClr val="dk2"/>
              </a:solidFill>
              <a:latin typeface="Montserrat"/>
              <a:ea typeface="Montserrat"/>
              <a:cs typeface="Montserrat"/>
              <a:sym typeface="Montserrat"/>
            </a:endParaRPr>
          </a:p>
        </p:txBody>
      </p:sp>
      <p:sp>
        <p:nvSpPr>
          <p:cNvPr id="246" name="Google Shape;246;p25"/>
          <p:cNvSpPr txBox="1"/>
          <p:nvPr/>
        </p:nvSpPr>
        <p:spPr>
          <a:xfrm>
            <a:off x="1721675" y="6430625"/>
            <a:ext cx="30066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Ab und zu</a:t>
            </a:r>
            <a:endParaRPr b="1" sz="3800">
              <a:solidFill>
                <a:schemeClr val="dk2"/>
              </a:solidFill>
              <a:latin typeface="Montserrat"/>
              <a:ea typeface="Montserrat"/>
              <a:cs typeface="Montserrat"/>
              <a:sym typeface="Montserrat"/>
            </a:endParaRPr>
          </a:p>
        </p:txBody>
      </p:sp>
      <p:sp>
        <p:nvSpPr>
          <p:cNvPr id="247" name="Google Shape;247;p25"/>
          <p:cNvSpPr txBox="1"/>
          <p:nvPr/>
        </p:nvSpPr>
        <p:spPr>
          <a:xfrm>
            <a:off x="1721675" y="316575"/>
            <a:ext cx="5644200" cy="8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Füll die Lücken aus! </a:t>
            </a:r>
            <a:endParaRPr b="1" sz="4000">
              <a:solidFill>
                <a:schemeClr val="dk2"/>
              </a:solidFill>
              <a:latin typeface="Montserrat"/>
              <a:ea typeface="Montserrat"/>
              <a:cs typeface="Montserrat"/>
              <a:sym typeface="Montserrat"/>
            </a:endParaRPr>
          </a:p>
        </p:txBody>
      </p:sp>
      <p:sp>
        <p:nvSpPr>
          <p:cNvPr id="248" name="Google Shape;248;p25"/>
          <p:cNvSpPr txBox="1"/>
          <p:nvPr/>
        </p:nvSpPr>
        <p:spPr>
          <a:xfrm>
            <a:off x="1251325" y="2309150"/>
            <a:ext cx="126180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                                           spielt  m</a:t>
            </a:r>
            <a:r>
              <a:rPr b="1" lang="en-GB" sz="2800">
                <a:solidFill>
                  <a:schemeClr val="dk2"/>
                </a:solidFill>
                <a:latin typeface="Montserrat"/>
                <a:ea typeface="Montserrat"/>
                <a:cs typeface="Montserrat"/>
                <a:sym typeface="Montserrat"/>
              </a:rPr>
              <a:t>ein Bruder allein </a:t>
            </a:r>
            <a:r>
              <a:rPr b="1" lang="en-GB" sz="2800">
                <a:solidFill>
                  <a:schemeClr val="dk2"/>
                </a:solidFill>
                <a:latin typeface="Montserrat"/>
                <a:ea typeface="Montserrat"/>
                <a:cs typeface="Montserrat"/>
                <a:sym typeface="Montserrat"/>
              </a:rPr>
              <a:t>Computerspiele</a:t>
            </a:r>
            <a:endParaRPr b="1" sz="2800">
              <a:solidFill>
                <a:schemeClr val="dk2"/>
              </a:solidFill>
              <a:latin typeface="Montserrat"/>
              <a:ea typeface="Montserrat"/>
              <a:cs typeface="Montserrat"/>
              <a:sym typeface="Montserrat"/>
            </a:endParaRPr>
          </a:p>
        </p:txBody>
      </p:sp>
      <p:sp>
        <p:nvSpPr>
          <p:cNvPr id="249" name="Google Shape;249;p25"/>
          <p:cNvSpPr txBox="1"/>
          <p:nvPr/>
        </p:nvSpPr>
        <p:spPr>
          <a:xfrm>
            <a:off x="1758075" y="3721038"/>
            <a:ext cx="129621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___________________________</a:t>
            </a:r>
            <a:r>
              <a:rPr b="1" lang="en-GB" sz="2800">
                <a:solidFill>
                  <a:schemeClr val="dk2"/>
                </a:solidFill>
                <a:latin typeface="Montserrat"/>
                <a:ea typeface="Montserrat"/>
                <a:cs typeface="Montserrat"/>
                <a:sym typeface="Montserrat"/>
              </a:rPr>
              <a:t> esse</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ich sehr schnell </a:t>
            </a:r>
            <a:r>
              <a:rPr b="1" lang="en-GB" sz="2800">
                <a:solidFill>
                  <a:schemeClr val="dk2"/>
                </a:solidFill>
                <a:latin typeface="Montserrat"/>
                <a:ea typeface="Montserrat"/>
                <a:cs typeface="Montserrat"/>
                <a:sym typeface="Montserrat"/>
              </a:rPr>
              <a:t>Schokolade</a:t>
            </a:r>
            <a:endParaRPr b="1" sz="2800">
              <a:solidFill>
                <a:schemeClr val="dk2"/>
              </a:solidFill>
              <a:latin typeface="Montserrat"/>
              <a:ea typeface="Montserrat"/>
              <a:cs typeface="Montserrat"/>
              <a:sym typeface="Montserrat"/>
            </a:endParaRPr>
          </a:p>
        </p:txBody>
      </p:sp>
      <p:sp>
        <p:nvSpPr>
          <p:cNvPr id="250" name="Google Shape;250;p25"/>
          <p:cNvSpPr txBox="1"/>
          <p:nvPr/>
        </p:nvSpPr>
        <p:spPr>
          <a:xfrm>
            <a:off x="1431725" y="5177650"/>
            <a:ext cx="130767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_________    gehen m</a:t>
            </a:r>
            <a:r>
              <a:rPr b="1" lang="en-GB" sz="2800">
                <a:solidFill>
                  <a:schemeClr val="dk2"/>
                </a:solidFill>
                <a:latin typeface="Montserrat"/>
                <a:ea typeface="Montserrat"/>
                <a:cs typeface="Montserrat"/>
                <a:sym typeface="Montserrat"/>
              </a:rPr>
              <a:t>eine Eltern bestimmt einkaufen</a:t>
            </a:r>
            <a:endParaRPr b="1" sz="2800">
              <a:solidFill>
                <a:schemeClr val="dk2"/>
              </a:solidFill>
              <a:latin typeface="Montserrat"/>
              <a:ea typeface="Montserrat"/>
              <a:cs typeface="Montserrat"/>
              <a:sym typeface="Montserrat"/>
            </a:endParaRPr>
          </a:p>
        </p:txBody>
      </p:sp>
      <p:sp>
        <p:nvSpPr>
          <p:cNvPr id="251" name="Google Shape;251;p25"/>
          <p:cNvSpPr txBox="1"/>
          <p:nvPr/>
        </p:nvSpPr>
        <p:spPr>
          <a:xfrm>
            <a:off x="1251325" y="6583025"/>
            <a:ext cx="131817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             _________      </a:t>
            </a:r>
            <a:r>
              <a:rPr b="1" lang="en-GB" sz="2800">
                <a:solidFill>
                  <a:schemeClr val="dk2"/>
                </a:solidFill>
                <a:latin typeface="Montserrat"/>
                <a:ea typeface="Montserrat"/>
                <a:cs typeface="Montserrat"/>
                <a:sym typeface="Montserrat"/>
              </a:rPr>
              <a:t> fahre</a:t>
            </a:r>
            <a:r>
              <a:rPr b="1"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ich lieber</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Rad</a:t>
            </a:r>
            <a:endParaRPr b="1" sz="2800">
              <a:solidFill>
                <a:schemeClr val="dk2"/>
              </a:solidFill>
              <a:latin typeface="Montserrat"/>
              <a:ea typeface="Montserrat"/>
              <a:cs typeface="Montserrat"/>
              <a:sym typeface="Montserrat"/>
            </a:endParaRPr>
          </a:p>
        </p:txBody>
      </p:sp>
      <p:sp>
        <p:nvSpPr>
          <p:cNvPr id="252" name="Google Shape;252;p25"/>
          <p:cNvSpPr txBox="1"/>
          <p:nvPr/>
        </p:nvSpPr>
        <p:spPr>
          <a:xfrm>
            <a:off x="1146475" y="7867650"/>
            <a:ext cx="138585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_____________</a:t>
            </a:r>
            <a:r>
              <a:rPr b="1" lang="en-GB" sz="2800">
                <a:solidFill>
                  <a:schemeClr val="dk2"/>
                </a:solidFill>
                <a:latin typeface="Montserrat"/>
                <a:ea typeface="Montserrat"/>
                <a:cs typeface="Montserrat"/>
                <a:sym typeface="Montserrat"/>
              </a:rPr>
              <a:t>machst </a:t>
            </a:r>
            <a:r>
              <a:rPr b="1" lang="en-GB" sz="2800">
                <a:solidFill>
                  <a:schemeClr val="dk2"/>
                </a:solidFill>
                <a:latin typeface="Montserrat"/>
                <a:ea typeface="Montserrat"/>
                <a:cs typeface="Montserrat"/>
                <a:sym typeface="Montserrat"/>
              </a:rPr>
              <a:t>du wahrscheinlich</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deine Hausaufgaben</a:t>
            </a:r>
            <a:r>
              <a:rPr b="1" lang="en-GB" sz="2800">
                <a:solidFill>
                  <a:schemeClr val="dk2"/>
                </a:solidFill>
                <a:latin typeface="Montserrat"/>
                <a:ea typeface="Montserrat"/>
                <a:cs typeface="Montserrat"/>
                <a:sym typeface="Montserrat"/>
              </a:rPr>
              <a:t>, nicht wahr?  </a:t>
            </a: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p:txBody>
      </p:sp>
      <p:sp>
        <p:nvSpPr>
          <p:cNvPr id="253" name="Google Shape;253;p25"/>
          <p:cNvSpPr txBox="1"/>
          <p:nvPr/>
        </p:nvSpPr>
        <p:spPr>
          <a:xfrm>
            <a:off x="1721675" y="2296463"/>
            <a:ext cx="3137400" cy="6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Manchmal</a:t>
            </a:r>
            <a:endParaRPr b="1" sz="4000">
              <a:solidFill>
                <a:schemeClr val="dk2"/>
              </a:solidFill>
              <a:latin typeface="Montserrat"/>
              <a:ea typeface="Montserrat"/>
              <a:cs typeface="Montserrat"/>
              <a:sym typeface="Montserrat"/>
            </a:endParaRPr>
          </a:p>
        </p:txBody>
      </p:sp>
      <p:sp>
        <p:nvSpPr>
          <p:cNvPr id="254" name="Google Shape;254;p25"/>
          <p:cNvSpPr txBox="1"/>
          <p:nvPr/>
        </p:nvSpPr>
        <p:spPr>
          <a:xfrm>
            <a:off x="1146475" y="7759800"/>
            <a:ext cx="24033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chemeClr val="dk2"/>
                </a:solidFill>
                <a:latin typeface="Montserrat"/>
                <a:ea typeface="Montserrat"/>
                <a:cs typeface="Montserrat"/>
                <a:sym typeface="Montserrat"/>
              </a:rPr>
              <a:t>Morgen</a:t>
            </a:r>
            <a:endParaRPr b="1" sz="3800">
              <a:solidFill>
                <a:schemeClr val="dk2"/>
              </a:solidFill>
              <a:latin typeface="Montserrat"/>
              <a:ea typeface="Montserrat"/>
              <a:cs typeface="Montserrat"/>
              <a:sym typeface="Montserrat"/>
            </a:endParaRPr>
          </a:p>
        </p:txBody>
      </p:sp>
      <p:pic>
        <p:nvPicPr>
          <p:cNvPr id="255" name="Google Shape;255;p25"/>
          <p:cNvPicPr preferRelativeResize="0"/>
          <p:nvPr/>
        </p:nvPicPr>
        <p:blipFill>
          <a:blip r:embed="rId3">
            <a:alphaModFix/>
          </a:blip>
          <a:stretch>
            <a:fillRect/>
          </a:stretch>
        </p:blipFill>
        <p:spPr>
          <a:xfrm>
            <a:off x="15891841" y="4314900"/>
            <a:ext cx="1234534" cy="1182001"/>
          </a:xfrm>
          <a:prstGeom prst="rect">
            <a:avLst/>
          </a:prstGeom>
          <a:noFill/>
          <a:ln>
            <a:noFill/>
          </a:ln>
        </p:spPr>
      </p:pic>
      <p:pic>
        <p:nvPicPr>
          <p:cNvPr id="256" name="Google Shape;256;p25"/>
          <p:cNvPicPr preferRelativeResize="0"/>
          <p:nvPr/>
        </p:nvPicPr>
        <p:blipFill>
          <a:blip r:embed="rId4">
            <a:alphaModFix/>
          </a:blip>
          <a:stretch>
            <a:fillRect/>
          </a:stretch>
        </p:blipFill>
        <p:spPr>
          <a:xfrm>
            <a:off x="15491675" y="1204575"/>
            <a:ext cx="1149300" cy="1149300"/>
          </a:xfrm>
          <a:prstGeom prst="rect">
            <a:avLst/>
          </a:prstGeom>
          <a:noFill/>
          <a:ln>
            <a:noFill/>
          </a:ln>
        </p:spPr>
      </p:pic>
      <p:pic>
        <p:nvPicPr>
          <p:cNvPr id="257" name="Google Shape;257;p25"/>
          <p:cNvPicPr preferRelativeResize="0"/>
          <p:nvPr/>
        </p:nvPicPr>
        <p:blipFill>
          <a:blip r:embed="rId5">
            <a:alphaModFix/>
          </a:blip>
          <a:stretch>
            <a:fillRect/>
          </a:stretch>
        </p:blipFill>
        <p:spPr>
          <a:xfrm>
            <a:off x="15491663" y="2842225"/>
            <a:ext cx="1375713" cy="1182001"/>
          </a:xfrm>
          <a:prstGeom prst="rect">
            <a:avLst/>
          </a:prstGeom>
          <a:noFill/>
          <a:ln>
            <a:noFill/>
          </a:ln>
        </p:spPr>
      </p:pic>
      <p:pic>
        <p:nvPicPr>
          <p:cNvPr id="258" name="Google Shape;258;p25"/>
          <p:cNvPicPr preferRelativeResize="0"/>
          <p:nvPr/>
        </p:nvPicPr>
        <p:blipFill>
          <a:blip r:embed="rId6">
            <a:alphaModFix/>
          </a:blip>
          <a:stretch>
            <a:fillRect/>
          </a:stretch>
        </p:blipFill>
        <p:spPr>
          <a:xfrm>
            <a:off x="15491675" y="5986612"/>
            <a:ext cx="1375699" cy="843696"/>
          </a:xfrm>
          <a:prstGeom prst="rect">
            <a:avLst/>
          </a:prstGeom>
          <a:noFill/>
          <a:ln>
            <a:noFill/>
          </a:ln>
        </p:spPr>
      </p:pic>
      <p:pic>
        <p:nvPicPr>
          <p:cNvPr id="259" name="Google Shape;259;p25"/>
          <p:cNvPicPr preferRelativeResize="0"/>
          <p:nvPr/>
        </p:nvPicPr>
        <p:blipFill>
          <a:blip r:embed="rId7">
            <a:alphaModFix/>
          </a:blip>
          <a:stretch>
            <a:fillRect/>
          </a:stretch>
        </p:blipFill>
        <p:spPr>
          <a:xfrm>
            <a:off x="15718074" y="7320000"/>
            <a:ext cx="1149300" cy="13346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3" name="Shape 263"/>
        <p:cNvGrpSpPr/>
        <p:nvPr/>
      </p:nvGrpSpPr>
      <p:grpSpPr>
        <a:xfrm>
          <a:off x="0" y="0"/>
          <a:ext cx="0" cy="0"/>
          <a:chOff x="0" y="0"/>
          <a:chExt cx="0" cy="0"/>
        </a:xfrm>
      </p:grpSpPr>
      <p:sp>
        <p:nvSpPr>
          <p:cNvPr id="264" name="Google Shape;264;p26"/>
          <p:cNvSpPr txBox="1"/>
          <p:nvPr>
            <p:ph type="title"/>
          </p:nvPr>
        </p:nvSpPr>
        <p:spPr>
          <a:xfrm>
            <a:off x="917950" y="760475"/>
            <a:ext cx="6713700" cy="80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Summary</a:t>
            </a:r>
            <a:r>
              <a:rPr lang="en-GB">
                <a:solidFill>
                  <a:schemeClr val="dk2"/>
                </a:solidFill>
              </a:rPr>
              <a:t> of learning</a:t>
            </a:r>
            <a:endParaRPr>
              <a:solidFill>
                <a:schemeClr val="dk2"/>
              </a:solidFill>
            </a:endParaRPr>
          </a:p>
        </p:txBody>
      </p:sp>
      <p:sp>
        <p:nvSpPr>
          <p:cNvPr id="265" name="Google Shape;265;p26"/>
          <p:cNvSpPr txBox="1"/>
          <p:nvPr/>
        </p:nvSpPr>
        <p:spPr>
          <a:xfrm>
            <a:off x="707825" y="1826800"/>
            <a:ext cx="14385600" cy="110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3000">
                <a:solidFill>
                  <a:schemeClr val="dk2"/>
                </a:solidFill>
                <a:latin typeface="Montserrat"/>
                <a:ea typeface="Montserrat"/>
                <a:cs typeface="Montserrat"/>
                <a:sym typeface="Montserrat"/>
              </a:rPr>
              <a:t>In German, adverbs of time can follow directly after the verb, unlike in English, where they often follow the subject, or go at the end</a:t>
            </a:r>
            <a:endParaRPr b="1" i="1" sz="3000">
              <a:solidFill>
                <a:schemeClr val="dk2"/>
              </a:solidFill>
              <a:latin typeface="Montserrat"/>
              <a:ea typeface="Montserrat"/>
              <a:cs typeface="Montserrat"/>
              <a:sym typeface="Montserrat"/>
            </a:endParaRPr>
          </a:p>
        </p:txBody>
      </p:sp>
      <p:sp>
        <p:nvSpPr>
          <p:cNvPr id="266" name="Google Shape;266;p26"/>
          <p:cNvSpPr txBox="1"/>
          <p:nvPr/>
        </p:nvSpPr>
        <p:spPr>
          <a:xfrm>
            <a:off x="12357825" y="4107575"/>
            <a:ext cx="535500" cy="8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267" name="Google Shape;267;p26"/>
          <p:cNvSpPr txBox="1"/>
          <p:nvPr/>
        </p:nvSpPr>
        <p:spPr>
          <a:xfrm>
            <a:off x="5585875" y="7194050"/>
            <a:ext cx="841800" cy="8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268" name="Google Shape;268;p26"/>
          <p:cNvSpPr txBox="1"/>
          <p:nvPr/>
        </p:nvSpPr>
        <p:spPr>
          <a:xfrm>
            <a:off x="589925" y="6447075"/>
            <a:ext cx="15579000" cy="25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3000">
                <a:solidFill>
                  <a:schemeClr val="dk2"/>
                </a:solidFill>
                <a:latin typeface="Montserrat"/>
                <a:ea typeface="Montserrat"/>
                <a:cs typeface="Montserrat"/>
                <a:sym typeface="Montserrat"/>
              </a:rPr>
              <a:t>However, you can also start a sentence with adverbs of time</a:t>
            </a:r>
            <a:endParaRPr b="1" i="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i="1" sz="3000">
              <a:solidFill>
                <a:schemeClr val="dk2"/>
              </a:solidFill>
              <a:latin typeface="Montserrat"/>
              <a:ea typeface="Montserrat"/>
              <a:cs typeface="Montserrat"/>
              <a:sym typeface="Montserrat"/>
            </a:endParaRPr>
          </a:p>
          <a:p>
            <a:pPr indent="0" lvl="0" marL="0" rtl="0" algn="l">
              <a:spcBef>
                <a:spcPts val="0"/>
              </a:spcBef>
              <a:spcAft>
                <a:spcPts val="0"/>
              </a:spcAft>
              <a:buNone/>
            </a:pPr>
            <a:r>
              <a:rPr b="1" i="1" lang="en-GB" sz="3000">
                <a:solidFill>
                  <a:schemeClr val="dk2"/>
                </a:solidFill>
                <a:latin typeface="Montserrat"/>
                <a:ea typeface="Montserrat"/>
                <a:cs typeface="Montserrat"/>
                <a:sym typeface="Montserrat"/>
              </a:rPr>
              <a:t>eg. Sometimes, I play willingly football = sometimes I like playing football </a:t>
            </a:r>
            <a:endParaRPr b="1" i="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i="1"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      _________</a:t>
            </a:r>
            <a:r>
              <a:rPr b="1" lang="en-GB" sz="3000">
                <a:solidFill>
                  <a:schemeClr val="dk2"/>
                </a:solidFill>
                <a:latin typeface="Montserrat"/>
                <a:ea typeface="Montserrat"/>
                <a:cs typeface="Montserrat"/>
                <a:sym typeface="Montserrat"/>
              </a:rPr>
              <a:t> spiele</a:t>
            </a:r>
            <a:r>
              <a:rPr lang="en-GB" sz="3000">
                <a:solidFill>
                  <a:schemeClr val="dk2"/>
                </a:solidFill>
                <a:latin typeface="Montserrat"/>
                <a:ea typeface="Montserrat"/>
                <a:cs typeface="Montserrat"/>
                <a:sym typeface="Montserrat"/>
              </a:rPr>
              <a:t> i</a:t>
            </a:r>
            <a:r>
              <a:rPr b="1" lang="en-GB" sz="3000">
                <a:solidFill>
                  <a:schemeClr val="dk2"/>
                </a:solidFill>
                <a:latin typeface="Montserrat"/>
                <a:ea typeface="Montserrat"/>
                <a:cs typeface="Montserrat"/>
                <a:sym typeface="Montserrat"/>
              </a:rPr>
              <a:t>ch</a:t>
            </a:r>
            <a:r>
              <a:rPr lang="en-GB" sz="3000">
                <a:solidFill>
                  <a:schemeClr val="dk2"/>
                </a:solidFill>
                <a:latin typeface="Montserrat"/>
                <a:ea typeface="Montserrat"/>
                <a:cs typeface="Montserrat"/>
                <a:sym typeface="Montserrat"/>
              </a:rPr>
              <a:t>   ___________  </a:t>
            </a:r>
            <a:r>
              <a:rPr b="1" lang="en-GB" sz="3000">
                <a:solidFill>
                  <a:schemeClr val="dk2"/>
                </a:solidFill>
                <a:latin typeface="Montserrat"/>
                <a:ea typeface="Montserrat"/>
                <a:cs typeface="Montserrat"/>
                <a:sym typeface="Montserrat"/>
              </a:rPr>
              <a:t>Fußball</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p:txBody>
      </p:sp>
      <p:sp>
        <p:nvSpPr>
          <p:cNvPr id="269" name="Google Shape;269;p26"/>
          <p:cNvSpPr txBox="1"/>
          <p:nvPr/>
        </p:nvSpPr>
        <p:spPr>
          <a:xfrm>
            <a:off x="707825" y="3136625"/>
            <a:ext cx="17714100" cy="12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3000">
                <a:solidFill>
                  <a:schemeClr val="dk2"/>
                </a:solidFill>
                <a:latin typeface="Montserrat"/>
                <a:ea typeface="Montserrat"/>
                <a:cs typeface="Montserrat"/>
                <a:sym typeface="Montserrat"/>
              </a:rPr>
              <a:t>Eg</a:t>
            </a:r>
            <a:r>
              <a:rPr lang="en-GB" sz="3000">
                <a:solidFill>
                  <a:schemeClr val="dk2"/>
                </a:solidFill>
                <a:latin typeface="Montserrat"/>
                <a:ea typeface="Montserrat"/>
                <a:cs typeface="Montserrat"/>
                <a:sym typeface="Montserrat"/>
              </a:rPr>
              <a:t> </a:t>
            </a:r>
            <a:r>
              <a:rPr b="1" i="1" lang="en-GB" sz="3000">
                <a:solidFill>
                  <a:schemeClr val="dk2"/>
                </a:solidFill>
                <a:latin typeface="Montserrat"/>
                <a:ea typeface="Montserrat"/>
                <a:cs typeface="Montserrat"/>
                <a:sym typeface="Montserrat"/>
              </a:rPr>
              <a:t>I sometimes play football = I play sometimes football</a:t>
            </a:r>
            <a:endParaRPr b="1" i="1" sz="3000">
              <a:solidFill>
                <a:schemeClr val="dk2"/>
              </a:solidFill>
              <a:latin typeface="Montserrat"/>
              <a:ea typeface="Montserrat"/>
              <a:cs typeface="Montserrat"/>
              <a:sym typeface="Montserrat"/>
            </a:endParaRPr>
          </a:p>
          <a:p>
            <a:pPr indent="0" lvl="0" marL="0" rtl="0" algn="l">
              <a:spcBef>
                <a:spcPts val="0"/>
              </a:spcBef>
              <a:spcAft>
                <a:spcPts val="0"/>
              </a:spcAft>
              <a:buNone/>
            </a:pPr>
            <a:r>
              <a:rPr b="1" i="1" lang="en-GB" sz="3000">
                <a:solidFill>
                  <a:schemeClr val="dk2"/>
                </a:solidFill>
                <a:latin typeface="Montserrat"/>
                <a:ea typeface="Montserrat"/>
                <a:cs typeface="Montserrat"/>
                <a:sym typeface="Montserrat"/>
              </a:rPr>
              <a:t>  =  </a:t>
            </a:r>
            <a:r>
              <a:rPr b="1" lang="en-GB" sz="3000">
                <a:solidFill>
                  <a:schemeClr val="dk2"/>
                </a:solidFill>
                <a:latin typeface="Montserrat"/>
                <a:ea typeface="Montserrat"/>
                <a:cs typeface="Montserrat"/>
                <a:sym typeface="Montserrat"/>
              </a:rPr>
              <a:t>ich spiele                         Fußball</a:t>
            </a:r>
            <a:endParaRPr b="1"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       </a:t>
            </a:r>
            <a:endParaRPr sz="3000">
              <a:solidFill>
                <a:schemeClr val="dk2"/>
              </a:solidFill>
              <a:latin typeface="Montserrat"/>
              <a:ea typeface="Montserrat"/>
              <a:cs typeface="Montserrat"/>
              <a:sym typeface="Montserrat"/>
            </a:endParaRPr>
          </a:p>
        </p:txBody>
      </p:sp>
      <p:sp>
        <p:nvSpPr>
          <p:cNvPr id="270" name="Google Shape;270;p26"/>
          <p:cNvSpPr txBox="1"/>
          <p:nvPr/>
        </p:nvSpPr>
        <p:spPr>
          <a:xfrm>
            <a:off x="3455250" y="3727675"/>
            <a:ext cx="2405400" cy="5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manchmal</a:t>
            </a:r>
            <a:endParaRPr b="1" sz="3000">
              <a:solidFill>
                <a:schemeClr val="dk2"/>
              </a:solidFill>
              <a:highlight>
                <a:schemeClr val="lt1"/>
              </a:highlight>
              <a:latin typeface="Montserrat"/>
              <a:ea typeface="Montserrat"/>
              <a:cs typeface="Montserrat"/>
              <a:sym typeface="Montserrat"/>
            </a:endParaRPr>
          </a:p>
        </p:txBody>
      </p:sp>
      <p:sp>
        <p:nvSpPr>
          <p:cNvPr id="271" name="Google Shape;271;p26"/>
          <p:cNvSpPr txBox="1"/>
          <p:nvPr/>
        </p:nvSpPr>
        <p:spPr>
          <a:xfrm>
            <a:off x="12798650" y="5074600"/>
            <a:ext cx="1593300" cy="6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  gern</a:t>
            </a:r>
            <a:endParaRPr sz="2800">
              <a:solidFill>
                <a:schemeClr val="dk2"/>
              </a:solidFill>
              <a:highlight>
                <a:schemeClr val="lt1"/>
              </a:highlight>
              <a:latin typeface="Montserrat"/>
              <a:ea typeface="Montserrat"/>
              <a:cs typeface="Montserrat"/>
              <a:sym typeface="Montserrat"/>
            </a:endParaRPr>
          </a:p>
        </p:txBody>
      </p:sp>
      <p:sp>
        <p:nvSpPr>
          <p:cNvPr id="272" name="Google Shape;272;p26"/>
          <p:cNvSpPr txBox="1"/>
          <p:nvPr/>
        </p:nvSpPr>
        <p:spPr>
          <a:xfrm>
            <a:off x="707825" y="8188100"/>
            <a:ext cx="2405400" cy="6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Manchmal</a:t>
            </a:r>
            <a:endParaRPr sz="3000">
              <a:solidFill>
                <a:schemeClr val="dk2"/>
              </a:solidFill>
              <a:highlight>
                <a:schemeClr val="lt1"/>
              </a:highlight>
              <a:latin typeface="Montserrat"/>
              <a:ea typeface="Montserrat"/>
              <a:cs typeface="Montserrat"/>
              <a:sym typeface="Montserrat"/>
            </a:endParaRPr>
          </a:p>
        </p:txBody>
      </p:sp>
      <p:sp>
        <p:nvSpPr>
          <p:cNvPr id="273" name="Google Shape;273;p26"/>
          <p:cNvSpPr txBox="1"/>
          <p:nvPr/>
        </p:nvSpPr>
        <p:spPr>
          <a:xfrm>
            <a:off x="706175" y="4333488"/>
            <a:ext cx="15346500" cy="1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3000">
                <a:solidFill>
                  <a:schemeClr val="dk2"/>
                </a:solidFill>
                <a:latin typeface="Montserrat"/>
                <a:ea typeface="Montserrat"/>
                <a:cs typeface="Montserrat"/>
                <a:sym typeface="Montserrat"/>
              </a:rPr>
              <a:t>Adverbs of time come before adverbs of manner</a:t>
            </a:r>
            <a:endParaRPr b="1" i="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i="1" sz="3000">
              <a:solidFill>
                <a:schemeClr val="dk2"/>
              </a:solidFill>
              <a:latin typeface="Montserrat"/>
              <a:ea typeface="Montserrat"/>
              <a:cs typeface="Montserrat"/>
              <a:sym typeface="Montserrat"/>
            </a:endParaRPr>
          </a:p>
          <a:p>
            <a:pPr indent="0" lvl="0" marL="0" rtl="0" algn="l">
              <a:spcBef>
                <a:spcPts val="0"/>
              </a:spcBef>
              <a:spcAft>
                <a:spcPts val="0"/>
              </a:spcAft>
              <a:buNone/>
            </a:pPr>
            <a:r>
              <a:rPr b="1" i="1" lang="en-GB" sz="3000">
                <a:solidFill>
                  <a:schemeClr val="dk2"/>
                </a:solidFill>
                <a:latin typeface="Montserrat"/>
                <a:ea typeface="Montserrat"/>
                <a:cs typeface="Montserrat"/>
                <a:sym typeface="Montserrat"/>
              </a:rPr>
              <a:t>eg I sometimes like playing football = Ich spiele _________ _________ Fußball</a:t>
            </a:r>
            <a:endParaRPr b="1" i="1"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i="1" sz="3000">
              <a:solidFill>
                <a:schemeClr val="dk2"/>
              </a:solidFill>
              <a:latin typeface="Montserrat"/>
              <a:ea typeface="Montserrat"/>
              <a:cs typeface="Montserrat"/>
              <a:sym typeface="Montserrat"/>
            </a:endParaRPr>
          </a:p>
          <a:p>
            <a:pPr indent="0" lvl="0" marL="0" rtl="0" algn="l">
              <a:spcBef>
                <a:spcPts val="0"/>
              </a:spcBef>
              <a:spcAft>
                <a:spcPts val="0"/>
              </a:spcAft>
              <a:buNone/>
            </a:pPr>
            <a:r>
              <a:rPr b="1" i="1" lang="en-GB" sz="3000">
                <a:solidFill>
                  <a:schemeClr val="dk2"/>
                </a:solidFill>
                <a:latin typeface="Montserrat"/>
                <a:ea typeface="Montserrat"/>
                <a:cs typeface="Montserrat"/>
                <a:sym typeface="Montserrat"/>
              </a:rPr>
              <a:t>  </a:t>
            </a:r>
            <a:endParaRPr i="1" sz="3000">
              <a:solidFill>
                <a:schemeClr val="dk2"/>
              </a:solidFill>
              <a:latin typeface="Montserrat"/>
              <a:ea typeface="Montserrat"/>
              <a:cs typeface="Montserrat"/>
              <a:sym typeface="Montserrat"/>
            </a:endParaRPr>
          </a:p>
        </p:txBody>
      </p:sp>
      <p:sp>
        <p:nvSpPr>
          <p:cNvPr id="274" name="Google Shape;274;p26"/>
          <p:cNvSpPr txBox="1"/>
          <p:nvPr/>
        </p:nvSpPr>
        <p:spPr>
          <a:xfrm>
            <a:off x="10251050" y="5074600"/>
            <a:ext cx="2547600" cy="6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 manchmal</a:t>
            </a:r>
            <a:endParaRPr sz="2800">
              <a:solidFill>
                <a:schemeClr val="dk2"/>
              </a:solidFill>
              <a:highlight>
                <a:schemeClr val="lt1"/>
              </a:highlight>
              <a:latin typeface="Montserrat"/>
              <a:ea typeface="Montserrat"/>
              <a:cs typeface="Montserrat"/>
              <a:sym typeface="Montserrat"/>
            </a:endParaRPr>
          </a:p>
        </p:txBody>
      </p:sp>
      <p:sp>
        <p:nvSpPr>
          <p:cNvPr id="275" name="Google Shape;275;p26"/>
          <p:cNvSpPr txBox="1"/>
          <p:nvPr/>
        </p:nvSpPr>
        <p:spPr>
          <a:xfrm>
            <a:off x="5585875" y="8188100"/>
            <a:ext cx="1593300" cy="65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dk2"/>
                </a:solidFill>
                <a:highlight>
                  <a:schemeClr val="lt1"/>
                </a:highlight>
                <a:latin typeface="Montserrat"/>
                <a:ea typeface="Montserrat"/>
                <a:cs typeface="Montserrat"/>
                <a:sym typeface="Montserrat"/>
              </a:rPr>
              <a:t>  gern</a:t>
            </a:r>
            <a:endParaRPr sz="2800">
              <a:solidFill>
                <a:schemeClr val="dk2"/>
              </a:solidFill>
              <a:highlight>
                <a:schemeClr val="lt1"/>
              </a:highlight>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 name="Shape 94"/>
        <p:cNvGrpSpPr/>
        <p:nvPr/>
      </p:nvGrpSpPr>
      <p:grpSpPr>
        <a:xfrm>
          <a:off x="0" y="0"/>
          <a:ext cx="0" cy="0"/>
          <a:chOff x="0" y="0"/>
          <a:chExt cx="0" cy="0"/>
        </a:xfrm>
      </p:grpSpPr>
      <p:sp>
        <p:nvSpPr>
          <p:cNvPr id="95" name="Google Shape;95;p17"/>
          <p:cNvSpPr txBox="1"/>
          <p:nvPr>
            <p:ph type="title"/>
          </p:nvPr>
        </p:nvSpPr>
        <p:spPr>
          <a:xfrm>
            <a:off x="7889338" y="0"/>
            <a:ext cx="2509200" cy="21414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8000"/>
              <a:buFont typeface="Century Gothic"/>
              <a:buNone/>
            </a:pPr>
            <a:r>
              <a:rPr b="1" lang="en-GB" sz="18000">
                <a:solidFill>
                  <a:schemeClr val="dk2"/>
                </a:solidFill>
              </a:rPr>
              <a:t>a</a:t>
            </a:r>
            <a:endParaRPr sz="18000">
              <a:solidFill>
                <a:schemeClr val="dk2"/>
              </a:solidFill>
            </a:endParaRPr>
          </a:p>
        </p:txBody>
      </p:sp>
      <p:sp>
        <p:nvSpPr>
          <p:cNvPr id="96" name="Google Shape;96;p17"/>
          <p:cNvSpPr/>
          <p:nvPr/>
        </p:nvSpPr>
        <p:spPr>
          <a:xfrm>
            <a:off x="6426441" y="2911518"/>
            <a:ext cx="5704200" cy="3805800"/>
          </a:xfrm>
          <a:prstGeom prst="roundRect">
            <a:avLst>
              <a:gd fmla="val 16667" name="adj"/>
            </a:avLst>
          </a:prstGeom>
          <a:solidFill>
            <a:schemeClr val="lt1"/>
          </a:solidFill>
          <a:ln cap="flat" cmpd="sng" w="57150">
            <a:solidFill>
              <a:schemeClr val="dk2"/>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12000">
                <a:solidFill>
                  <a:schemeClr val="dk2"/>
                </a:solidFill>
                <a:latin typeface="Montserrat"/>
                <a:ea typeface="Montserrat"/>
                <a:cs typeface="Montserrat"/>
                <a:sym typeface="Montserrat"/>
              </a:rPr>
              <a:t>kalt</a:t>
            </a:r>
            <a:endParaRPr sz="12000">
              <a:solidFill>
                <a:schemeClr val="dk2"/>
              </a:solidFill>
              <a:latin typeface="Montserrat"/>
              <a:ea typeface="Montserrat"/>
              <a:cs typeface="Montserrat"/>
              <a:sym typeface="Montserrat"/>
            </a:endParaRPr>
          </a:p>
        </p:txBody>
      </p:sp>
      <p:sp>
        <p:nvSpPr>
          <p:cNvPr id="97" name="Google Shape;97;p17"/>
          <p:cNvSpPr/>
          <p:nvPr/>
        </p:nvSpPr>
        <p:spPr>
          <a:xfrm>
            <a:off x="13420100" y="756375"/>
            <a:ext cx="36435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Mann</a:t>
            </a:r>
            <a:endParaRPr sz="2100">
              <a:solidFill>
                <a:schemeClr val="dk2"/>
              </a:solidFill>
              <a:latin typeface="Montserrat"/>
              <a:ea typeface="Montserrat"/>
              <a:cs typeface="Montserrat"/>
              <a:sym typeface="Montserrat"/>
            </a:endParaRPr>
          </a:p>
        </p:txBody>
      </p:sp>
      <p:sp>
        <p:nvSpPr>
          <p:cNvPr id="98" name="Google Shape;98;p17"/>
          <p:cNvSpPr/>
          <p:nvPr/>
        </p:nvSpPr>
        <p:spPr>
          <a:xfrm>
            <a:off x="7820079" y="7090953"/>
            <a:ext cx="26478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Gast</a:t>
            </a:r>
            <a:endParaRPr sz="8100">
              <a:solidFill>
                <a:schemeClr val="dk2"/>
              </a:solidFill>
              <a:latin typeface="Montserrat"/>
              <a:ea typeface="Montserrat"/>
              <a:cs typeface="Montserrat"/>
              <a:sym typeface="Montserrat"/>
            </a:endParaRPr>
          </a:p>
        </p:txBody>
      </p:sp>
      <p:sp>
        <p:nvSpPr>
          <p:cNvPr id="99" name="Google Shape;99;p17"/>
          <p:cNvSpPr/>
          <p:nvPr/>
        </p:nvSpPr>
        <p:spPr>
          <a:xfrm>
            <a:off x="13497030" y="5621716"/>
            <a:ext cx="3528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danke</a:t>
            </a:r>
            <a:endParaRPr sz="8100">
              <a:solidFill>
                <a:schemeClr val="dk2"/>
              </a:solidFill>
              <a:latin typeface="Montserrat"/>
              <a:ea typeface="Montserrat"/>
              <a:cs typeface="Montserrat"/>
              <a:sym typeface="Montserrat"/>
            </a:endParaRPr>
          </a:p>
        </p:txBody>
      </p:sp>
      <p:sp>
        <p:nvSpPr>
          <p:cNvPr id="100" name="Google Shape;100;p17"/>
          <p:cNvSpPr/>
          <p:nvPr/>
        </p:nvSpPr>
        <p:spPr>
          <a:xfrm>
            <a:off x="1532125" y="5621725"/>
            <a:ext cx="3528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Klasse</a:t>
            </a:r>
            <a:endParaRPr sz="8100">
              <a:solidFill>
                <a:schemeClr val="dk2"/>
              </a:solidFill>
              <a:latin typeface="Montserrat"/>
              <a:ea typeface="Montserrat"/>
              <a:cs typeface="Montserrat"/>
              <a:sym typeface="Montserrat"/>
            </a:endParaRPr>
          </a:p>
        </p:txBody>
      </p:sp>
      <p:sp>
        <p:nvSpPr>
          <p:cNvPr id="101" name="Google Shape;101;p17"/>
          <p:cNvSpPr/>
          <p:nvPr/>
        </p:nvSpPr>
        <p:spPr>
          <a:xfrm>
            <a:off x="2152651" y="756375"/>
            <a:ext cx="28218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lang</a:t>
            </a:r>
            <a:endParaRPr sz="8100">
              <a:solidFill>
                <a:schemeClr val="dk2"/>
              </a:solidFill>
              <a:latin typeface="Montserrat"/>
              <a:ea typeface="Montserrat"/>
              <a:cs typeface="Montserrat"/>
              <a:sym typeface="Montserrat"/>
            </a:endParaRPr>
          </a:p>
        </p:txBody>
      </p:sp>
      <p:pic>
        <p:nvPicPr>
          <p:cNvPr id="102" name="Google Shape;102;p17"/>
          <p:cNvPicPr preferRelativeResize="0"/>
          <p:nvPr/>
        </p:nvPicPr>
        <p:blipFill rotWithShape="1">
          <a:blip r:embed="rId3">
            <a:alphaModFix/>
          </a:blip>
          <a:srcRect b="0" l="0" r="0" t="0"/>
          <a:stretch/>
        </p:blipFill>
        <p:spPr>
          <a:xfrm>
            <a:off x="1855989" y="6949037"/>
            <a:ext cx="3118521" cy="2250533"/>
          </a:xfrm>
          <a:prstGeom prst="rect">
            <a:avLst/>
          </a:prstGeom>
          <a:noFill/>
          <a:ln>
            <a:noFill/>
          </a:ln>
        </p:spPr>
      </p:pic>
      <p:pic>
        <p:nvPicPr>
          <p:cNvPr id="103" name="Google Shape;103;p17"/>
          <p:cNvPicPr preferRelativeResize="0"/>
          <p:nvPr/>
        </p:nvPicPr>
        <p:blipFill rotWithShape="1">
          <a:blip r:embed="rId4">
            <a:alphaModFix/>
          </a:blip>
          <a:srcRect b="0" l="0" r="0" t="0"/>
          <a:stretch/>
        </p:blipFill>
        <p:spPr>
          <a:xfrm>
            <a:off x="14220968" y="6949037"/>
            <a:ext cx="1901273" cy="1923679"/>
          </a:xfrm>
          <a:prstGeom prst="rect">
            <a:avLst/>
          </a:prstGeom>
          <a:noFill/>
          <a:ln>
            <a:noFill/>
          </a:ln>
        </p:spPr>
      </p:pic>
      <p:pic>
        <p:nvPicPr>
          <p:cNvPr id="104" name="Google Shape;104;p17"/>
          <p:cNvPicPr preferRelativeResize="0"/>
          <p:nvPr/>
        </p:nvPicPr>
        <p:blipFill rotWithShape="1">
          <a:blip r:embed="rId5">
            <a:alphaModFix/>
          </a:blip>
          <a:srcRect b="0" l="0" r="0" t="0"/>
          <a:stretch/>
        </p:blipFill>
        <p:spPr>
          <a:xfrm>
            <a:off x="14743296" y="2073477"/>
            <a:ext cx="1378944" cy="2929032"/>
          </a:xfrm>
          <a:prstGeom prst="rect">
            <a:avLst/>
          </a:prstGeom>
          <a:noFill/>
          <a:ln>
            <a:noFill/>
          </a:ln>
        </p:spPr>
      </p:pic>
      <p:sp>
        <p:nvSpPr>
          <p:cNvPr id="105" name="Google Shape;105;p17"/>
          <p:cNvSpPr txBox="1"/>
          <p:nvPr/>
        </p:nvSpPr>
        <p:spPr>
          <a:xfrm>
            <a:off x="8043097" y="8166139"/>
            <a:ext cx="2201700" cy="7848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4200">
                <a:solidFill>
                  <a:srgbClr val="002060"/>
                </a:solidFill>
                <a:latin typeface="Montserrat"/>
                <a:ea typeface="Montserrat"/>
                <a:cs typeface="Montserrat"/>
                <a:sym typeface="Montserrat"/>
              </a:rPr>
              <a:t>[guest]</a:t>
            </a:r>
            <a:endParaRPr sz="2100">
              <a:latin typeface="Montserrat"/>
              <a:ea typeface="Montserrat"/>
              <a:cs typeface="Montserrat"/>
              <a:sym typeface="Montserrat"/>
            </a:endParaRPr>
          </a:p>
        </p:txBody>
      </p:sp>
      <p:pic>
        <p:nvPicPr>
          <p:cNvPr id="106" name="Google Shape;106;p17"/>
          <p:cNvPicPr preferRelativeResize="0"/>
          <p:nvPr/>
        </p:nvPicPr>
        <p:blipFill rotWithShape="1">
          <a:blip r:embed="rId6">
            <a:alphaModFix/>
          </a:blip>
          <a:srcRect b="0" l="0" r="0" t="0"/>
          <a:stretch/>
        </p:blipFill>
        <p:spPr>
          <a:xfrm>
            <a:off x="8658972" y="3058815"/>
            <a:ext cx="1239245" cy="1943694"/>
          </a:xfrm>
          <a:prstGeom prst="rect">
            <a:avLst/>
          </a:prstGeom>
          <a:noFill/>
          <a:ln>
            <a:noFill/>
          </a:ln>
        </p:spPr>
      </p:pic>
      <p:grpSp>
        <p:nvGrpSpPr>
          <p:cNvPr id="107" name="Google Shape;107;p17"/>
          <p:cNvGrpSpPr/>
          <p:nvPr/>
        </p:nvGrpSpPr>
        <p:grpSpPr>
          <a:xfrm rot="5400000">
            <a:off x="2223293" y="1443268"/>
            <a:ext cx="2383913" cy="4237748"/>
            <a:chOff x="1566902" y="1470351"/>
            <a:chExt cx="1589276" cy="2825165"/>
          </a:xfrm>
        </p:grpSpPr>
        <p:pic>
          <p:nvPicPr>
            <p:cNvPr id="108" name="Google Shape;108;p17"/>
            <p:cNvPicPr preferRelativeResize="0"/>
            <p:nvPr/>
          </p:nvPicPr>
          <p:blipFill rotWithShape="1">
            <a:blip r:embed="rId7">
              <a:alphaModFix/>
            </a:blip>
            <a:srcRect b="0" l="0" r="0" t="0"/>
            <a:stretch/>
          </p:blipFill>
          <p:spPr>
            <a:xfrm>
              <a:off x="1566902" y="1470351"/>
              <a:ext cx="1166092" cy="2825165"/>
            </a:xfrm>
            <a:prstGeom prst="rect">
              <a:avLst/>
            </a:prstGeom>
            <a:noFill/>
            <a:ln>
              <a:noFill/>
            </a:ln>
          </p:spPr>
        </p:pic>
        <p:cxnSp>
          <p:nvCxnSpPr>
            <p:cNvPr id="109" name="Google Shape;109;p17"/>
            <p:cNvCxnSpPr/>
            <p:nvPr/>
          </p:nvCxnSpPr>
          <p:spPr>
            <a:xfrm>
              <a:off x="2809873" y="1470351"/>
              <a:ext cx="0" cy="2825100"/>
            </a:xfrm>
            <a:prstGeom prst="straightConnector1">
              <a:avLst/>
            </a:prstGeom>
            <a:noFill/>
            <a:ln cap="flat" cmpd="sng" w="57150">
              <a:solidFill>
                <a:srgbClr val="000000"/>
              </a:solidFill>
              <a:prstDash val="solid"/>
              <a:miter lim="800000"/>
              <a:headEnd len="med" w="med" type="triangle"/>
              <a:tailEnd len="med" w="med" type="triangle"/>
            </a:ln>
          </p:spPr>
        </p:cxnSp>
        <p:sp>
          <p:nvSpPr>
            <p:cNvPr id="110" name="Google Shape;110;p17"/>
            <p:cNvSpPr txBox="1"/>
            <p:nvPr/>
          </p:nvSpPr>
          <p:spPr>
            <a:xfrm rot="-5400000">
              <a:off x="2149978" y="2296748"/>
              <a:ext cx="1643100" cy="369300"/>
            </a:xfrm>
            <a:prstGeom prst="rect">
              <a:avLst/>
            </a:prstGeom>
            <a:noFill/>
            <a:ln cap="flat" cmpd="sng" w="9525">
              <a:solidFill>
                <a:srgbClr val="000000"/>
              </a:solidFill>
              <a:prstDash val="solid"/>
              <a:round/>
              <a:headEnd len="sm" w="sm" type="none"/>
              <a:tailEnd len="sm" w="sm" type="none"/>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2700">
                  <a:solidFill>
                    <a:srgbClr val="002060"/>
                  </a:solidFill>
                  <a:latin typeface="Montserrat"/>
                  <a:ea typeface="Montserrat"/>
                  <a:cs typeface="Montserrat"/>
                  <a:sym typeface="Montserrat"/>
                </a:rPr>
                <a:t>6 Meter</a:t>
              </a:r>
              <a:endParaRPr sz="2100">
                <a:latin typeface="Montserrat"/>
                <a:ea typeface="Montserrat"/>
                <a:cs typeface="Montserrat"/>
                <a:sym typeface="Montserrat"/>
              </a:endParaRPr>
            </a:p>
          </p:txBody>
        </p:sp>
      </p:grpSp>
      <p:sp>
        <p:nvSpPr>
          <p:cNvPr id="111" name="Google Shape;111;p17"/>
          <p:cNvSpPr txBox="1"/>
          <p:nvPr/>
        </p:nvSpPr>
        <p:spPr>
          <a:xfrm>
            <a:off x="12140679" y="9711615"/>
            <a:ext cx="5173500" cy="4152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1800">
                <a:solidFill>
                  <a:srgbClr val="FFFFFF"/>
                </a:solidFill>
                <a:latin typeface="Century Gothic"/>
                <a:ea typeface="Century Gothic"/>
                <a:cs typeface="Century Gothic"/>
                <a:sym typeface="Century Gothic"/>
              </a:rPr>
              <a:t> Rachel Hawkes</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6" name="Shape 116"/>
        <p:cNvGrpSpPr/>
        <p:nvPr/>
      </p:nvGrpSpPr>
      <p:grpSpPr>
        <a:xfrm>
          <a:off x="0" y="0"/>
          <a:ext cx="0" cy="0"/>
          <a:chOff x="0" y="0"/>
          <a:chExt cx="0" cy="0"/>
        </a:xfrm>
      </p:grpSpPr>
      <p:sp>
        <p:nvSpPr>
          <p:cNvPr id="117" name="Google Shape;117;p18"/>
          <p:cNvSpPr txBox="1"/>
          <p:nvPr>
            <p:ph type="title"/>
          </p:nvPr>
        </p:nvSpPr>
        <p:spPr>
          <a:xfrm>
            <a:off x="7643904" y="-175425"/>
            <a:ext cx="3034800" cy="2198700"/>
          </a:xfrm>
          <a:prstGeom prst="rect">
            <a:avLst/>
          </a:prstGeom>
          <a:noFill/>
          <a:ln>
            <a:noFill/>
          </a:ln>
        </p:spPr>
        <p:txBody>
          <a:bodyPr anchorCtr="0" anchor="ctr" bIns="68550" lIns="137150" spcFirstLastPara="1" rIns="137150" wrap="square" tIns="68550">
            <a:noAutofit/>
          </a:bodyPr>
          <a:lstStyle/>
          <a:p>
            <a:pPr indent="0" lvl="0" marL="0" rtl="0" algn="ctr">
              <a:lnSpc>
                <a:spcPct val="100000"/>
              </a:lnSpc>
              <a:spcBef>
                <a:spcPts val="0"/>
              </a:spcBef>
              <a:spcAft>
                <a:spcPts val="0"/>
              </a:spcAft>
              <a:buClr>
                <a:srgbClr val="002060"/>
              </a:buClr>
              <a:buSzPts val="18000"/>
              <a:buFont typeface="Century Gothic"/>
              <a:buNone/>
            </a:pPr>
            <a:r>
              <a:rPr b="1" lang="en-GB" sz="18000">
                <a:solidFill>
                  <a:schemeClr val="dk2"/>
                </a:solidFill>
              </a:rPr>
              <a:t>a</a:t>
            </a:r>
            <a:endParaRPr sz="18000">
              <a:solidFill>
                <a:schemeClr val="dk2"/>
              </a:solidFill>
            </a:endParaRPr>
          </a:p>
        </p:txBody>
      </p:sp>
      <p:sp>
        <p:nvSpPr>
          <p:cNvPr id="118" name="Google Shape;118;p18"/>
          <p:cNvSpPr/>
          <p:nvPr/>
        </p:nvSpPr>
        <p:spPr>
          <a:xfrm>
            <a:off x="6291840" y="2426663"/>
            <a:ext cx="5704200" cy="3525300"/>
          </a:xfrm>
          <a:prstGeom prst="roundRect">
            <a:avLst>
              <a:gd fmla="val 16667" name="adj"/>
            </a:avLst>
          </a:prstGeom>
          <a:solidFill>
            <a:schemeClr val="lt1"/>
          </a:solidFill>
          <a:ln cap="flat" cmpd="sng" w="57150">
            <a:solidFill>
              <a:srgbClr val="434343"/>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12000">
                <a:solidFill>
                  <a:schemeClr val="dk2"/>
                </a:solidFill>
                <a:latin typeface="Montserrat"/>
                <a:ea typeface="Montserrat"/>
                <a:cs typeface="Montserrat"/>
                <a:sym typeface="Montserrat"/>
              </a:rPr>
              <a:t>sagen</a:t>
            </a:r>
            <a:endParaRPr sz="12000">
              <a:solidFill>
                <a:schemeClr val="dk2"/>
              </a:solidFill>
              <a:latin typeface="Montserrat"/>
              <a:ea typeface="Montserrat"/>
              <a:cs typeface="Montserrat"/>
              <a:sym typeface="Montserrat"/>
            </a:endParaRPr>
          </a:p>
        </p:txBody>
      </p:sp>
      <p:sp>
        <p:nvSpPr>
          <p:cNvPr id="119" name="Google Shape;119;p18"/>
          <p:cNvSpPr/>
          <p:nvPr/>
        </p:nvSpPr>
        <p:spPr>
          <a:xfrm>
            <a:off x="13529457" y="1041668"/>
            <a:ext cx="3636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haben</a:t>
            </a:r>
            <a:endParaRPr sz="8100">
              <a:solidFill>
                <a:schemeClr val="dk2"/>
              </a:solidFill>
              <a:latin typeface="Montserrat"/>
              <a:ea typeface="Montserrat"/>
              <a:cs typeface="Montserrat"/>
              <a:sym typeface="Montserrat"/>
            </a:endParaRPr>
          </a:p>
        </p:txBody>
      </p:sp>
      <p:sp>
        <p:nvSpPr>
          <p:cNvPr id="120" name="Google Shape;120;p18"/>
          <p:cNvSpPr/>
          <p:nvPr/>
        </p:nvSpPr>
        <p:spPr>
          <a:xfrm>
            <a:off x="8113427" y="6125637"/>
            <a:ext cx="2061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klar</a:t>
            </a:r>
            <a:endParaRPr sz="8100">
              <a:solidFill>
                <a:schemeClr val="dk2"/>
              </a:solidFill>
              <a:latin typeface="Century Gothic"/>
              <a:ea typeface="Century Gothic"/>
              <a:cs typeface="Century Gothic"/>
              <a:sym typeface="Century Gothic"/>
            </a:endParaRPr>
          </a:p>
        </p:txBody>
      </p:sp>
      <p:sp>
        <p:nvSpPr>
          <p:cNvPr id="121" name="Google Shape;121;p18"/>
          <p:cNvSpPr/>
          <p:nvPr/>
        </p:nvSpPr>
        <p:spPr>
          <a:xfrm>
            <a:off x="14437449" y="5297250"/>
            <a:ext cx="2460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Tag</a:t>
            </a:r>
            <a:endParaRPr sz="2100">
              <a:solidFill>
                <a:schemeClr val="dk2"/>
              </a:solidFill>
              <a:latin typeface="Montserrat"/>
              <a:ea typeface="Montserrat"/>
              <a:cs typeface="Montserrat"/>
              <a:sym typeface="Montserrat"/>
            </a:endParaRPr>
          </a:p>
        </p:txBody>
      </p:sp>
      <p:sp>
        <p:nvSpPr>
          <p:cNvPr id="122" name="Google Shape;122;p18"/>
          <p:cNvSpPr/>
          <p:nvPr/>
        </p:nvSpPr>
        <p:spPr>
          <a:xfrm>
            <a:off x="1107199" y="5462350"/>
            <a:ext cx="38772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fahren</a:t>
            </a:r>
            <a:endParaRPr sz="8100">
              <a:solidFill>
                <a:schemeClr val="dk2"/>
              </a:solidFill>
              <a:latin typeface="Montserrat"/>
              <a:ea typeface="Montserrat"/>
              <a:cs typeface="Montserrat"/>
              <a:sym typeface="Montserrat"/>
            </a:endParaRPr>
          </a:p>
        </p:txBody>
      </p:sp>
      <p:sp>
        <p:nvSpPr>
          <p:cNvPr id="123" name="Google Shape;123;p18"/>
          <p:cNvSpPr/>
          <p:nvPr/>
        </p:nvSpPr>
        <p:spPr>
          <a:xfrm>
            <a:off x="1702313" y="1041675"/>
            <a:ext cx="29661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Montserrat"/>
                <a:ea typeface="Montserrat"/>
                <a:cs typeface="Montserrat"/>
                <a:sym typeface="Montserrat"/>
              </a:rPr>
              <a:t>Paar</a:t>
            </a:r>
            <a:endParaRPr sz="8100">
              <a:solidFill>
                <a:schemeClr val="dk2"/>
              </a:solidFill>
              <a:latin typeface="Montserrat"/>
              <a:ea typeface="Montserrat"/>
              <a:cs typeface="Montserrat"/>
              <a:sym typeface="Montserrat"/>
            </a:endParaRPr>
          </a:p>
        </p:txBody>
      </p:sp>
      <p:grpSp>
        <p:nvGrpSpPr>
          <p:cNvPr id="124" name="Google Shape;124;p18"/>
          <p:cNvGrpSpPr/>
          <p:nvPr/>
        </p:nvGrpSpPr>
        <p:grpSpPr>
          <a:xfrm>
            <a:off x="13931372" y="6682583"/>
            <a:ext cx="2966239" cy="2447720"/>
            <a:chOff x="8172752" y="3484668"/>
            <a:chExt cx="2347637" cy="1937254"/>
          </a:xfrm>
        </p:grpSpPr>
        <p:pic>
          <p:nvPicPr>
            <p:cNvPr id="125" name="Google Shape;125;p18"/>
            <p:cNvPicPr preferRelativeResize="0"/>
            <p:nvPr/>
          </p:nvPicPr>
          <p:blipFill rotWithShape="1">
            <a:blip r:embed="rId3">
              <a:alphaModFix/>
            </a:blip>
            <a:srcRect b="0" l="0" r="0" t="0"/>
            <a:stretch/>
          </p:blipFill>
          <p:spPr>
            <a:xfrm>
              <a:off x="8172752" y="4324556"/>
              <a:ext cx="1108450" cy="1097366"/>
            </a:xfrm>
            <a:prstGeom prst="rect">
              <a:avLst/>
            </a:prstGeom>
            <a:noFill/>
            <a:ln>
              <a:noFill/>
            </a:ln>
          </p:spPr>
        </p:pic>
        <p:pic>
          <p:nvPicPr>
            <p:cNvPr id="126" name="Google Shape;126;p18"/>
            <p:cNvPicPr preferRelativeResize="0"/>
            <p:nvPr/>
          </p:nvPicPr>
          <p:blipFill rotWithShape="1">
            <a:blip r:embed="rId4">
              <a:alphaModFix/>
            </a:blip>
            <a:srcRect b="0" l="0" r="0" t="0"/>
            <a:stretch/>
          </p:blipFill>
          <p:spPr>
            <a:xfrm>
              <a:off x="9294281" y="4324556"/>
              <a:ext cx="1226108" cy="1097366"/>
            </a:xfrm>
            <a:prstGeom prst="rect">
              <a:avLst/>
            </a:prstGeom>
            <a:noFill/>
            <a:ln>
              <a:noFill/>
            </a:ln>
          </p:spPr>
        </p:pic>
        <p:pic>
          <p:nvPicPr>
            <p:cNvPr id="127" name="Google Shape;127;p18"/>
            <p:cNvPicPr preferRelativeResize="0"/>
            <p:nvPr/>
          </p:nvPicPr>
          <p:blipFill rotWithShape="1">
            <a:blip r:embed="rId5">
              <a:alphaModFix/>
            </a:blip>
            <a:srcRect b="0" l="0" r="0" t="0"/>
            <a:stretch/>
          </p:blipFill>
          <p:spPr>
            <a:xfrm>
              <a:off x="8613662" y="3484668"/>
              <a:ext cx="757452" cy="789012"/>
            </a:xfrm>
            <a:prstGeom prst="rect">
              <a:avLst/>
            </a:prstGeom>
            <a:noFill/>
            <a:ln>
              <a:noFill/>
            </a:ln>
          </p:spPr>
        </p:pic>
        <p:pic>
          <p:nvPicPr>
            <p:cNvPr id="128" name="Google Shape;128;p18"/>
            <p:cNvPicPr preferRelativeResize="0"/>
            <p:nvPr/>
          </p:nvPicPr>
          <p:blipFill rotWithShape="1">
            <a:blip r:embed="rId6">
              <a:alphaModFix/>
            </a:blip>
            <a:srcRect b="0" l="0" r="0" t="0"/>
            <a:stretch/>
          </p:blipFill>
          <p:spPr>
            <a:xfrm>
              <a:off x="9690521" y="3661764"/>
              <a:ext cx="581170" cy="662795"/>
            </a:xfrm>
            <a:prstGeom prst="rect">
              <a:avLst/>
            </a:prstGeom>
            <a:noFill/>
            <a:ln>
              <a:noFill/>
            </a:ln>
          </p:spPr>
        </p:pic>
      </p:grpSp>
      <p:pic>
        <p:nvPicPr>
          <p:cNvPr id="129" name="Google Shape;129;p18"/>
          <p:cNvPicPr preferRelativeResize="0"/>
          <p:nvPr/>
        </p:nvPicPr>
        <p:blipFill rotWithShape="1">
          <a:blip r:embed="rId7">
            <a:alphaModFix/>
          </a:blip>
          <a:srcRect b="0" l="0" r="0" t="0"/>
          <a:stretch/>
        </p:blipFill>
        <p:spPr>
          <a:xfrm>
            <a:off x="1643626" y="6818135"/>
            <a:ext cx="3341172" cy="2221879"/>
          </a:xfrm>
          <a:prstGeom prst="rect">
            <a:avLst/>
          </a:prstGeom>
          <a:noFill/>
          <a:ln>
            <a:noFill/>
          </a:ln>
        </p:spPr>
      </p:pic>
      <p:grpSp>
        <p:nvGrpSpPr>
          <p:cNvPr id="130" name="Google Shape;130;p18"/>
          <p:cNvGrpSpPr/>
          <p:nvPr/>
        </p:nvGrpSpPr>
        <p:grpSpPr>
          <a:xfrm>
            <a:off x="13931215" y="2600010"/>
            <a:ext cx="2910541" cy="2305319"/>
            <a:chOff x="9223424" y="1596221"/>
            <a:chExt cx="2233895" cy="1769375"/>
          </a:xfrm>
        </p:grpSpPr>
        <p:pic>
          <p:nvPicPr>
            <p:cNvPr id="131" name="Google Shape;131;p18"/>
            <p:cNvPicPr preferRelativeResize="0"/>
            <p:nvPr/>
          </p:nvPicPr>
          <p:blipFill rotWithShape="1">
            <a:blip r:embed="rId8">
              <a:alphaModFix/>
            </a:blip>
            <a:srcRect b="0" l="0" r="0" t="0"/>
            <a:stretch/>
          </p:blipFill>
          <p:spPr>
            <a:xfrm>
              <a:off x="10650935" y="1996751"/>
              <a:ext cx="806384" cy="968308"/>
            </a:xfrm>
            <a:prstGeom prst="rect">
              <a:avLst/>
            </a:prstGeom>
            <a:noFill/>
            <a:ln>
              <a:noFill/>
            </a:ln>
          </p:spPr>
        </p:pic>
        <p:pic>
          <p:nvPicPr>
            <p:cNvPr id="132" name="Google Shape;132;p18"/>
            <p:cNvPicPr preferRelativeResize="0"/>
            <p:nvPr/>
          </p:nvPicPr>
          <p:blipFill rotWithShape="1">
            <a:blip r:embed="rId9">
              <a:alphaModFix/>
            </a:blip>
            <a:srcRect b="0" l="0" r="0" t="0"/>
            <a:stretch/>
          </p:blipFill>
          <p:spPr>
            <a:xfrm>
              <a:off x="9223424" y="1596221"/>
              <a:ext cx="1574744" cy="1769375"/>
            </a:xfrm>
            <a:prstGeom prst="rect">
              <a:avLst/>
            </a:prstGeom>
            <a:noFill/>
            <a:ln>
              <a:noFill/>
            </a:ln>
          </p:spPr>
        </p:pic>
      </p:grpSp>
      <p:pic>
        <p:nvPicPr>
          <p:cNvPr id="133" name="Google Shape;133;p18"/>
          <p:cNvPicPr preferRelativeResize="0"/>
          <p:nvPr/>
        </p:nvPicPr>
        <p:blipFill rotWithShape="1">
          <a:blip r:embed="rId10">
            <a:alphaModFix/>
          </a:blip>
          <a:srcRect b="0" l="0" r="0" t="0"/>
          <a:stretch/>
        </p:blipFill>
        <p:spPr>
          <a:xfrm>
            <a:off x="2078505" y="2566995"/>
            <a:ext cx="2213715" cy="2224896"/>
          </a:xfrm>
          <a:prstGeom prst="rect">
            <a:avLst/>
          </a:prstGeom>
          <a:noFill/>
          <a:ln>
            <a:noFill/>
          </a:ln>
        </p:spPr>
      </p:pic>
      <p:pic>
        <p:nvPicPr>
          <p:cNvPr id="134" name="Google Shape;134;p18"/>
          <p:cNvPicPr preferRelativeResize="0"/>
          <p:nvPr/>
        </p:nvPicPr>
        <p:blipFill rotWithShape="1">
          <a:blip r:embed="rId11">
            <a:alphaModFix/>
          </a:blip>
          <a:srcRect b="0" l="0" r="0" t="0"/>
          <a:stretch/>
        </p:blipFill>
        <p:spPr>
          <a:xfrm>
            <a:off x="8444856" y="7510632"/>
            <a:ext cx="1433018" cy="1940137"/>
          </a:xfrm>
          <a:prstGeom prst="rect">
            <a:avLst/>
          </a:prstGeom>
          <a:noFill/>
          <a:ln>
            <a:noFill/>
          </a:ln>
        </p:spPr>
      </p:pic>
      <p:pic>
        <p:nvPicPr>
          <p:cNvPr id="135" name="Google Shape;135;p18"/>
          <p:cNvPicPr preferRelativeResize="0"/>
          <p:nvPr/>
        </p:nvPicPr>
        <p:blipFill rotWithShape="1">
          <a:blip r:embed="rId12">
            <a:alphaModFix/>
          </a:blip>
          <a:srcRect b="0" l="0" r="0" t="0"/>
          <a:stretch/>
        </p:blipFill>
        <p:spPr>
          <a:xfrm>
            <a:off x="7925961" y="2681350"/>
            <a:ext cx="3028995" cy="1782020"/>
          </a:xfrm>
          <a:prstGeom prst="rect">
            <a:avLst/>
          </a:prstGeom>
          <a:noFill/>
          <a:ln>
            <a:noFill/>
          </a:ln>
        </p:spPr>
      </p:pic>
      <p:sp>
        <p:nvSpPr>
          <p:cNvPr id="136" name="Google Shape;136;p18"/>
          <p:cNvSpPr txBox="1"/>
          <p:nvPr/>
        </p:nvSpPr>
        <p:spPr>
          <a:xfrm>
            <a:off x="12140679" y="9711615"/>
            <a:ext cx="5173500" cy="415200"/>
          </a:xfrm>
          <a:prstGeom prst="rect">
            <a:avLst/>
          </a:prstGeom>
          <a:noFill/>
          <a:ln>
            <a:noFill/>
          </a:ln>
        </p:spPr>
        <p:txBody>
          <a:bodyPr anchorCtr="0" anchor="t" bIns="68550" lIns="137150" spcFirstLastPara="1" rIns="137150" wrap="square" tIns="68550">
            <a:noAutofit/>
          </a:bodyPr>
          <a:lstStyle/>
          <a:p>
            <a:pPr indent="0" lvl="0" marL="0" marR="0" rtl="0" algn="l">
              <a:spcBef>
                <a:spcPts val="0"/>
              </a:spcBef>
              <a:spcAft>
                <a:spcPts val="0"/>
              </a:spcAft>
              <a:buNone/>
            </a:pPr>
            <a:r>
              <a:rPr lang="en-GB" sz="1800">
                <a:solidFill>
                  <a:srgbClr val="FFFFFF"/>
                </a:solidFill>
                <a:latin typeface="Century Gothic"/>
                <a:ea typeface="Century Gothic"/>
                <a:cs typeface="Century Gothic"/>
                <a:sym typeface="Century Gothic"/>
              </a:rPr>
              <a:t> Rachel Hawkes</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nvSpPr>
        <p:spPr>
          <a:xfrm>
            <a:off x="826200" y="860700"/>
            <a:ext cx="16635600" cy="4801800"/>
          </a:xfrm>
          <a:prstGeom prst="rect">
            <a:avLst/>
          </a:prstGeom>
          <a:noFill/>
          <a:ln>
            <a:noFill/>
          </a:ln>
        </p:spPr>
        <p:txBody>
          <a:bodyPr anchorCtr="0" anchor="t" bIns="68550" lIns="137150" spcFirstLastPara="1" rIns="137150" wrap="square" tIns="68550">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Adverbs of time eg. </a:t>
            </a:r>
            <a:r>
              <a:rPr b="1" i="1" lang="en-GB" sz="3600" u="sng">
                <a:solidFill>
                  <a:schemeClr val="dk2"/>
                </a:solidFill>
                <a:latin typeface="Montserrat"/>
                <a:ea typeface="Montserrat"/>
                <a:cs typeface="Montserrat"/>
                <a:sym typeface="Montserrat"/>
              </a:rPr>
              <a:t>manchmal, oft, normalerweise, gewöhnlich</a:t>
            </a:r>
            <a:r>
              <a:rPr b="1" i="1" lang="en-GB" sz="3600">
                <a:solidFill>
                  <a:schemeClr val="dk2"/>
                </a:solidFill>
                <a:latin typeface="Montserrat"/>
                <a:ea typeface="Montserrat"/>
                <a:cs typeface="Montserrat"/>
                <a:sym typeface="Montserrat"/>
              </a:rPr>
              <a:t>, can be added to sentences to say when or how often you do or don't do something</a:t>
            </a:r>
            <a:endParaRPr sz="3700">
              <a:solidFill>
                <a:schemeClr val="dk2"/>
              </a:solidFill>
              <a:latin typeface="Century Gothic"/>
              <a:ea typeface="Century Gothic"/>
              <a:cs typeface="Century Gothic"/>
              <a:sym typeface="Century Gothic"/>
            </a:endParaRPr>
          </a:p>
          <a:p>
            <a:pPr indent="0" lvl="0" marL="0" rtl="0" algn="l">
              <a:spcBef>
                <a:spcPts val="0"/>
              </a:spcBef>
              <a:spcAft>
                <a:spcPts val="0"/>
              </a:spcAft>
              <a:buClr>
                <a:srgbClr val="000000"/>
              </a:buClr>
              <a:buFont typeface="Arial"/>
              <a:buNone/>
            </a:pPr>
            <a:r>
              <a:t/>
            </a:r>
            <a:endParaRPr sz="3700">
              <a:solidFill>
                <a:schemeClr val="dk2"/>
              </a:solidFill>
              <a:latin typeface="Century Gothic"/>
              <a:ea typeface="Century Gothic"/>
              <a:cs typeface="Century Gothic"/>
              <a:sym typeface="Century Gothic"/>
            </a:endParaRPr>
          </a:p>
          <a:p>
            <a:pPr indent="0" lvl="0" marL="0" rtl="0" algn="ctr">
              <a:spcBef>
                <a:spcPts val="0"/>
              </a:spcBef>
              <a:spcAft>
                <a:spcPts val="0"/>
              </a:spcAft>
              <a:buClr>
                <a:srgbClr val="000000"/>
              </a:buClr>
              <a:buFont typeface="Arial"/>
              <a:buNone/>
            </a:pPr>
            <a:r>
              <a:rPr lang="en-GB" sz="3600">
                <a:solidFill>
                  <a:schemeClr val="dk2"/>
                </a:solidFill>
                <a:latin typeface="Montserrat"/>
                <a:ea typeface="Montserrat"/>
                <a:cs typeface="Montserrat"/>
                <a:sym typeface="Montserrat"/>
              </a:rPr>
              <a:t>Ich  spiele </a:t>
            </a:r>
            <a:r>
              <a:rPr b="1" lang="en-GB" sz="3600">
                <a:solidFill>
                  <a:schemeClr val="dk2"/>
                </a:solidFill>
                <a:latin typeface="Montserrat"/>
                <a:ea typeface="Montserrat"/>
                <a:cs typeface="Montserrat"/>
                <a:sym typeface="Montserrat"/>
              </a:rPr>
              <a:t>oft</a:t>
            </a:r>
            <a:r>
              <a:rPr lang="en-GB" sz="3600">
                <a:solidFill>
                  <a:schemeClr val="dk2"/>
                </a:solidFill>
                <a:latin typeface="Montserrat"/>
                <a:ea typeface="Montserrat"/>
                <a:cs typeface="Montserrat"/>
                <a:sym typeface="Montserrat"/>
              </a:rPr>
              <a:t> Tennis</a:t>
            </a:r>
            <a:r>
              <a:rPr b="1" lang="en-GB" sz="3600">
                <a:solidFill>
                  <a:schemeClr val="dk2"/>
                </a:solidFill>
                <a:latin typeface="Montserrat"/>
                <a:ea typeface="Montserrat"/>
                <a:cs typeface="Montserrat"/>
                <a:sym typeface="Montserrat"/>
              </a:rPr>
              <a:t>.</a:t>
            </a:r>
            <a:endParaRPr sz="2400">
              <a:solidFill>
                <a:schemeClr val="dk2"/>
              </a:solidFill>
              <a:latin typeface="Montserrat"/>
              <a:ea typeface="Montserrat"/>
              <a:cs typeface="Montserrat"/>
              <a:sym typeface="Montserrat"/>
            </a:endParaRPr>
          </a:p>
          <a:p>
            <a:pPr indent="0" lvl="0" marL="0" rtl="0" algn="ctr">
              <a:spcBef>
                <a:spcPts val="0"/>
              </a:spcBef>
              <a:spcAft>
                <a:spcPts val="0"/>
              </a:spcAft>
              <a:buClr>
                <a:srgbClr val="000000"/>
              </a:buClr>
              <a:buFont typeface="Arial"/>
              <a:buNone/>
            </a:pPr>
            <a:r>
              <a:t/>
            </a:r>
            <a:endParaRPr b="1" sz="3300">
              <a:solidFill>
                <a:schemeClr val="dk2"/>
              </a:solidFill>
              <a:latin typeface="Century Gothic"/>
              <a:ea typeface="Century Gothic"/>
              <a:cs typeface="Century Gothic"/>
              <a:sym typeface="Century Gothic"/>
            </a:endParaRPr>
          </a:p>
          <a:p>
            <a:pPr indent="0" lvl="0" marL="0" rtl="0" algn="ctr">
              <a:spcBef>
                <a:spcPts val="0"/>
              </a:spcBef>
              <a:spcAft>
                <a:spcPts val="0"/>
              </a:spcAft>
              <a:buClr>
                <a:srgbClr val="000000"/>
              </a:buClr>
              <a:buFont typeface="Arial"/>
              <a:buNone/>
            </a:pPr>
            <a:r>
              <a:t/>
            </a:r>
            <a:endParaRPr b="1" sz="3300">
              <a:solidFill>
                <a:schemeClr val="dk2"/>
              </a:solidFill>
              <a:latin typeface="Century Gothic"/>
              <a:ea typeface="Century Gothic"/>
              <a:cs typeface="Century Gothic"/>
              <a:sym typeface="Century Gothic"/>
            </a:endParaRPr>
          </a:p>
        </p:txBody>
      </p:sp>
      <p:sp>
        <p:nvSpPr>
          <p:cNvPr id="142" name="Google Shape;142;p19"/>
          <p:cNvSpPr/>
          <p:nvPr/>
        </p:nvSpPr>
        <p:spPr>
          <a:xfrm>
            <a:off x="5681196" y="4819955"/>
            <a:ext cx="1626300" cy="647100"/>
          </a:xfrm>
          <a:prstGeom prst="wedgeRoundRectCallout">
            <a:avLst>
              <a:gd fmla="val 34711" name="adj1"/>
              <a:gd fmla="val -190628"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subject</a:t>
            </a:r>
            <a:endParaRPr sz="2100">
              <a:solidFill>
                <a:schemeClr val="dk2"/>
              </a:solidFill>
            </a:endParaRPr>
          </a:p>
        </p:txBody>
      </p:sp>
      <p:sp>
        <p:nvSpPr>
          <p:cNvPr id="143" name="Google Shape;143;p19"/>
          <p:cNvSpPr/>
          <p:nvPr/>
        </p:nvSpPr>
        <p:spPr>
          <a:xfrm>
            <a:off x="7422398" y="4819948"/>
            <a:ext cx="1156200" cy="647100"/>
          </a:xfrm>
          <a:prstGeom prst="wedgeRoundRectCallout">
            <a:avLst>
              <a:gd fmla="val 34374" name="adj1"/>
              <a:gd fmla="val -190863"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verb</a:t>
            </a:r>
            <a:endParaRPr sz="2100">
              <a:solidFill>
                <a:schemeClr val="dk2"/>
              </a:solidFill>
            </a:endParaRPr>
          </a:p>
        </p:txBody>
      </p:sp>
      <p:sp>
        <p:nvSpPr>
          <p:cNvPr id="144" name="Google Shape;144;p19"/>
          <p:cNvSpPr/>
          <p:nvPr/>
        </p:nvSpPr>
        <p:spPr>
          <a:xfrm>
            <a:off x="8693506" y="4819955"/>
            <a:ext cx="1626300" cy="647100"/>
          </a:xfrm>
          <a:prstGeom prst="wedgeRoundRectCallout">
            <a:avLst>
              <a:gd fmla="val -1837" name="adj1"/>
              <a:gd fmla="val -168163"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adverb</a:t>
            </a:r>
            <a:endParaRPr sz="2100">
              <a:solidFill>
                <a:schemeClr val="dk2"/>
              </a:solidFill>
            </a:endParaRPr>
          </a:p>
        </p:txBody>
      </p:sp>
      <p:sp>
        <p:nvSpPr>
          <p:cNvPr id="145" name="Google Shape;145;p19"/>
          <p:cNvSpPr/>
          <p:nvPr/>
        </p:nvSpPr>
        <p:spPr>
          <a:xfrm>
            <a:off x="10434702" y="4819950"/>
            <a:ext cx="2076000" cy="647100"/>
          </a:xfrm>
          <a:prstGeom prst="wedgeRoundRectCallout">
            <a:avLst>
              <a:gd fmla="val -12101" name="adj1"/>
              <a:gd fmla="val -168163"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object</a:t>
            </a:r>
            <a:endParaRPr sz="2100">
              <a:solidFill>
                <a:schemeClr val="dk2"/>
              </a:solidFill>
            </a:endParaRPr>
          </a:p>
        </p:txBody>
      </p:sp>
      <p:sp>
        <p:nvSpPr>
          <p:cNvPr id="146" name="Google Shape;146;p19"/>
          <p:cNvSpPr txBox="1"/>
          <p:nvPr/>
        </p:nvSpPr>
        <p:spPr>
          <a:xfrm>
            <a:off x="1054950" y="5812775"/>
            <a:ext cx="16635600" cy="2140500"/>
          </a:xfrm>
          <a:prstGeom prst="rect">
            <a:avLst/>
          </a:prstGeom>
          <a:noFill/>
          <a:ln>
            <a:noFill/>
          </a:ln>
        </p:spPr>
        <p:txBody>
          <a:bodyPr anchorCtr="0" anchor="t" bIns="68550" lIns="137150" spcFirstLastPara="1" rIns="137150" wrap="square" tIns="68550">
            <a:noAutofit/>
          </a:bodyPr>
          <a:lstStyle/>
          <a:p>
            <a:pPr indent="0" lvl="0" marL="0" rtl="0" algn="ctr">
              <a:spcBef>
                <a:spcPts val="0"/>
              </a:spcBef>
              <a:spcAft>
                <a:spcPts val="0"/>
              </a:spcAft>
              <a:buNone/>
            </a:pPr>
            <a:r>
              <a:rPr lang="en-GB" sz="3600">
                <a:solidFill>
                  <a:schemeClr val="dk2"/>
                </a:solidFill>
                <a:latin typeface="Montserrat"/>
                <a:ea typeface="Montserrat"/>
                <a:cs typeface="Montserrat"/>
                <a:sym typeface="Montserrat"/>
              </a:rPr>
              <a:t>I  play </a:t>
            </a:r>
            <a:r>
              <a:rPr b="1" lang="en-GB" sz="3600">
                <a:solidFill>
                  <a:schemeClr val="dk2"/>
                </a:solidFill>
                <a:latin typeface="Montserrat"/>
                <a:ea typeface="Montserrat"/>
                <a:cs typeface="Montserrat"/>
                <a:sym typeface="Montserrat"/>
              </a:rPr>
              <a:t>often</a:t>
            </a:r>
            <a:r>
              <a:rPr lang="en-GB" sz="3600">
                <a:solidFill>
                  <a:schemeClr val="dk2"/>
                </a:solidFill>
                <a:latin typeface="Montserrat"/>
                <a:ea typeface="Montserrat"/>
                <a:cs typeface="Montserrat"/>
                <a:sym typeface="Montserrat"/>
              </a:rPr>
              <a:t> Tennis</a:t>
            </a:r>
            <a:r>
              <a:rPr b="1" lang="en-GB" sz="3600">
                <a:solidFill>
                  <a:schemeClr val="dk2"/>
                </a:solidFill>
                <a:latin typeface="Montserrat"/>
                <a:ea typeface="Montserrat"/>
                <a:cs typeface="Montserrat"/>
                <a:sym typeface="Montserrat"/>
              </a:rPr>
              <a:t>.</a:t>
            </a:r>
            <a:endParaRPr sz="24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b="1" sz="3300">
              <a:solidFill>
                <a:srgbClr val="1E4E79"/>
              </a:solidFill>
              <a:latin typeface="Century Gothic"/>
              <a:ea typeface="Century Gothic"/>
              <a:cs typeface="Century Gothic"/>
              <a:sym typeface="Century Gothic"/>
            </a:endParaRPr>
          </a:p>
          <a:p>
            <a:pPr indent="0" lvl="0" marL="0" rtl="0" algn="ctr">
              <a:spcBef>
                <a:spcPts val="0"/>
              </a:spcBef>
              <a:spcAft>
                <a:spcPts val="0"/>
              </a:spcAft>
              <a:buNone/>
            </a:pPr>
            <a:r>
              <a:rPr lang="en-GB" sz="2700">
                <a:solidFill>
                  <a:schemeClr val="lt1"/>
                </a:solidFill>
                <a:latin typeface="Century Gothic"/>
                <a:ea typeface="Century Gothic"/>
                <a:cs typeface="Century Gothic"/>
                <a:sym typeface="Century Gothic"/>
              </a:rPr>
              <a:t>verb</a:t>
            </a:r>
            <a:endParaRPr sz="2100"/>
          </a:p>
          <a:p>
            <a:pPr indent="0" lvl="0" marL="0" rtl="0" algn="ctr">
              <a:spcBef>
                <a:spcPts val="0"/>
              </a:spcBef>
              <a:spcAft>
                <a:spcPts val="0"/>
              </a:spcAft>
              <a:buNone/>
            </a:pPr>
            <a:r>
              <a:rPr lang="en-GB" sz="2700">
                <a:solidFill>
                  <a:schemeClr val="lt1"/>
                </a:solidFill>
                <a:latin typeface="Century Gothic"/>
                <a:ea typeface="Century Gothic"/>
                <a:cs typeface="Century Gothic"/>
                <a:sym typeface="Century Gothic"/>
              </a:rPr>
              <a:t>verb</a:t>
            </a:r>
            <a:endParaRPr sz="2100"/>
          </a:p>
          <a:p>
            <a:pPr indent="0" lvl="0" marL="0" rtl="0" algn="ctr">
              <a:spcBef>
                <a:spcPts val="0"/>
              </a:spcBef>
              <a:spcAft>
                <a:spcPts val="0"/>
              </a:spcAft>
              <a:buNone/>
            </a:pPr>
            <a:r>
              <a:t/>
            </a:r>
            <a:endParaRPr b="1" sz="3300">
              <a:solidFill>
                <a:srgbClr val="1E4E79"/>
              </a:solidFill>
              <a:latin typeface="Century Gothic"/>
              <a:ea typeface="Century Gothic"/>
              <a:cs typeface="Century Gothic"/>
              <a:sym typeface="Century Gothic"/>
            </a:endParaRPr>
          </a:p>
        </p:txBody>
      </p:sp>
      <p:sp>
        <p:nvSpPr>
          <p:cNvPr id="147" name="Google Shape;147;p19"/>
          <p:cNvSpPr/>
          <p:nvPr/>
        </p:nvSpPr>
        <p:spPr>
          <a:xfrm>
            <a:off x="8693506" y="7306180"/>
            <a:ext cx="1626300" cy="647100"/>
          </a:xfrm>
          <a:prstGeom prst="wedgeRoundRectCallout">
            <a:avLst>
              <a:gd fmla="val -1837" name="adj1"/>
              <a:gd fmla="val -168163"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adverb</a:t>
            </a:r>
            <a:endParaRPr sz="2100">
              <a:solidFill>
                <a:schemeClr val="dk2"/>
              </a:solidFill>
            </a:endParaRPr>
          </a:p>
        </p:txBody>
      </p:sp>
      <p:sp>
        <p:nvSpPr>
          <p:cNvPr id="148" name="Google Shape;148;p19"/>
          <p:cNvSpPr/>
          <p:nvPr/>
        </p:nvSpPr>
        <p:spPr>
          <a:xfrm>
            <a:off x="10701877" y="7306175"/>
            <a:ext cx="2076000" cy="647100"/>
          </a:xfrm>
          <a:prstGeom prst="wedgeRoundRectCallout">
            <a:avLst>
              <a:gd fmla="val -25972" name="adj1"/>
              <a:gd fmla="val -169726"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object</a:t>
            </a:r>
            <a:endParaRPr sz="2100">
              <a:solidFill>
                <a:schemeClr val="dk2"/>
              </a:solidFill>
            </a:endParaRPr>
          </a:p>
        </p:txBody>
      </p:sp>
      <p:sp>
        <p:nvSpPr>
          <p:cNvPr id="149" name="Google Shape;149;p19"/>
          <p:cNvSpPr/>
          <p:nvPr/>
        </p:nvSpPr>
        <p:spPr>
          <a:xfrm>
            <a:off x="7307498" y="7306173"/>
            <a:ext cx="1156200" cy="647100"/>
          </a:xfrm>
          <a:prstGeom prst="wedgeRoundRectCallout">
            <a:avLst>
              <a:gd fmla="val -2015" name="adj1"/>
              <a:gd fmla="val -191686"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verb</a:t>
            </a:r>
            <a:endParaRPr sz="2100">
              <a:solidFill>
                <a:schemeClr val="dk2"/>
              </a:solidFill>
            </a:endParaRPr>
          </a:p>
        </p:txBody>
      </p:sp>
      <p:sp>
        <p:nvSpPr>
          <p:cNvPr id="150" name="Google Shape;150;p19"/>
          <p:cNvSpPr/>
          <p:nvPr/>
        </p:nvSpPr>
        <p:spPr>
          <a:xfrm>
            <a:off x="5451396" y="7306180"/>
            <a:ext cx="1626300" cy="647100"/>
          </a:xfrm>
          <a:prstGeom prst="wedgeRoundRectCallout">
            <a:avLst>
              <a:gd fmla="val 57427" name="adj1"/>
              <a:gd fmla="val -195496"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subject</a:t>
            </a:r>
            <a:endParaRPr sz="2100">
              <a:solidFill>
                <a:schemeClr val="dk2"/>
              </a:solidFill>
            </a:endParaRPr>
          </a:p>
        </p:txBody>
      </p:sp>
      <p:pic>
        <p:nvPicPr>
          <p:cNvPr id="151" name="Google Shape;151;p19"/>
          <p:cNvPicPr preferRelativeResize="0"/>
          <p:nvPr/>
        </p:nvPicPr>
        <p:blipFill>
          <a:blip r:embed="rId3">
            <a:alphaModFix/>
          </a:blip>
          <a:stretch>
            <a:fillRect/>
          </a:stretch>
        </p:blipFill>
        <p:spPr>
          <a:xfrm>
            <a:off x="1434450" y="4604950"/>
            <a:ext cx="2646057" cy="2028926"/>
          </a:xfrm>
          <a:prstGeom prst="rect">
            <a:avLst/>
          </a:prstGeom>
          <a:noFill/>
          <a:ln>
            <a:noFill/>
          </a:ln>
        </p:spPr>
      </p:pic>
      <p:pic>
        <p:nvPicPr>
          <p:cNvPr id="152" name="Google Shape;152;p19"/>
          <p:cNvPicPr preferRelativeResize="0"/>
          <p:nvPr/>
        </p:nvPicPr>
        <p:blipFill>
          <a:blip r:embed="rId4">
            <a:alphaModFix/>
          </a:blip>
          <a:stretch>
            <a:fillRect/>
          </a:stretch>
        </p:blipFill>
        <p:spPr>
          <a:xfrm>
            <a:off x="14366800" y="4819950"/>
            <a:ext cx="1995110" cy="2028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nvSpPr>
        <p:spPr>
          <a:xfrm>
            <a:off x="826200" y="860700"/>
            <a:ext cx="16635600" cy="4801800"/>
          </a:xfrm>
          <a:prstGeom prst="rect">
            <a:avLst/>
          </a:prstGeom>
          <a:noFill/>
          <a:ln>
            <a:noFill/>
          </a:ln>
        </p:spPr>
        <p:txBody>
          <a:bodyPr anchorCtr="0" anchor="t" bIns="68550" lIns="137150" spcFirstLastPara="1" rIns="137150" wrap="square" tIns="68550">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They can also be combined with adverbs of manner (see lesson 1). if they are, the adverb of time goes before the adverb of manner</a:t>
            </a:r>
            <a:endParaRPr sz="3700">
              <a:solidFill>
                <a:schemeClr val="dk2"/>
              </a:solidFill>
              <a:latin typeface="Century Gothic"/>
              <a:ea typeface="Century Gothic"/>
              <a:cs typeface="Century Gothic"/>
              <a:sym typeface="Century Gothic"/>
            </a:endParaRPr>
          </a:p>
          <a:p>
            <a:pPr indent="0" lvl="0" marL="0" rtl="0" algn="l">
              <a:spcBef>
                <a:spcPts val="0"/>
              </a:spcBef>
              <a:spcAft>
                <a:spcPts val="0"/>
              </a:spcAft>
              <a:buClr>
                <a:srgbClr val="000000"/>
              </a:buClr>
              <a:buFont typeface="Arial"/>
              <a:buNone/>
            </a:pPr>
            <a:r>
              <a:t/>
            </a:r>
            <a:endParaRPr sz="3700">
              <a:solidFill>
                <a:schemeClr val="dk2"/>
              </a:solidFill>
              <a:latin typeface="Century Gothic"/>
              <a:ea typeface="Century Gothic"/>
              <a:cs typeface="Century Gothic"/>
              <a:sym typeface="Century Gothic"/>
            </a:endParaRPr>
          </a:p>
          <a:p>
            <a:pPr indent="0" lvl="0" marL="0" rtl="0" algn="l">
              <a:spcBef>
                <a:spcPts val="0"/>
              </a:spcBef>
              <a:spcAft>
                <a:spcPts val="0"/>
              </a:spcAft>
              <a:buClr>
                <a:srgbClr val="000000"/>
              </a:buClr>
              <a:buFont typeface="Arial"/>
              <a:buNone/>
            </a:pPr>
            <a:r>
              <a:rPr lang="en-GB" sz="3600">
                <a:solidFill>
                  <a:schemeClr val="dk2"/>
                </a:solidFill>
                <a:latin typeface="Montserrat"/>
                <a:ea typeface="Montserrat"/>
                <a:cs typeface="Montserrat"/>
                <a:sym typeface="Montserrat"/>
              </a:rPr>
              <a:t>                                    Ich  spiele </a:t>
            </a:r>
            <a:r>
              <a:rPr b="1" lang="en-GB" sz="3600">
                <a:solidFill>
                  <a:schemeClr val="dk2"/>
                </a:solidFill>
                <a:latin typeface="Montserrat"/>
                <a:ea typeface="Montserrat"/>
                <a:cs typeface="Montserrat"/>
                <a:sym typeface="Montserrat"/>
              </a:rPr>
              <a:t>oft gern</a:t>
            </a:r>
            <a:r>
              <a:rPr lang="en-GB" sz="3600">
                <a:solidFill>
                  <a:schemeClr val="dk2"/>
                </a:solidFill>
                <a:latin typeface="Montserrat"/>
                <a:ea typeface="Montserrat"/>
                <a:cs typeface="Montserrat"/>
                <a:sym typeface="Montserrat"/>
              </a:rPr>
              <a:t> Tennis</a:t>
            </a:r>
            <a:r>
              <a:rPr b="1" lang="en-GB" sz="3600">
                <a:solidFill>
                  <a:schemeClr val="dk2"/>
                </a:solidFill>
                <a:latin typeface="Montserrat"/>
                <a:ea typeface="Montserrat"/>
                <a:cs typeface="Montserrat"/>
                <a:sym typeface="Montserrat"/>
              </a:rPr>
              <a:t>.</a:t>
            </a:r>
            <a:endParaRPr sz="2400">
              <a:solidFill>
                <a:schemeClr val="dk2"/>
              </a:solidFill>
              <a:latin typeface="Montserrat"/>
              <a:ea typeface="Montserrat"/>
              <a:cs typeface="Montserrat"/>
              <a:sym typeface="Montserrat"/>
            </a:endParaRPr>
          </a:p>
          <a:p>
            <a:pPr indent="0" lvl="0" marL="0" rtl="0" algn="ctr">
              <a:spcBef>
                <a:spcPts val="0"/>
              </a:spcBef>
              <a:spcAft>
                <a:spcPts val="0"/>
              </a:spcAft>
              <a:buClr>
                <a:srgbClr val="000000"/>
              </a:buClr>
              <a:buFont typeface="Arial"/>
              <a:buNone/>
            </a:pPr>
            <a:r>
              <a:t/>
            </a:r>
            <a:endParaRPr b="1" sz="3300">
              <a:solidFill>
                <a:schemeClr val="dk2"/>
              </a:solidFill>
              <a:latin typeface="Century Gothic"/>
              <a:ea typeface="Century Gothic"/>
              <a:cs typeface="Century Gothic"/>
              <a:sym typeface="Century Gothic"/>
            </a:endParaRPr>
          </a:p>
        </p:txBody>
      </p:sp>
      <p:sp>
        <p:nvSpPr>
          <p:cNvPr id="158" name="Google Shape;158;p20"/>
          <p:cNvSpPr/>
          <p:nvPr/>
        </p:nvSpPr>
        <p:spPr>
          <a:xfrm>
            <a:off x="4080496" y="4172855"/>
            <a:ext cx="1626300" cy="647100"/>
          </a:xfrm>
          <a:prstGeom prst="wedgeRoundRectCallout">
            <a:avLst>
              <a:gd fmla="val 34711" name="adj1"/>
              <a:gd fmla="val -190628"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subject</a:t>
            </a:r>
            <a:endParaRPr sz="2100">
              <a:solidFill>
                <a:schemeClr val="dk2"/>
              </a:solidFill>
            </a:endParaRPr>
          </a:p>
        </p:txBody>
      </p:sp>
      <p:sp>
        <p:nvSpPr>
          <p:cNvPr id="159" name="Google Shape;159;p20"/>
          <p:cNvSpPr/>
          <p:nvPr/>
        </p:nvSpPr>
        <p:spPr>
          <a:xfrm>
            <a:off x="5807673" y="4172848"/>
            <a:ext cx="1156200" cy="647100"/>
          </a:xfrm>
          <a:prstGeom prst="wedgeRoundRectCallout">
            <a:avLst>
              <a:gd fmla="val 34374" name="adj1"/>
              <a:gd fmla="val -190863"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verb</a:t>
            </a:r>
            <a:endParaRPr sz="2100">
              <a:solidFill>
                <a:schemeClr val="dk2"/>
              </a:solidFill>
            </a:endParaRPr>
          </a:p>
        </p:txBody>
      </p:sp>
      <p:sp>
        <p:nvSpPr>
          <p:cNvPr id="160" name="Google Shape;160;p20"/>
          <p:cNvSpPr/>
          <p:nvPr/>
        </p:nvSpPr>
        <p:spPr>
          <a:xfrm>
            <a:off x="9075575" y="4058296"/>
            <a:ext cx="1626300" cy="1210500"/>
          </a:xfrm>
          <a:prstGeom prst="wedgeRoundRectCallout">
            <a:avLst>
              <a:gd fmla="val -27012" name="adj1"/>
              <a:gd fmla="val -107703"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500">
                <a:solidFill>
                  <a:schemeClr val="dk2"/>
                </a:solidFill>
                <a:latin typeface="Century Gothic"/>
                <a:ea typeface="Century Gothic"/>
                <a:cs typeface="Century Gothic"/>
                <a:sym typeface="Century Gothic"/>
              </a:rPr>
              <a:t>adverb of manner</a:t>
            </a:r>
            <a:endParaRPr sz="1900">
              <a:solidFill>
                <a:schemeClr val="dk2"/>
              </a:solidFill>
            </a:endParaRPr>
          </a:p>
        </p:txBody>
      </p:sp>
      <p:sp>
        <p:nvSpPr>
          <p:cNvPr id="161" name="Google Shape;161;p20"/>
          <p:cNvSpPr/>
          <p:nvPr/>
        </p:nvSpPr>
        <p:spPr>
          <a:xfrm>
            <a:off x="11026527" y="4172850"/>
            <a:ext cx="2076000" cy="647100"/>
          </a:xfrm>
          <a:prstGeom prst="wedgeRoundRectCallout">
            <a:avLst>
              <a:gd fmla="val -56082" name="adj1"/>
              <a:gd fmla="val -184492"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object</a:t>
            </a:r>
            <a:endParaRPr sz="2100">
              <a:solidFill>
                <a:schemeClr val="dk2"/>
              </a:solidFill>
            </a:endParaRPr>
          </a:p>
        </p:txBody>
      </p:sp>
      <p:sp>
        <p:nvSpPr>
          <p:cNvPr id="162" name="Google Shape;162;p20"/>
          <p:cNvSpPr txBox="1"/>
          <p:nvPr/>
        </p:nvSpPr>
        <p:spPr>
          <a:xfrm>
            <a:off x="1054950" y="5812775"/>
            <a:ext cx="16635600" cy="2140500"/>
          </a:xfrm>
          <a:prstGeom prst="rect">
            <a:avLst/>
          </a:prstGeom>
          <a:noFill/>
          <a:ln>
            <a:noFill/>
          </a:ln>
        </p:spPr>
        <p:txBody>
          <a:bodyPr anchorCtr="0" anchor="t" bIns="68550" lIns="137150" spcFirstLastPara="1" rIns="137150" wrap="square" tIns="68550">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                               </a:t>
            </a:r>
            <a:r>
              <a:rPr lang="en-GB" sz="3600">
                <a:solidFill>
                  <a:schemeClr val="dk2"/>
                </a:solidFill>
                <a:latin typeface="Montserrat"/>
                <a:ea typeface="Montserrat"/>
                <a:cs typeface="Montserrat"/>
                <a:sym typeface="Montserrat"/>
              </a:rPr>
              <a:t>I  play </a:t>
            </a:r>
            <a:r>
              <a:rPr b="1" lang="en-GB" sz="3600">
                <a:solidFill>
                  <a:schemeClr val="dk2"/>
                </a:solidFill>
                <a:latin typeface="Montserrat"/>
                <a:ea typeface="Montserrat"/>
                <a:cs typeface="Montserrat"/>
                <a:sym typeface="Montserrat"/>
              </a:rPr>
              <a:t>often</a:t>
            </a:r>
            <a:r>
              <a:rPr lang="en-GB" sz="3600">
                <a:solidFill>
                  <a:schemeClr val="dk2"/>
                </a:solidFill>
                <a:latin typeface="Montserrat"/>
                <a:ea typeface="Montserrat"/>
                <a:cs typeface="Montserrat"/>
                <a:sym typeface="Montserrat"/>
              </a:rPr>
              <a:t> </a:t>
            </a:r>
            <a:r>
              <a:rPr b="1" lang="en-GB" sz="3600">
                <a:solidFill>
                  <a:schemeClr val="dk2"/>
                </a:solidFill>
                <a:latin typeface="Montserrat"/>
                <a:ea typeface="Montserrat"/>
                <a:cs typeface="Montserrat"/>
                <a:sym typeface="Montserrat"/>
              </a:rPr>
              <a:t>willingly</a:t>
            </a:r>
            <a:r>
              <a:rPr lang="en-GB" sz="3600">
                <a:solidFill>
                  <a:schemeClr val="dk2"/>
                </a:solidFill>
                <a:latin typeface="Montserrat"/>
                <a:ea typeface="Montserrat"/>
                <a:cs typeface="Montserrat"/>
                <a:sym typeface="Montserrat"/>
              </a:rPr>
              <a:t> Tennis</a:t>
            </a:r>
            <a:r>
              <a:rPr b="1" lang="en-GB" sz="3600">
                <a:solidFill>
                  <a:schemeClr val="dk2"/>
                </a:solidFill>
                <a:latin typeface="Montserrat"/>
                <a:ea typeface="Montserrat"/>
                <a:cs typeface="Montserrat"/>
                <a:sym typeface="Montserrat"/>
              </a:rPr>
              <a:t>.</a:t>
            </a:r>
            <a:endParaRPr sz="2100">
              <a:solidFill>
                <a:schemeClr val="dk2"/>
              </a:solidFill>
            </a:endParaRPr>
          </a:p>
          <a:p>
            <a:pPr indent="0" lvl="0" marL="0" rtl="0" algn="ctr">
              <a:spcBef>
                <a:spcPts val="0"/>
              </a:spcBef>
              <a:spcAft>
                <a:spcPts val="0"/>
              </a:spcAft>
              <a:buNone/>
            </a:pPr>
            <a:r>
              <a:t/>
            </a:r>
            <a:endParaRPr b="1" sz="3300">
              <a:solidFill>
                <a:schemeClr val="dk2"/>
              </a:solidFill>
              <a:latin typeface="Century Gothic"/>
              <a:ea typeface="Century Gothic"/>
              <a:cs typeface="Century Gothic"/>
              <a:sym typeface="Century Gothic"/>
            </a:endParaRPr>
          </a:p>
        </p:txBody>
      </p:sp>
      <p:sp>
        <p:nvSpPr>
          <p:cNvPr id="163" name="Google Shape;163;p20"/>
          <p:cNvSpPr/>
          <p:nvPr/>
        </p:nvSpPr>
        <p:spPr>
          <a:xfrm>
            <a:off x="11179127" y="7306175"/>
            <a:ext cx="2076000" cy="647100"/>
          </a:xfrm>
          <a:prstGeom prst="wedgeRoundRectCallout">
            <a:avLst>
              <a:gd fmla="val -57916" name="adj1"/>
              <a:gd fmla="val -187846"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object</a:t>
            </a:r>
            <a:endParaRPr sz="2100">
              <a:solidFill>
                <a:schemeClr val="dk2"/>
              </a:solidFill>
            </a:endParaRPr>
          </a:p>
        </p:txBody>
      </p:sp>
      <p:sp>
        <p:nvSpPr>
          <p:cNvPr id="164" name="Google Shape;164;p20"/>
          <p:cNvSpPr/>
          <p:nvPr/>
        </p:nvSpPr>
        <p:spPr>
          <a:xfrm>
            <a:off x="5455773" y="7535248"/>
            <a:ext cx="1156200" cy="647100"/>
          </a:xfrm>
          <a:prstGeom prst="wedgeRoundRectCallout">
            <a:avLst>
              <a:gd fmla="val -21594" name="adj1"/>
              <a:gd fmla="val -202596"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verb</a:t>
            </a:r>
            <a:endParaRPr sz="2100">
              <a:solidFill>
                <a:schemeClr val="dk2"/>
              </a:solidFill>
            </a:endParaRPr>
          </a:p>
        </p:txBody>
      </p:sp>
      <p:sp>
        <p:nvSpPr>
          <p:cNvPr id="165" name="Google Shape;165;p20"/>
          <p:cNvSpPr/>
          <p:nvPr/>
        </p:nvSpPr>
        <p:spPr>
          <a:xfrm>
            <a:off x="3542421" y="7439805"/>
            <a:ext cx="1626300" cy="647100"/>
          </a:xfrm>
          <a:prstGeom prst="wedgeRoundRectCallout">
            <a:avLst>
              <a:gd fmla="val 34711" name="adj1"/>
              <a:gd fmla="val -190628"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subject</a:t>
            </a:r>
            <a:endParaRPr sz="2100">
              <a:solidFill>
                <a:schemeClr val="dk2"/>
              </a:solidFill>
            </a:endParaRPr>
          </a:p>
        </p:txBody>
      </p:sp>
      <p:pic>
        <p:nvPicPr>
          <p:cNvPr id="166" name="Google Shape;166;p20"/>
          <p:cNvPicPr preferRelativeResize="0"/>
          <p:nvPr/>
        </p:nvPicPr>
        <p:blipFill>
          <a:blip r:embed="rId3">
            <a:alphaModFix/>
          </a:blip>
          <a:stretch>
            <a:fillRect/>
          </a:stretch>
        </p:blipFill>
        <p:spPr>
          <a:xfrm>
            <a:off x="594500" y="5143500"/>
            <a:ext cx="2646057" cy="2028926"/>
          </a:xfrm>
          <a:prstGeom prst="rect">
            <a:avLst/>
          </a:prstGeom>
          <a:noFill/>
          <a:ln>
            <a:noFill/>
          </a:ln>
        </p:spPr>
      </p:pic>
      <p:pic>
        <p:nvPicPr>
          <p:cNvPr id="167" name="Google Shape;167;p20"/>
          <p:cNvPicPr preferRelativeResize="0"/>
          <p:nvPr/>
        </p:nvPicPr>
        <p:blipFill>
          <a:blip r:embed="rId4">
            <a:alphaModFix/>
          </a:blip>
          <a:stretch>
            <a:fillRect/>
          </a:stretch>
        </p:blipFill>
        <p:spPr>
          <a:xfrm>
            <a:off x="14824975" y="5268800"/>
            <a:ext cx="1995110" cy="2028926"/>
          </a:xfrm>
          <a:prstGeom prst="rect">
            <a:avLst/>
          </a:prstGeom>
          <a:noFill/>
          <a:ln>
            <a:noFill/>
          </a:ln>
        </p:spPr>
      </p:pic>
      <p:sp>
        <p:nvSpPr>
          <p:cNvPr id="168" name="Google Shape;168;p20"/>
          <p:cNvSpPr/>
          <p:nvPr/>
        </p:nvSpPr>
        <p:spPr>
          <a:xfrm>
            <a:off x="7206575" y="4058296"/>
            <a:ext cx="1626300" cy="1210500"/>
          </a:xfrm>
          <a:prstGeom prst="wedgeRoundRectCallout">
            <a:avLst>
              <a:gd fmla="val -125" name="adj1"/>
              <a:gd fmla="val -106125"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500">
                <a:solidFill>
                  <a:schemeClr val="dk2"/>
                </a:solidFill>
                <a:latin typeface="Century Gothic"/>
                <a:ea typeface="Century Gothic"/>
                <a:cs typeface="Century Gothic"/>
                <a:sym typeface="Century Gothic"/>
              </a:rPr>
              <a:t>adverb of time</a:t>
            </a:r>
            <a:endParaRPr sz="1900">
              <a:solidFill>
                <a:schemeClr val="dk2"/>
              </a:solidFill>
            </a:endParaRPr>
          </a:p>
        </p:txBody>
      </p:sp>
      <p:sp>
        <p:nvSpPr>
          <p:cNvPr id="169" name="Google Shape;169;p20"/>
          <p:cNvSpPr/>
          <p:nvPr/>
        </p:nvSpPr>
        <p:spPr>
          <a:xfrm>
            <a:off x="8915450" y="7158096"/>
            <a:ext cx="1626300" cy="1210500"/>
          </a:xfrm>
          <a:prstGeom prst="wedgeRoundRectCallout">
            <a:avLst>
              <a:gd fmla="val -27012" name="adj1"/>
              <a:gd fmla="val -107703"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500">
                <a:solidFill>
                  <a:schemeClr val="dk2"/>
                </a:solidFill>
                <a:latin typeface="Century Gothic"/>
                <a:ea typeface="Century Gothic"/>
                <a:cs typeface="Century Gothic"/>
                <a:sym typeface="Century Gothic"/>
              </a:rPr>
              <a:t>adverb of manner</a:t>
            </a:r>
            <a:endParaRPr sz="1900">
              <a:solidFill>
                <a:schemeClr val="dk2"/>
              </a:solidFill>
            </a:endParaRPr>
          </a:p>
        </p:txBody>
      </p:sp>
      <p:sp>
        <p:nvSpPr>
          <p:cNvPr id="170" name="Google Shape;170;p20"/>
          <p:cNvSpPr/>
          <p:nvPr/>
        </p:nvSpPr>
        <p:spPr>
          <a:xfrm>
            <a:off x="6950563" y="7253546"/>
            <a:ext cx="1626300" cy="1210500"/>
          </a:xfrm>
          <a:prstGeom prst="wedgeRoundRectCallout">
            <a:avLst>
              <a:gd fmla="val -32509" name="adj1"/>
              <a:gd fmla="val -113034"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500">
                <a:solidFill>
                  <a:schemeClr val="dk2"/>
                </a:solidFill>
                <a:latin typeface="Century Gothic"/>
                <a:ea typeface="Century Gothic"/>
                <a:cs typeface="Century Gothic"/>
                <a:sym typeface="Century Gothic"/>
              </a:rPr>
              <a:t>adverb of time</a:t>
            </a:r>
            <a:endParaRPr sz="19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1"/>
          <p:cNvSpPr txBox="1"/>
          <p:nvPr/>
        </p:nvSpPr>
        <p:spPr>
          <a:xfrm>
            <a:off x="1143000" y="876300"/>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4500">
                <a:solidFill>
                  <a:schemeClr val="dk2"/>
                </a:solidFill>
                <a:latin typeface="Montserrat"/>
                <a:ea typeface="Montserrat"/>
                <a:cs typeface="Montserrat"/>
                <a:sym typeface="Montserrat"/>
              </a:rPr>
              <a:t>Noch Beispiele!</a:t>
            </a:r>
            <a:endParaRPr b="1" sz="4500">
              <a:solidFill>
                <a:schemeClr val="dk2"/>
              </a:solidFill>
              <a:latin typeface="Montserrat"/>
              <a:ea typeface="Montserrat"/>
              <a:cs typeface="Montserrat"/>
              <a:sym typeface="Montserrat"/>
            </a:endParaRPr>
          </a:p>
        </p:txBody>
      </p:sp>
      <p:sp>
        <p:nvSpPr>
          <p:cNvPr id="176" name="Google Shape;176;p21"/>
          <p:cNvSpPr txBox="1"/>
          <p:nvPr/>
        </p:nvSpPr>
        <p:spPr>
          <a:xfrm>
            <a:off x="1085850" y="2185850"/>
            <a:ext cx="16116300" cy="140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600">
                <a:solidFill>
                  <a:schemeClr val="dk2"/>
                </a:solidFill>
                <a:latin typeface="Montserrat"/>
                <a:ea typeface="Montserrat"/>
                <a:cs typeface="Montserrat"/>
                <a:sym typeface="Montserrat"/>
              </a:rPr>
              <a:t>Ich spiele manchmal gern Fußball</a:t>
            </a:r>
            <a:r>
              <a:rPr b="1" i="1" lang="en-GB" sz="3600">
                <a:solidFill>
                  <a:schemeClr val="dk2"/>
                </a:solidFill>
                <a:latin typeface="Montserrat"/>
                <a:ea typeface="Montserrat"/>
                <a:cs typeface="Montserrat"/>
                <a:sym typeface="Montserrat"/>
              </a:rPr>
              <a:t> = I play sometimes willingly football = I sometimes like playing football</a:t>
            </a:r>
            <a:r>
              <a:rPr b="1" i="1" lang="en-GB" sz="3200">
                <a:solidFill>
                  <a:schemeClr val="dk2"/>
                </a:solidFill>
                <a:latin typeface="Montserrat"/>
                <a:ea typeface="Montserrat"/>
                <a:cs typeface="Montserrat"/>
                <a:sym typeface="Montserrat"/>
              </a:rPr>
              <a:t> </a:t>
            </a:r>
            <a:endParaRPr b="1" i="1" sz="3200">
              <a:solidFill>
                <a:schemeClr val="dk2"/>
              </a:solidFill>
              <a:latin typeface="Montserrat"/>
              <a:ea typeface="Montserrat"/>
              <a:cs typeface="Montserrat"/>
              <a:sym typeface="Montserrat"/>
            </a:endParaRPr>
          </a:p>
        </p:txBody>
      </p:sp>
      <p:sp>
        <p:nvSpPr>
          <p:cNvPr id="177" name="Google Shape;177;p21"/>
          <p:cNvSpPr txBox="1"/>
          <p:nvPr/>
        </p:nvSpPr>
        <p:spPr>
          <a:xfrm>
            <a:off x="1085850" y="3820500"/>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600">
                <a:solidFill>
                  <a:schemeClr val="dk2"/>
                </a:solidFill>
                <a:latin typeface="Montserrat"/>
                <a:ea typeface="Montserrat"/>
                <a:cs typeface="Montserrat"/>
                <a:sym typeface="Montserrat"/>
              </a:rPr>
              <a:t>Ich spiele manchmal nicht gern Fußball</a:t>
            </a:r>
            <a:r>
              <a:rPr b="1" i="1" lang="en-GB" sz="3600">
                <a:solidFill>
                  <a:schemeClr val="dk2"/>
                </a:solidFill>
                <a:latin typeface="Montserrat"/>
                <a:ea typeface="Montserrat"/>
                <a:cs typeface="Montserrat"/>
                <a:sym typeface="Montserrat"/>
              </a:rPr>
              <a:t> = I play sometimes not willingly football = I sometimes don't like playing football</a:t>
            </a:r>
            <a:endParaRPr b="1" i="1" sz="3600">
              <a:solidFill>
                <a:schemeClr val="dk2"/>
              </a:solidFill>
              <a:latin typeface="Montserrat"/>
              <a:ea typeface="Montserrat"/>
              <a:cs typeface="Montserrat"/>
              <a:sym typeface="Montserrat"/>
            </a:endParaRPr>
          </a:p>
        </p:txBody>
      </p:sp>
      <p:sp>
        <p:nvSpPr>
          <p:cNvPr id="178" name="Google Shape;178;p21"/>
          <p:cNvSpPr txBox="1"/>
          <p:nvPr/>
        </p:nvSpPr>
        <p:spPr>
          <a:xfrm>
            <a:off x="1143000" y="5755675"/>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3700">
                <a:solidFill>
                  <a:schemeClr val="dk2"/>
                </a:solidFill>
                <a:latin typeface="Montserrat"/>
                <a:ea typeface="Montserrat"/>
                <a:cs typeface="Montserrat"/>
                <a:sym typeface="Montserrat"/>
              </a:rPr>
              <a:t>Ich spiele manchmal sehr gern Fußball </a:t>
            </a:r>
            <a:r>
              <a:rPr b="1" i="1" lang="en-GB" sz="3700">
                <a:solidFill>
                  <a:schemeClr val="dk2"/>
                </a:solidFill>
                <a:latin typeface="Montserrat"/>
                <a:ea typeface="Montserrat"/>
                <a:cs typeface="Montserrat"/>
                <a:sym typeface="Montserrat"/>
              </a:rPr>
              <a:t>= I play sometimes very willingly football = I sometimes like playing football very much </a:t>
            </a:r>
            <a:endParaRPr b="1" i="1" sz="3700">
              <a:solidFill>
                <a:schemeClr val="dk2"/>
              </a:solidFill>
              <a:latin typeface="Montserrat"/>
              <a:ea typeface="Montserrat"/>
              <a:cs typeface="Montserrat"/>
              <a:sym typeface="Montserrat"/>
            </a:endParaRPr>
          </a:p>
        </p:txBody>
      </p:sp>
      <p:sp>
        <p:nvSpPr>
          <p:cNvPr id="179" name="Google Shape;179;p21"/>
          <p:cNvSpPr txBox="1"/>
          <p:nvPr/>
        </p:nvSpPr>
        <p:spPr>
          <a:xfrm>
            <a:off x="1085850" y="7423000"/>
            <a:ext cx="16116300" cy="132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4000">
                <a:solidFill>
                  <a:schemeClr val="dk2"/>
                </a:solidFill>
                <a:latin typeface="Montserrat"/>
                <a:ea typeface="Montserrat"/>
                <a:cs typeface="Montserrat"/>
                <a:sym typeface="Montserrat"/>
              </a:rPr>
              <a:t>I</a:t>
            </a:r>
            <a:r>
              <a:rPr b="1" lang="en-GB" sz="3600">
                <a:solidFill>
                  <a:schemeClr val="dk2"/>
                </a:solidFill>
                <a:latin typeface="Montserrat"/>
                <a:ea typeface="Montserrat"/>
                <a:cs typeface="Montserrat"/>
                <a:sym typeface="Montserrat"/>
              </a:rPr>
              <a:t>ch spiele manchmal gar nicht gern Fußball </a:t>
            </a:r>
            <a:r>
              <a:rPr b="1" i="1" lang="en-GB" sz="3600">
                <a:solidFill>
                  <a:schemeClr val="dk2"/>
                </a:solidFill>
                <a:latin typeface="Montserrat"/>
                <a:ea typeface="Montserrat"/>
                <a:cs typeface="Montserrat"/>
                <a:sym typeface="Montserrat"/>
              </a:rPr>
              <a:t>= I play sometimes not at all willingly football = I sometimes really don't like playing football</a:t>
            </a:r>
            <a:endParaRPr b="1" sz="36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nvSpPr>
        <p:spPr>
          <a:xfrm>
            <a:off x="4591125" y="7651875"/>
            <a:ext cx="8991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
        <p:nvSpPr>
          <p:cNvPr id="185" name="Google Shape;185;p22"/>
          <p:cNvSpPr txBox="1"/>
          <p:nvPr/>
        </p:nvSpPr>
        <p:spPr>
          <a:xfrm>
            <a:off x="7575300" y="6461025"/>
            <a:ext cx="3137400" cy="11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graphicFrame>
        <p:nvGraphicFramePr>
          <p:cNvPr id="186" name="Google Shape;186;p22"/>
          <p:cNvGraphicFramePr/>
          <p:nvPr/>
        </p:nvGraphicFramePr>
        <p:xfrm>
          <a:off x="1251325" y="1549450"/>
          <a:ext cx="3000000" cy="3000000"/>
        </p:xfrm>
        <a:graphic>
          <a:graphicData uri="http://schemas.openxmlformats.org/drawingml/2006/table">
            <a:tbl>
              <a:tblPr>
                <a:noFill/>
                <a:tableStyleId>{69E18093-F7C9-4BE4-B26C-DA7E58546601}</a:tableStyleId>
              </a:tblPr>
              <a:tblGrid>
                <a:gridCol w="12877550"/>
              </a:tblGrid>
              <a:tr h="685800">
                <a:tc>
                  <a:txBody>
                    <a:bodyPr/>
                    <a:lstStyle/>
                    <a:p>
                      <a:pPr indent="0" lvl="0" marL="0" rtl="0" algn="l">
                        <a:spcBef>
                          <a:spcPts val="0"/>
                        </a:spcBef>
                        <a:spcAft>
                          <a:spcPts val="0"/>
                        </a:spcAft>
                        <a:buNone/>
                      </a:pPr>
                      <a:r>
                        <a:rPr i="1" lang="en-GB" sz="3200">
                          <a:solidFill>
                            <a:schemeClr val="dk2"/>
                          </a:solidFill>
                          <a:latin typeface="Montserrat"/>
                          <a:ea typeface="Montserrat"/>
                          <a:cs typeface="Montserrat"/>
                          <a:sym typeface="Montserrat"/>
                        </a:rPr>
                        <a:t>1. My brother normally really likes playing rugby</a:t>
                      </a:r>
                      <a:endParaRPr i="1" sz="3200">
                        <a:solidFill>
                          <a:schemeClr val="dk2"/>
                        </a:solidFill>
                        <a:latin typeface="Montserrat"/>
                        <a:ea typeface="Montserrat"/>
                        <a:cs typeface="Montserrat"/>
                        <a:sym typeface="Montserrat"/>
                      </a:endParaRPr>
                    </a:p>
                  </a:txBody>
                  <a:tcPr marT="91425" marB="91425" marR="91425" marL="91425"/>
                </a:tc>
              </a:tr>
              <a:tr h="7010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rPr i="1" lang="en-GB" sz="3200">
                          <a:solidFill>
                            <a:schemeClr val="dk2"/>
                          </a:solidFill>
                          <a:latin typeface="Montserrat"/>
                          <a:ea typeface="Montserrat"/>
                          <a:cs typeface="Montserrat"/>
                          <a:sym typeface="Montserrat"/>
                        </a:rPr>
                        <a:t>2. I never really like eating meat</a:t>
                      </a:r>
                      <a:endParaRPr i="1"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rPr i="1" lang="en-GB" sz="3200">
                          <a:solidFill>
                            <a:schemeClr val="dk2"/>
                          </a:solidFill>
                          <a:latin typeface="Montserrat"/>
                          <a:ea typeface="Montserrat"/>
                          <a:cs typeface="Montserrat"/>
                          <a:sym typeface="Montserrat"/>
                        </a:rPr>
                        <a:t>3. My (female) friends always like going shopping</a:t>
                      </a:r>
                      <a:endParaRPr i="1"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rPr i="1" lang="en-GB" sz="3200">
                          <a:solidFill>
                            <a:schemeClr val="dk2"/>
                          </a:solidFill>
                          <a:latin typeface="Montserrat"/>
                          <a:ea typeface="Montserrat"/>
                          <a:cs typeface="Montserrat"/>
                          <a:sym typeface="Montserrat"/>
                        </a:rPr>
                        <a:t>4. I rarely</a:t>
                      </a:r>
                      <a:r>
                        <a:rPr i="1" lang="en-GB" sz="3200">
                          <a:solidFill>
                            <a:schemeClr val="dk2"/>
                          </a:solidFill>
                          <a:latin typeface="Montserrat"/>
                          <a:ea typeface="Montserrat"/>
                          <a:cs typeface="Montserrat"/>
                          <a:sym typeface="Montserrat"/>
                        </a:rPr>
                        <a:t> watch TV </a:t>
                      </a:r>
                      <a:endParaRPr i="1"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rPr i="1" lang="en-GB" sz="3200">
                          <a:solidFill>
                            <a:schemeClr val="dk2"/>
                          </a:solidFill>
                          <a:latin typeface="Montserrat"/>
                          <a:ea typeface="Montserrat"/>
                          <a:cs typeface="Montserrat"/>
                          <a:sym typeface="Montserrat"/>
                        </a:rPr>
                        <a:t>5. You go swimming now and then, don't you?</a:t>
                      </a:r>
                      <a:endParaRPr i="1" sz="3200">
                        <a:solidFill>
                          <a:schemeClr val="dk2"/>
                        </a:solidFill>
                        <a:latin typeface="Montserrat"/>
                        <a:ea typeface="Montserrat"/>
                        <a:cs typeface="Montserrat"/>
                        <a:sym typeface="Montserrat"/>
                      </a:endParaRPr>
                    </a:p>
                  </a:txBody>
                  <a:tcPr marT="91425" marB="91425" marR="91425" marL="91425"/>
                </a:tc>
              </a:tr>
              <a:tr h="685800">
                <a:tc>
                  <a:txBody>
                    <a:bodyPr/>
                    <a:lstStyle/>
                    <a:p>
                      <a:pPr indent="0" lvl="0" marL="0" rtl="0" algn="l">
                        <a:spcBef>
                          <a:spcPts val="0"/>
                        </a:spcBef>
                        <a:spcAft>
                          <a:spcPts val="0"/>
                        </a:spcAft>
                        <a:buNone/>
                      </a:pPr>
                      <a:r>
                        <a:t/>
                      </a:r>
                      <a:endParaRPr sz="3200">
                        <a:solidFill>
                          <a:schemeClr val="dk2"/>
                        </a:solidFill>
                        <a:latin typeface="Montserrat"/>
                        <a:ea typeface="Montserrat"/>
                        <a:cs typeface="Montserrat"/>
                        <a:sym typeface="Montserrat"/>
                      </a:endParaRPr>
                    </a:p>
                  </a:txBody>
                  <a:tcPr marT="91425" marB="91425" marR="91425" marL="91425"/>
                </a:tc>
              </a:tr>
            </a:tbl>
          </a:graphicData>
        </a:graphic>
      </p:graphicFrame>
      <p:sp>
        <p:nvSpPr>
          <p:cNvPr id="187" name="Google Shape;187;p22"/>
          <p:cNvSpPr txBox="1"/>
          <p:nvPr/>
        </p:nvSpPr>
        <p:spPr>
          <a:xfrm>
            <a:off x="3022500" y="3511500"/>
            <a:ext cx="4877100" cy="8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300">
                <a:solidFill>
                  <a:schemeClr val="dk2"/>
                </a:solidFill>
                <a:latin typeface="Montserrat"/>
                <a:ea typeface="Montserrat"/>
                <a:cs typeface="Montserrat"/>
                <a:sym typeface="Montserrat"/>
              </a:rPr>
              <a:t>nie sehr gern</a:t>
            </a:r>
            <a:endParaRPr b="1" sz="4300">
              <a:solidFill>
                <a:schemeClr val="dk2"/>
              </a:solidFill>
              <a:latin typeface="Montserrat"/>
              <a:ea typeface="Montserrat"/>
              <a:cs typeface="Montserrat"/>
              <a:sym typeface="Montserrat"/>
            </a:endParaRPr>
          </a:p>
        </p:txBody>
      </p:sp>
      <p:sp>
        <p:nvSpPr>
          <p:cNvPr id="188" name="Google Shape;188;p22"/>
          <p:cNvSpPr txBox="1"/>
          <p:nvPr/>
        </p:nvSpPr>
        <p:spPr>
          <a:xfrm>
            <a:off x="7339225" y="5009113"/>
            <a:ext cx="47316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300">
                <a:solidFill>
                  <a:schemeClr val="dk2"/>
                </a:solidFill>
                <a:latin typeface="Montserrat"/>
                <a:ea typeface="Montserrat"/>
                <a:cs typeface="Montserrat"/>
                <a:sym typeface="Montserrat"/>
              </a:rPr>
              <a:t>immer gern</a:t>
            </a:r>
            <a:endParaRPr b="1" sz="4300">
              <a:solidFill>
                <a:schemeClr val="dk2"/>
              </a:solidFill>
              <a:latin typeface="Montserrat"/>
              <a:ea typeface="Montserrat"/>
              <a:cs typeface="Montserrat"/>
              <a:sym typeface="Montserrat"/>
            </a:endParaRPr>
          </a:p>
        </p:txBody>
      </p:sp>
      <p:sp>
        <p:nvSpPr>
          <p:cNvPr id="189" name="Google Shape;189;p22"/>
          <p:cNvSpPr txBox="1"/>
          <p:nvPr/>
        </p:nvSpPr>
        <p:spPr>
          <a:xfrm>
            <a:off x="3197550" y="6370150"/>
            <a:ext cx="20556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300">
                <a:solidFill>
                  <a:schemeClr val="dk2"/>
                </a:solidFill>
                <a:latin typeface="Montserrat"/>
                <a:ea typeface="Montserrat"/>
                <a:cs typeface="Montserrat"/>
                <a:sym typeface="Montserrat"/>
              </a:rPr>
              <a:t>selten</a:t>
            </a:r>
            <a:endParaRPr b="1" sz="4300">
              <a:solidFill>
                <a:schemeClr val="dk2"/>
              </a:solidFill>
              <a:latin typeface="Montserrat"/>
              <a:ea typeface="Montserrat"/>
              <a:cs typeface="Montserrat"/>
              <a:sym typeface="Montserrat"/>
            </a:endParaRPr>
          </a:p>
        </p:txBody>
      </p:sp>
      <p:sp>
        <p:nvSpPr>
          <p:cNvPr id="190" name="Google Shape;190;p22"/>
          <p:cNvSpPr txBox="1"/>
          <p:nvPr/>
        </p:nvSpPr>
        <p:spPr>
          <a:xfrm>
            <a:off x="1721675" y="316575"/>
            <a:ext cx="10521300" cy="8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chemeClr val="dk2"/>
                </a:solidFill>
                <a:latin typeface="Montserrat"/>
                <a:ea typeface="Montserrat"/>
                <a:cs typeface="Montserrat"/>
                <a:sym typeface="Montserrat"/>
              </a:rPr>
              <a:t>Füll die Lücken aus! </a:t>
            </a:r>
            <a:endParaRPr b="1" sz="4000">
              <a:solidFill>
                <a:schemeClr val="dk2"/>
              </a:solidFill>
              <a:latin typeface="Montserrat"/>
              <a:ea typeface="Montserrat"/>
              <a:cs typeface="Montserrat"/>
              <a:sym typeface="Montserrat"/>
            </a:endParaRPr>
          </a:p>
        </p:txBody>
      </p:sp>
      <p:sp>
        <p:nvSpPr>
          <p:cNvPr id="191" name="Google Shape;191;p22"/>
          <p:cNvSpPr txBox="1"/>
          <p:nvPr/>
        </p:nvSpPr>
        <p:spPr>
          <a:xfrm>
            <a:off x="1251325" y="2309150"/>
            <a:ext cx="126180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Mein Bruder spielt __________    ________ __________ Rugby</a:t>
            </a:r>
            <a:endParaRPr b="1" sz="2800">
              <a:solidFill>
                <a:schemeClr val="dk2"/>
              </a:solidFill>
              <a:latin typeface="Montserrat"/>
              <a:ea typeface="Montserrat"/>
              <a:cs typeface="Montserrat"/>
              <a:sym typeface="Montserrat"/>
            </a:endParaRPr>
          </a:p>
        </p:txBody>
      </p:sp>
      <p:sp>
        <p:nvSpPr>
          <p:cNvPr id="192" name="Google Shape;192;p22"/>
          <p:cNvSpPr txBox="1"/>
          <p:nvPr/>
        </p:nvSpPr>
        <p:spPr>
          <a:xfrm>
            <a:off x="1209050" y="3813125"/>
            <a:ext cx="12962100" cy="6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Ich esse</a:t>
            </a:r>
            <a:r>
              <a:rPr lang="en-GB" sz="2800">
                <a:solidFill>
                  <a:schemeClr val="dk2"/>
                </a:solidFill>
                <a:latin typeface="Montserrat"/>
                <a:ea typeface="Montserrat"/>
                <a:cs typeface="Montserrat"/>
                <a:sym typeface="Montserrat"/>
              </a:rPr>
              <a:t> _______ ___________ ___________</a:t>
            </a:r>
            <a:r>
              <a:rPr b="1" lang="en-GB" sz="2800">
                <a:solidFill>
                  <a:schemeClr val="dk2"/>
                </a:solidFill>
                <a:latin typeface="Montserrat"/>
                <a:ea typeface="Montserrat"/>
                <a:cs typeface="Montserrat"/>
                <a:sym typeface="Montserrat"/>
              </a:rPr>
              <a:t> Fleisch</a:t>
            </a:r>
            <a:endParaRPr b="1" sz="2800">
              <a:solidFill>
                <a:schemeClr val="dk2"/>
              </a:solidFill>
              <a:latin typeface="Montserrat"/>
              <a:ea typeface="Montserrat"/>
              <a:cs typeface="Montserrat"/>
              <a:sym typeface="Montserrat"/>
            </a:endParaRPr>
          </a:p>
        </p:txBody>
      </p:sp>
      <p:sp>
        <p:nvSpPr>
          <p:cNvPr id="193" name="Google Shape;193;p22"/>
          <p:cNvSpPr txBox="1"/>
          <p:nvPr/>
        </p:nvSpPr>
        <p:spPr>
          <a:xfrm>
            <a:off x="1543975" y="5183566"/>
            <a:ext cx="12760800" cy="6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Meine Freundinnen gehen </a:t>
            </a:r>
            <a:r>
              <a:rPr lang="en-GB" sz="2800">
                <a:solidFill>
                  <a:schemeClr val="dk2"/>
                </a:solidFill>
                <a:latin typeface="Montserrat"/>
                <a:ea typeface="Montserrat"/>
                <a:cs typeface="Montserrat"/>
                <a:sym typeface="Montserrat"/>
              </a:rPr>
              <a:t>__________ ______ _________ </a:t>
            </a:r>
            <a:r>
              <a:rPr b="1" lang="en-GB" sz="2800">
                <a:solidFill>
                  <a:schemeClr val="dk2"/>
                </a:solidFill>
                <a:latin typeface="Montserrat"/>
                <a:ea typeface="Montserrat"/>
                <a:cs typeface="Montserrat"/>
                <a:sym typeface="Montserrat"/>
              </a:rPr>
              <a:t>einkaufen</a:t>
            </a:r>
            <a:endParaRPr b="1" sz="2800">
              <a:solidFill>
                <a:schemeClr val="dk2"/>
              </a:solidFill>
              <a:latin typeface="Montserrat"/>
              <a:ea typeface="Montserrat"/>
              <a:cs typeface="Montserrat"/>
              <a:sym typeface="Montserrat"/>
            </a:endParaRPr>
          </a:p>
        </p:txBody>
      </p:sp>
      <p:sp>
        <p:nvSpPr>
          <p:cNvPr id="194" name="Google Shape;194;p22"/>
          <p:cNvSpPr txBox="1"/>
          <p:nvPr/>
        </p:nvSpPr>
        <p:spPr>
          <a:xfrm>
            <a:off x="1423475" y="6630425"/>
            <a:ext cx="108195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Ich sehe</a:t>
            </a:r>
            <a:r>
              <a:rPr lang="en-GB" sz="2800">
                <a:solidFill>
                  <a:schemeClr val="dk2"/>
                </a:solidFill>
                <a:latin typeface="Montserrat"/>
                <a:ea typeface="Montserrat"/>
                <a:cs typeface="Montserrat"/>
                <a:sym typeface="Montserrat"/>
              </a:rPr>
              <a:t> _________________ </a:t>
            </a:r>
            <a:r>
              <a:rPr b="1" lang="en-GB" sz="2800">
                <a:solidFill>
                  <a:schemeClr val="dk2"/>
                </a:solidFill>
                <a:latin typeface="Montserrat"/>
                <a:ea typeface="Montserrat"/>
                <a:cs typeface="Montserrat"/>
                <a:sym typeface="Montserrat"/>
              </a:rPr>
              <a:t>fern</a:t>
            </a:r>
            <a:endParaRPr b="1" sz="2800">
              <a:solidFill>
                <a:schemeClr val="dk2"/>
              </a:solidFill>
              <a:latin typeface="Montserrat"/>
              <a:ea typeface="Montserrat"/>
              <a:cs typeface="Montserrat"/>
              <a:sym typeface="Montserrat"/>
            </a:endParaRPr>
          </a:p>
        </p:txBody>
      </p:sp>
      <p:sp>
        <p:nvSpPr>
          <p:cNvPr id="195" name="Google Shape;195;p22"/>
          <p:cNvSpPr txBox="1"/>
          <p:nvPr/>
        </p:nvSpPr>
        <p:spPr>
          <a:xfrm>
            <a:off x="1146475" y="7943850"/>
            <a:ext cx="118809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Du gehst </a:t>
            </a:r>
            <a:r>
              <a:rPr lang="en-GB" sz="2800">
                <a:solidFill>
                  <a:schemeClr val="dk2"/>
                </a:solidFill>
                <a:latin typeface="Montserrat"/>
                <a:ea typeface="Montserrat"/>
                <a:cs typeface="Montserrat"/>
                <a:sym typeface="Montserrat"/>
              </a:rPr>
              <a:t>_________</a:t>
            </a:r>
            <a:r>
              <a:rPr lang="en-GB" sz="2800">
                <a:solidFill>
                  <a:schemeClr val="dk2"/>
                </a:solidFill>
                <a:latin typeface="Montserrat"/>
                <a:ea typeface="Montserrat"/>
                <a:cs typeface="Montserrat"/>
                <a:sym typeface="Montserrat"/>
              </a:rPr>
              <a:t> ___________</a:t>
            </a:r>
            <a:r>
              <a:rPr b="1" lang="en-GB" sz="2800">
                <a:solidFill>
                  <a:schemeClr val="dk2"/>
                </a:solidFill>
                <a:latin typeface="Montserrat"/>
                <a:ea typeface="Montserrat"/>
                <a:cs typeface="Montserrat"/>
                <a:sym typeface="Montserrat"/>
              </a:rPr>
              <a:t> schwimmen, nicht wahr?  </a:t>
            </a: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p:txBody>
      </p:sp>
      <p:sp>
        <p:nvSpPr>
          <p:cNvPr id="196" name="Google Shape;196;p22"/>
          <p:cNvSpPr txBox="1"/>
          <p:nvPr/>
        </p:nvSpPr>
        <p:spPr>
          <a:xfrm>
            <a:off x="4668325" y="2029988"/>
            <a:ext cx="5784000" cy="6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300">
                <a:solidFill>
                  <a:schemeClr val="dk2"/>
                </a:solidFill>
                <a:latin typeface="Montserrat"/>
                <a:ea typeface="Montserrat"/>
                <a:cs typeface="Montserrat"/>
                <a:sym typeface="Montserrat"/>
              </a:rPr>
              <a:t>normalerweise sehr gern</a:t>
            </a:r>
            <a:endParaRPr b="1" sz="3300">
              <a:solidFill>
                <a:schemeClr val="dk2"/>
              </a:solidFill>
              <a:latin typeface="Montserrat"/>
              <a:ea typeface="Montserrat"/>
              <a:cs typeface="Montserrat"/>
              <a:sym typeface="Montserrat"/>
            </a:endParaRPr>
          </a:p>
        </p:txBody>
      </p:sp>
      <p:sp>
        <p:nvSpPr>
          <p:cNvPr id="197" name="Google Shape;197;p22"/>
          <p:cNvSpPr txBox="1"/>
          <p:nvPr/>
        </p:nvSpPr>
        <p:spPr>
          <a:xfrm>
            <a:off x="3197550" y="7736850"/>
            <a:ext cx="3431100" cy="5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300">
                <a:solidFill>
                  <a:schemeClr val="dk2"/>
                </a:solidFill>
                <a:latin typeface="Montserrat"/>
                <a:ea typeface="Montserrat"/>
                <a:cs typeface="Montserrat"/>
                <a:sym typeface="Montserrat"/>
              </a:rPr>
              <a:t>ab und zu</a:t>
            </a:r>
            <a:endParaRPr b="1" sz="4300">
              <a:solidFill>
                <a:schemeClr val="dk2"/>
              </a:solidFill>
              <a:latin typeface="Montserrat"/>
              <a:ea typeface="Montserrat"/>
              <a:cs typeface="Montserrat"/>
              <a:sym typeface="Montserrat"/>
            </a:endParaRPr>
          </a:p>
        </p:txBody>
      </p:sp>
      <p:pic>
        <p:nvPicPr>
          <p:cNvPr id="198" name="Google Shape;198;p22"/>
          <p:cNvPicPr preferRelativeResize="0"/>
          <p:nvPr/>
        </p:nvPicPr>
        <p:blipFill>
          <a:blip r:embed="rId3">
            <a:alphaModFix/>
          </a:blip>
          <a:stretch>
            <a:fillRect/>
          </a:stretch>
        </p:blipFill>
        <p:spPr>
          <a:xfrm>
            <a:off x="14740400" y="1477775"/>
            <a:ext cx="1443350" cy="1443350"/>
          </a:xfrm>
          <a:prstGeom prst="rect">
            <a:avLst/>
          </a:prstGeom>
          <a:noFill/>
          <a:ln>
            <a:noFill/>
          </a:ln>
        </p:spPr>
      </p:pic>
      <p:pic>
        <p:nvPicPr>
          <p:cNvPr id="199" name="Google Shape;199;p22"/>
          <p:cNvPicPr preferRelativeResize="0"/>
          <p:nvPr/>
        </p:nvPicPr>
        <p:blipFill>
          <a:blip r:embed="rId4">
            <a:alphaModFix/>
          </a:blip>
          <a:stretch>
            <a:fillRect/>
          </a:stretch>
        </p:blipFill>
        <p:spPr>
          <a:xfrm>
            <a:off x="14594557" y="3125850"/>
            <a:ext cx="2055655" cy="1182000"/>
          </a:xfrm>
          <a:prstGeom prst="rect">
            <a:avLst/>
          </a:prstGeom>
          <a:noFill/>
          <a:ln>
            <a:noFill/>
          </a:ln>
        </p:spPr>
      </p:pic>
      <p:pic>
        <p:nvPicPr>
          <p:cNvPr id="200" name="Google Shape;200;p22"/>
          <p:cNvPicPr preferRelativeResize="0"/>
          <p:nvPr/>
        </p:nvPicPr>
        <p:blipFill>
          <a:blip r:embed="rId5">
            <a:alphaModFix/>
          </a:blip>
          <a:stretch>
            <a:fillRect/>
          </a:stretch>
        </p:blipFill>
        <p:spPr>
          <a:xfrm>
            <a:off x="15185516" y="4512575"/>
            <a:ext cx="1234534" cy="1182001"/>
          </a:xfrm>
          <a:prstGeom prst="rect">
            <a:avLst/>
          </a:prstGeom>
          <a:noFill/>
          <a:ln>
            <a:noFill/>
          </a:ln>
        </p:spPr>
      </p:pic>
      <p:pic>
        <p:nvPicPr>
          <p:cNvPr id="201" name="Google Shape;201;p22"/>
          <p:cNvPicPr preferRelativeResize="0"/>
          <p:nvPr/>
        </p:nvPicPr>
        <p:blipFill>
          <a:blip r:embed="rId6">
            <a:alphaModFix/>
          </a:blip>
          <a:stretch>
            <a:fillRect/>
          </a:stretch>
        </p:blipFill>
        <p:spPr>
          <a:xfrm>
            <a:off x="15015874" y="6166975"/>
            <a:ext cx="1234525" cy="1076094"/>
          </a:xfrm>
          <a:prstGeom prst="rect">
            <a:avLst/>
          </a:prstGeom>
          <a:noFill/>
          <a:ln>
            <a:noFill/>
          </a:ln>
        </p:spPr>
      </p:pic>
      <p:pic>
        <p:nvPicPr>
          <p:cNvPr id="202" name="Google Shape;202;p22"/>
          <p:cNvPicPr preferRelativeResize="0"/>
          <p:nvPr/>
        </p:nvPicPr>
        <p:blipFill>
          <a:blip r:embed="rId7">
            <a:alphaModFix/>
          </a:blip>
          <a:stretch>
            <a:fillRect/>
          </a:stretch>
        </p:blipFill>
        <p:spPr>
          <a:xfrm>
            <a:off x="15081113" y="7286025"/>
            <a:ext cx="1443350" cy="10825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3"/>
          <p:cNvSpPr txBox="1"/>
          <p:nvPr/>
        </p:nvSpPr>
        <p:spPr>
          <a:xfrm>
            <a:off x="826200" y="890050"/>
            <a:ext cx="16635600" cy="4801800"/>
          </a:xfrm>
          <a:prstGeom prst="rect">
            <a:avLst/>
          </a:prstGeom>
          <a:noFill/>
          <a:ln>
            <a:noFill/>
          </a:ln>
        </p:spPr>
        <p:txBody>
          <a:bodyPr anchorCtr="0" anchor="t" bIns="68550" lIns="137150" spcFirstLastPara="1" rIns="137150" wrap="square" tIns="68550">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However, it is also possible to start a sentence in German with an adverb of time, or a time phrase. Here is an example from Unit 3 Lesson 1:</a:t>
            </a:r>
            <a:endParaRPr sz="3700">
              <a:solidFill>
                <a:schemeClr val="dk2"/>
              </a:solidFill>
              <a:latin typeface="Century Gothic"/>
              <a:ea typeface="Century Gothic"/>
              <a:cs typeface="Century Gothic"/>
              <a:sym typeface="Century Gothic"/>
            </a:endParaRPr>
          </a:p>
          <a:p>
            <a:pPr indent="0" lvl="0" marL="0" rtl="0" algn="l">
              <a:spcBef>
                <a:spcPts val="0"/>
              </a:spcBef>
              <a:spcAft>
                <a:spcPts val="0"/>
              </a:spcAft>
              <a:buClr>
                <a:srgbClr val="000000"/>
              </a:buClr>
              <a:buFont typeface="Arial"/>
              <a:buNone/>
            </a:pPr>
            <a:r>
              <a:rPr lang="en-GB" sz="3600">
                <a:solidFill>
                  <a:schemeClr val="dk2"/>
                </a:solidFill>
                <a:latin typeface="Montserrat"/>
                <a:ea typeface="Montserrat"/>
                <a:cs typeface="Montserrat"/>
                <a:sym typeface="Montserrat"/>
              </a:rPr>
              <a:t>                                    Am Sonntag liest er e</a:t>
            </a:r>
            <a:r>
              <a:rPr lang="en-GB" sz="3600">
                <a:solidFill>
                  <a:schemeClr val="dk2"/>
                </a:solidFill>
                <a:latin typeface="Montserrat"/>
                <a:ea typeface="Montserrat"/>
                <a:cs typeface="Montserrat"/>
                <a:sym typeface="Montserrat"/>
              </a:rPr>
              <a:t>in Buch</a:t>
            </a:r>
            <a:endParaRPr sz="2400">
              <a:solidFill>
                <a:schemeClr val="dk2"/>
              </a:solidFill>
              <a:latin typeface="Montserrat"/>
              <a:ea typeface="Montserrat"/>
              <a:cs typeface="Montserrat"/>
              <a:sym typeface="Montserrat"/>
            </a:endParaRPr>
          </a:p>
          <a:p>
            <a:pPr indent="0" lvl="0" marL="0" rtl="0" algn="ctr">
              <a:spcBef>
                <a:spcPts val="0"/>
              </a:spcBef>
              <a:spcAft>
                <a:spcPts val="0"/>
              </a:spcAft>
              <a:buClr>
                <a:srgbClr val="000000"/>
              </a:buClr>
              <a:buFont typeface="Arial"/>
              <a:buNone/>
            </a:pPr>
            <a:r>
              <a:t/>
            </a:r>
            <a:endParaRPr b="1" sz="3300">
              <a:solidFill>
                <a:schemeClr val="dk2"/>
              </a:solidFill>
              <a:latin typeface="Century Gothic"/>
              <a:ea typeface="Century Gothic"/>
              <a:cs typeface="Century Gothic"/>
              <a:sym typeface="Century Gothic"/>
            </a:endParaRPr>
          </a:p>
          <a:p>
            <a:pPr indent="0" lvl="0" marL="0" rtl="0" algn="ctr">
              <a:spcBef>
                <a:spcPts val="0"/>
              </a:spcBef>
              <a:spcAft>
                <a:spcPts val="0"/>
              </a:spcAft>
              <a:buClr>
                <a:srgbClr val="000000"/>
              </a:buClr>
              <a:buFont typeface="Arial"/>
              <a:buNone/>
            </a:pPr>
            <a:r>
              <a:t/>
            </a:r>
            <a:endParaRPr b="1" sz="3300">
              <a:solidFill>
                <a:schemeClr val="dk2"/>
              </a:solidFill>
              <a:latin typeface="Century Gothic"/>
              <a:ea typeface="Century Gothic"/>
              <a:cs typeface="Century Gothic"/>
              <a:sym typeface="Century Gothic"/>
            </a:endParaRPr>
          </a:p>
        </p:txBody>
      </p:sp>
      <p:sp>
        <p:nvSpPr>
          <p:cNvPr id="208" name="Google Shape;208;p23"/>
          <p:cNvSpPr/>
          <p:nvPr/>
        </p:nvSpPr>
        <p:spPr>
          <a:xfrm flipH="1" rot="-546">
            <a:off x="9697500" y="4087775"/>
            <a:ext cx="1890000" cy="945300"/>
          </a:xfrm>
          <a:prstGeom prst="wedgeRoundRectCallout">
            <a:avLst>
              <a:gd fmla="val 57065" name="adj1"/>
              <a:gd fmla="val -122990"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l">
              <a:spcBef>
                <a:spcPts val="0"/>
              </a:spcBef>
              <a:spcAft>
                <a:spcPts val="0"/>
              </a:spcAft>
              <a:buNone/>
            </a:pPr>
            <a:r>
              <a:rPr lang="en-GB" sz="2800">
                <a:solidFill>
                  <a:schemeClr val="dk2"/>
                </a:solidFill>
                <a:latin typeface="Montserrat"/>
                <a:ea typeface="Montserrat"/>
                <a:cs typeface="Montserrat"/>
                <a:sym typeface="Montserrat"/>
              </a:rPr>
              <a:t>Subject</a:t>
            </a:r>
            <a:endParaRPr sz="2800">
              <a:solidFill>
                <a:schemeClr val="dk2"/>
              </a:solidFill>
              <a:latin typeface="Montserrat"/>
              <a:ea typeface="Montserrat"/>
              <a:cs typeface="Montserrat"/>
              <a:sym typeface="Montserrat"/>
            </a:endParaRPr>
          </a:p>
        </p:txBody>
      </p:sp>
      <p:sp>
        <p:nvSpPr>
          <p:cNvPr id="209" name="Google Shape;209;p23"/>
          <p:cNvSpPr/>
          <p:nvPr/>
        </p:nvSpPr>
        <p:spPr>
          <a:xfrm>
            <a:off x="7942086" y="4236873"/>
            <a:ext cx="1156200" cy="647100"/>
          </a:xfrm>
          <a:prstGeom prst="wedgeRoundRectCallout">
            <a:avLst>
              <a:gd fmla="val 34374" name="adj1"/>
              <a:gd fmla="val -190863"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V</a:t>
            </a:r>
            <a:r>
              <a:rPr lang="en-GB" sz="2700">
                <a:solidFill>
                  <a:schemeClr val="dk2"/>
                </a:solidFill>
                <a:latin typeface="Century Gothic"/>
                <a:ea typeface="Century Gothic"/>
                <a:cs typeface="Century Gothic"/>
                <a:sym typeface="Century Gothic"/>
              </a:rPr>
              <a:t>erb</a:t>
            </a:r>
            <a:endParaRPr sz="2100">
              <a:solidFill>
                <a:schemeClr val="dk2"/>
              </a:solidFill>
            </a:endParaRPr>
          </a:p>
        </p:txBody>
      </p:sp>
      <p:sp>
        <p:nvSpPr>
          <p:cNvPr id="210" name="Google Shape;210;p23"/>
          <p:cNvSpPr/>
          <p:nvPr/>
        </p:nvSpPr>
        <p:spPr>
          <a:xfrm>
            <a:off x="11732827" y="4236875"/>
            <a:ext cx="2076000" cy="647100"/>
          </a:xfrm>
          <a:prstGeom prst="wedgeRoundRectCallout">
            <a:avLst>
              <a:gd fmla="val -56082" name="adj1"/>
              <a:gd fmla="val -184492"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O</a:t>
            </a:r>
            <a:r>
              <a:rPr lang="en-GB" sz="2700">
                <a:solidFill>
                  <a:schemeClr val="dk2"/>
                </a:solidFill>
                <a:latin typeface="Century Gothic"/>
                <a:ea typeface="Century Gothic"/>
                <a:cs typeface="Century Gothic"/>
                <a:sym typeface="Century Gothic"/>
              </a:rPr>
              <a:t>bject</a:t>
            </a:r>
            <a:endParaRPr sz="2100">
              <a:solidFill>
                <a:schemeClr val="dk2"/>
              </a:solidFill>
            </a:endParaRPr>
          </a:p>
        </p:txBody>
      </p:sp>
      <p:sp>
        <p:nvSpPr>
          <p:cNvPr id="211" name="Google Shape;211;p23"/>
          <p:cNvSpPr txBox="1"/>
          <p:nvPr/>
        </p:nvSpPr>
        <p:spPr>
          <a:xfrm>
            <a:off x="826200" y="6041850"/>
            <a:ext cx="16959600" cy="3025800"/>
          </a:xfrm>
          <a:prstGeom prst="rect">
            <a:avLst/>
          </a:prstGeom>
          <a:noFill/>
          <a:ln>
            <a:noFill/>
          </a:ln>
        </p:spPr>
        <p:txBody>
          <a:bodyPr anchorCtr="0" anchor="t" bIns="68550" lIns="137150" spcFirstLastPara="1" rIns="137150" wrap="square" tIns="68550">
            <a:noAutofit/>
          </a:bodyPr>
          <a:lstStyle/>
          <a:p>
            <a:pPr indent="0" lvl="0" marL="0" rtl="0" algn="l">
              <a:spcBef>
                <a:spcPts val="0"/>
              </a:spcBef>
              <a:spcAft>
                <a:spcPts val="0"/>
              </a:spcAft>
              <a:buNone/>
            </a:pPr>
            <a:r>
              <a:rPr b="1" i="1" lang="en-GB" sz="3600">
                <a:solidFill>
                  <a:schemeClr val="dk2"/>
                </a:solidFill>
                <a:latin typeface="Montserrat"/>
                <a:ea typeface="Montserrat"/>
                <a:cs typeface="Montserrat"/>
                <a:sym typeface="Montserrat"/>
              </a:rPr>
              <a:t>Notice how this is different from English word order:</a:t>
            </a:r>
            <a:endParaRPr b="1" i="1" sz="36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6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                             </a:t>
            </a:r>
            <a:r>
              <a:rPr b="1" i="1" lang="en-GB" sz="3600">
                <a:solidFill>
                  <a:schemeClr val="dk2"/>
                </a:solidFill>
                <a:latin typeface="Montserrat"/>
                <a:ea typeface="Montserrat"/>
                <a:cs typeface="Montserrat"/>
                <a:sym typeface="Montserrat"/>
              </a:rPr>
              <a:t>   </a:t>
            </a:r>
            <a:r>
              <a:rPr i="1" lang="en-GB" sz="3600">
                <a:solidFill>
                  <a:schemeClr val="dk2"/>
                </a:solidFill>
                <a:latin typeface="Montserrat"/>
                <a:ea typeface="Montserrat"/>
                <a:cs typeface="Montserrat"/>
                <a:sym typeface="Montserrat"/>
              </a:rPr>
              <a:t>On Sunday he reads a book</a:t>
            </a:r>
            <a:endParaRPr b="1" sz="3300">
              <a:solidFill>
                <a:schemeClr val="dk2"/>
              </a:solidFill>
              <a:latin typeface="Century Gothic"/>
              <a:ea typeface="Century Gothic"/>
              <a:cs typeface="Century Gothic"/>
              <a:sym typeface="Century Gothic"/>
            </a:endParaRPr>
          </a:p>
        </p:txBody>
      </p:sp>
      <p:sp>
        <p:nvSpPr>
          <p:cNvPr id="212" name="Google Shape;212;p23"/>
          <p:cNvSpPr/>
          <p:nvPr/>
        </p:nvSpPr>
        <p:spPr>
          <a:xfrm>
            <a:off x="11064602" y="8231875"/>
            <a:ext cx="2076000" cy="647100"/>
          </a:xfrm>
          <a:prstGeom prst="wedgeRoundRectCallout">
            <a:avLst>
              <a:gd fmla="val -43203" name="adj1"/>
              <a:gd fmla="val -138642"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object</a:t>
            </a:r>
            <a:endParaRPr sz="2100">
              <a:solidFill>
                <a:schemeClr val="dk2"/>
              </a:solidFill>
            </a:endParaRPr>
          </a:p>
        </p:txBody>
      </p:sp>
      <p:sp>
        <p:nvSpPr>
          <p:cNvPr id="213" name="Google Shape;213;p23"/>
          <p:cNvSpPr/>
          <p:nvPr/>
        </p:nvSpPr>
        <p:spPr>
          <a:xfrm>
            <a:off x="9269998" y="8325023"/>
            <a:ext cx="1156200" cy="647100"/>
          </a:xfrm>
          <a:prstGeom prst="wedgeRoundRectCallout">
            <a:avLst>
              <a:gd fmla="val -59246" name="adj1"/>
              <a:gd fmla="val -126993"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verb</a:t>
            </a:r>
            <a:endParaRPr sz="2100">
              <a:solidFill>
                <a:schemeClr val="dk2"/>
              </a:solidFill>
            </a:endParaRPr>
          </a:p>
        </p:txBody>
      </p:sp>
      <p:sp>
        <p:nvSpPr>
          <p:cNvPr id="214" name="Google Shape;214;p23"/>
          <p:cNvSpPr/>
          <p:nvPr/>
        </p:nvSpPr>
        <p:spPr>
          <a:xfrm>
            <a:off x="6669721" y="8325030"/>
            <a:ext cx="1626300" cy="647100"/>
          </a:xfrm>
          <a:prstGeom prst="wedgeRoundRectCallout">
            <a:avLst>
              <a:gd fmla="val 35234" name="adj1"/>
              <a:gd fmla="val -136707"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S</a:t>
            </a:r>
            <a:r>
              <a:rPr lang="en-GB" sz="2700">
                <a:solidFill>
                  <a:schemeClr val="dk2"/>
                </a:solidFill>
                <a:latin typeface="Century Gothic"/>
                <a:ea typeface="Century Gothic"/>
                <a:cs typeface="Century Gothic"/>
                <a:sym typeface="Century Gothic"/>
              </a:rPr>
              <a:t>ubject</a:t>
            </a:r>
            <a:endParaRPr sz="2100">
              <a:solidFill>
                <a:schemeClr val="dk2"/>
              </a:solidFill>
            </a:endParaRPr>
          </a:p>
        </p:txBody>
      </p:sp>
      <p:sp>
        <p:nvSpPr>
          <p:cNvPr id="215" name="Google Shape;215;p23"/>
          <p:cNvSpPr/>
          <p:nvPr/>
        </p:nvSpPr>
        <p:spPr>
          <a:xfrm>
            <a:off x="5316175" y="3955171"/>
            <a:ext cx="1626300" cy="1210500"/>
          </a:xfrm>
          <a:prstGeom prst="wedgeRoundRectCallout">
            <a:avLst>
              <a:gd fmla="val -125" name="adj1"/>
              <a:gd fmla="val -106125"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500">
                <a:solidFill>
                  <a:schemeClr val="dk2"/>
                </a:solidFill>
                <a:latin typeface="Century Gothic"/>
                <a:ea typeface="Century Gothic"/>
                <a:cs typeface="Century Gothic"/>
                <a:sym typeface="Century Gothic"/>
              </a:rPr>
              <a:t>Time phrase</a:t>
            </a:r>
            <a:endParaRPr sz="1900">
              <a:solidFill>
                <a:schemeClr val="dk2"/>
              </a:solidFill>
            </a:endParaRPr>
          </a:p>
        </p:txBody>
      </p:sp>
      <p:sp>
        <p:nvSpPr>
          <p:cNvPr id="216" name="Google Shape;216;p23"/>
          <p:cNvSpPr/>
          <p:nvPr/>
        </p:nvSpPr>
        <p:spPr>
          <a:xfrm>
            <a:off x="4912025" y="8043324"/>
            <a:ext cx="1626300" cy="1024200"/>
          </a:xfrm>
          <a:prstGeom prst="wedgeRoundRectCallout">
            <a:avLst>
              <a:gd fmla="val 37671" name="adj1"/>
              <a:gd fmla="val -72618"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500">
                <a:solidFill>
                  <a:schemeClr val="dk2"/>
                </a:solidFill>
                <a:latin typeface="Century Gothic"/>
                <a:ea typeface="Century Gothic"/>
                <a:cs typeface="Century Gothic"/>
                <a:sym typeface="Century Gothic"/>
              </a:rPr>
              <a:t>Time phrase</a:t>
            </a:r>
            <a:endParaRPr sz="1900">
              <a:solidFill>
                <a:schemeClr val="dk2"/>
              </a:solidFill>
            </a:endParaRPr>
          </a:p>
        </p:txBody>
      </p:sp>
      <p:pic>
        <p:nvPicPr>
          <p:cNvPr id="217" name="Google Shape;217;p23"/>
          <p:cNvPicPr preferRelativeResize="0"/>
          <p:nvPr/>
        </p:nvPicPr>
        <p:blipFill>
          <a:blip r:embed="rId3">
            <a:alphaModFix/>
          </a:blip>
          <a:stretch>
            <a:fillRect/>
          </a:stretch>
        </p:blipFill>
        <p:spPr>
          <a:xfrm>
            <a:off x="917950" y="3379953"/>
            <a:ext cx="1890000" cy="2046497"/>
          </a:xfrm>
          <a:prstGeom prst="rect">
            <a:avLst/>
          </a:prstGeom>
          <a:noFill/>
          <a:ln>
            <a:noFill/>
          </a:ln>
        </p:spPr>
      </p:pic>
      <p:pic>
        <p:nvPicPr>
          <p:cNvPr id="218" name="Google Shape;218;p23"/>
          <p:cNvPicPr preferRelativeResize="0"/>
          <p:nvPr/>
        </p:nvPicPr>
        <p:blipFill>
          <a:blip r:embed="rId4">
            <a:alphaModFix/>
          </a:blip>
          <a:stretch>
            <a:fillRect/>
          </a:stretch>
        </p:blipFill>
        <p:spPr>
          <a:xfrm>
            <a:off x="14718200" y="3275188"/>
            <a:ext cx="2163125" cy="2256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4"/>
          <p:cNvSpPr txBox="1"/>
          <p:nvPr/>
        </p:nvSpPr>
        <p:spPr>
          <a:xfrm>
            <a:off x="826200" y="860700"/>
            <a:ext cx="16635600" cy="4045500"/>
          </a:xfrm>
          <a:prstGeom prst="rect">
            <a:avLst/>
          </a:prstGeom>
          <a:noFill/>
          <a:ln>
            <a:noFill/>
          </a:ln>
        </p:spPr>
        <p:txBody>
          <a:bodyPr anchorCtr="0" anchor="t" bIns="68550" lIns="137150" spcFirstLastPara="1" rIns="137150" wrap="square" tIns="68550">
            <a:noAutofit/>
          </a:bodyPr>
          <a:lstStyle/>
          <a:p>
            <a:pPr indent="0" lvl="0" marL="0" rtl="0" algn="l">
              <a:lnSpc>
                <a:spcPct val="115000"/>
              </a:lnSpc>
              <a:spcBef>
                <a:spcPts val="0"/>
              </a:spcBef>
              <a:spcAft>
                <a:spcPts val="0"/>
              </a:spcAft>
              <a:buNone/>
            </a:pPr>
            <a:r>
              <a:rPr b="1" i="1" lang="en-GB" sz="3600">
                <a:solidFill>
                  <a:schemeClr val="dk2"/>
                </a:solidFill>
                <a:latin typeface="Montserrat"/>
                <a:ea typeface="Montserrat"/>
                <a:cs typeface="Montserrat"/>
                <a:sym typeface="Montserrat"/>
              </a:rPr>
              <a:t>Likewise, we can also start German sentences with adverbs of time</a:t>
            </a:r>
            <a:endParaRPr sz="3700">
              <a:solidFill>
                <a:schemeClr val="dk2"/>
              </a:solidFill>
              <a:latin typeface="Century Gothic"/>
              <a:ea typeface="Century Gothic"/>
              <a:cs typeface="Century Gothic"/>
              <a:sym typeface="Century Gothic"/>
            </a:endParaRPr>
          </a:p>
          <a:p>
            <a:pPr indent="0" lvl="0" marL="0" rtl="0" algn="l">
              <a:spcBef>
                <a:spcPts val="0"/>
              </a:spcBef>
              <a:spcAft>
                <a:spcPts val="0"/>
              </a:spcAft>
              <a:buClr>
                <a:srgbClr val="000000"/>
              </a:buClr>
              <a:buFont typeface="Arial"/>
              <a:buNone/>
            </a:pPr>
            <a:r>
              <a:t/>
            </a:r>
            <a:endParaRPr sz="3700">
              <a:solidFill>
                <a:schemeClr val="dk2"/>
              </a:solidFill>
              <a:latin typeface="Century Gothic"/>
              <a:ea typeface="Century Gothic"/>
              <a:cs typeface="Century Gothic"/>
              <a:sym typeface="Century Gothic"/>
            </a:endParaRPr>
          </a:p>
          <a:p>
            <a:pPr indent="0" lvl="0" marL="0" rtl="0" algn="l">
              <a:spcBef>
                <a:spcPts val="0"/>
              </a:spcBef>
              <a:spcAft>
                <a:spcPts val="0"/>
              </a:spcAft>
              <a:buClr>
                <a:srgbClr val="000000"/>
              </a:buClr>
              <a:buFont typeface="Arial"/>
              <a:buNone/>
            </a:pPr>
            <a:r>
              <a:rPr lang="en-GB" sz="3600">
                <a:solidFill>
                  <a:schemeClr val="dk2"/>
                </a:solidFill>
                <a:latin typeface="Montserrat"/>
                <a:ea typeface="Montserrat"/>
                <a:cs typeface="Montserrat"/>
                <a:sym typeface="Montserrat"/>
              </a:rPr>
              <a:t>                                  </a:t>
            </a:r>
            <a:r>
              <a:rPr b="1" lang="en-GB" sz="3600">
                <a:solidFill>
                  <a:schemeClr val="dk2"/>
                </a:solidFill>
                <a:latin typeface="Montserrat"/>
                <a:ea typeface="Montserrat"/>
                <a:cs typeface="Montserrat"/>
                <a:sym typeface="Montserrat"/>
              </a:rPr>
              <a:t>  Oft</a:t>
            </a:r>
            <a:r>
              <a:rPr lang="en-GB" sz="3600">
                <a:solidFill>
                  <a:schemeClr val="dk2"/>
                </a:solidFill>
                <a:latin typeface="Montserrat"/>
                <a:ea typeface="Montserrat"/>
                <a:cs typeface="Montserrat"/>
                <a:sym typeface="Montserrat"/>
              </a:rPr>
              <a:t> spiele ich </a:t>
            </a:r>
            <a:r>
              <a:rPr b="1" lang="en-GB" sz="3600">
                <a:solidFill>
                  <a:schemeClr val="dk2"/>
                </a:solidFill>
                <a:latin typeface="Montserrat"/>
                <a:ea typeface="Montserrat"/>
                <a:cs typeface="Montserrat"/>
                <a:sym typeface="Montserrat"/>
              </a:rPr>
              <a:t>gern</a:t>
            </a:r>
            <a:r>
              <a:rPr lang="en-GB" sz="3600">
                <a:solidFill>
                  <a:schemeClr val="dk2"/>
                </a:solidFill>
                <a:latin typeface="Montserrat"/>
                <a:ea typeface="Montserrat"/>
                <a:cs typeface="Montserrat"/>
                <a:sym typeface="Montserrat"/>
              </a:rPr>
              <a:t> Tennis</a:t>
            </a:r>
            <a:r>
              <a:rPr b="1" lang="en-GB" sz="3600">
                <a:solidFill>
                  <a:schemeClr val="dk2"/>
                </a:solidFill>
                <a:latin typeface="Montserrat"/>
                <a:ea typeface="Montserrat"/>
                <a:cs typeface="Montserrat"/>
                <a:sym typeface="Montserrat"/>
              </a:rPr>
              <a:t>.</a:t>
            </a:r>
            <a:endParaRPr sz="2400">
              <a:solidFill>
                <a:schemeClr val="dk2"/>
              </a:solidFill>
              <a:latin typeface="Montserrat"/>
              <a:ea typeface="Montserrat"/>
              <a:cs typeface="Montserrat"/>
              <a:sym typeface="Montserrat"/>
            </a:endParaRPr>
          </a:p>
          <a:p>
            <a:pPr indent="0" lvl="0" marL="0" rtl="0" algn="ctr">
              <a:spcBef>
                <a:spcPts val="0"/>
              </a:spcBef>
              <a:spcAft>
                <a:spcPts val="0"/>
              </a:spcAft>
              <a:buClr>
                <a:srgbClr val="000000"/>
              </a:buClr>
              <a:buFont typeface="Arial"/>
              <a:buNone/>
            </a:pPr>
            <a:r>
              <a:t/>
            </a:r>
            <a:endParaRPr b="1" sz="3300">
              <a:solidFill>
                <a:schemeClr val="dk2"/>
              </a:solidFill>
              <a:latin typeface="Century Gothic"/>
              <a:ea typeface="Century Gothic"/>
              <a:cs typeface="Century Gothic"/>
              <a:sym typeface="Century Gothic"/>
            </a:endParaRPr>
          </a:p>
          <a:p>
            <a:pPr indent="0" lvl="0" marL="0" rtl="0" algn="ctr">
              <a:spcBef>
                <a:spcPts val="0"/>
              </a:spcBef>
              <a:spcAft>
                <a:spcPts val="0"/>
              </a:spcAft>
              <a:buClr>
                <a:srgbClr val="000000"/>
              </a:buClr>
              <a:buFont typeface="Arial"/>
              <a:buNone/>
            </a:pPr>
            <a:r>
              <a:t/>
            </a:r>
            <a:endParaRPr b="1" sz="3300">
              <a:solidFill>
                <a:schemeClr val="dk2"/>
              </a:solidFill>
              <a:latin typeface="Century Gothic"/>
              <a:ea typeface="Century Gothic"/>
              <a:cs typeface="Century Gothic"/>
              <a:sym typeface="Century Gothic"/>
            </a:endParaRPr>
          </a:p>
        </p:txBody>
      </p:sp>
      <p:sp>
        <p:nvSpPr>
          <p:cNvPr id="224" name="Google Shape;224;p24"/>
          <p:cNvSpPr/>
          <p:nvPr/>
        </p:nvSpPr>
        <p:spPr>
          <a:xfrm>
            <a:off x="7484134" y="3557305"/>
            <a:ext cx="1626300" cy="647100"/>
          </a:xfrm>
          <a:prstGeom prst="wedgeRoundRectCallout">
            <a:avLst>
              <a:gd fmla="val -17191" name="adj1"/>
              <a:gd fmla="val -186722"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subject</a:t>
            </a:r>
            <a:endParaRPr sz="2100">
              <a:solidFill>
                <a:schemeClr val="dk2"/>
              </a:solidFill>
            </a:endParaRPr>
          </a:p>
        </p:txBody>
      </p:sp>
      <p:sp>
        <p:nvSpPr>
          <p:cNvPr id="225" name="Google Shape;225;p24"/>
          <p:cNvSpPr/>
          <p:nvPr/>
        </p:nvSpPr>
        <p:spPr>
          <a:xfrm>
            <a:off x="5970373" y="3557298"/>
            <a:ext cx="1156200" cy="647100"/>
          </a:xfrm>
          <a:prstGeom prst="wedgeRoundRectCallout">
            <a:avLst>
              <a:gd fmla="val 34374" name="adj1"/>
              <a:gd fmla="val -190863"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verb</a:t>
            </a:r>
            <a:endParaRPr sz="2100">
              <a:solidFill>
                <a:schemeClr val="dk2"/>
              </a:solidFill>
            </a:endParaRPr>
          </a:p>
        </p:txBody>
      </p:sp>
      <p:sp>
        <p:nvSpPr>
          <p:cNvPr id="226" name="Google Shape;226;p24"/>
          <p:cNvSpPr/>
          <p:nvPr/>
        </p:nvSpPr>
        <p:spPr>
          <a:xfrm>
            <a:off x="9468000" y="3060946"/>
            <a:ext cx="1626300" cy="1210500"/>
          </a:xfrm>
          <a:prstGeom prst="wedgeRoundRectCallout">
            <a:avLst>
              <a:gd fmla="val -52315" name="adj1"/>
              <a:gd fmla="val -85237"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500">
                <a:solidFill>
                  <a:schemeClr val="dk2"/>
                </a:solidFill>
                <a:latin typeface="Century Gothic"/>
                <a:ea typeface="Century Gothic"/>
                <a:cs typeface="Century Gothic"/>
                <a:sym typeface="Century Gothic"/>
              </a:rPr>
              <a:t>adverb of manner</a:t>
            </a:r>
            <a:endParaRPr sz="1900">
              <a:solidFill>
                <a:schemeClr val="dk2"/>
              </a:solidFill>
            </a:endParaRPr>
          </a:p>
        </p:txBody>
      </p:sp>
      <p:sp>
        <p:nvSpPr>
          <p:cNvPr id="227" name="Google Shape;227;p24"/>
          <p:cNvSpPr/>
          <p:nvPr/>
        </p:nvSpPr>
        <p:spPr>
          <a:xfrm>
            <a:off x="11370152" y="3060950"/>
            <a:ext cx="2076000" cy="647100"/>
          </a:xfrm>
          <a:prstGeom prst="wedgeRoundRectCallout">
            <a:avLst>
              <a:gd fmla="val -60680" name="adj1"/>
              <a:gd fmla="val -115917"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object</a:t>
            </a:r>
            <a:endParaRPr sz="2100">
              <a:solidFill>
                <a:schemeClr val="dk2"/>
              </a:solidFill>
            </a:endParaRPr>
          </a:p>
        </p:txBody>
      </p:sp>
      <p:sp>
        <p:nvSpPr>
          <p:cNvPr id="228" name="Google Shape;228;p24"/>
          <p:cNvSpPr/>
          <p:nvPr/>
        </p:nvSpPr>
        <p:spPr>
          <a:xfrm>
            <a:off x="8430002" y="8191400"/>
            <a:ext cx="2076000" cy="647100"/>
          </a:xfrm>
          <a:prstGeom prst="wedgeRoundRectCallout">
            <a:avLst>
              <a:gd fmla="val -57916" name="adj1"/>
              <a:gd fmla="val -187846"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object</a:t>
            </a:r>
            <a:endParaRPr sz="2100">
              <a:solidFill>
                <a:schemeClr val="dk2"/>
              </a:solidFill>
            </a:endParaRPr>
          </a:p>
        </p:txBody>
      </p:sp>
      <p:sp>
        <p:nvSpPr>
          <p:cNvPr id="229" name="Google Shape;229;p24"/>
          <p:cNvSpPr/>
          <p:nvPr/>
        </p:nvSpPr>
        <p:spPr>
          <a:xfrm>
            <a:off x="4814173" y="8356498"/>
            <a:ext cx="1156200" cy="647100"/>
          </a:xfrm>
          <a:prstGeom prst="wedgeRoundRectCallout">
            <a:avLst>
              <a:gd fmla="val -21594" name="adj1"/>
              <a:gd fmla="val -202596"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verb</a:t>
            </a:r>
            <a:endParaRPr sz="2100">
              <a:solidFill>
                <a:schemeClr val="dk2"/>
              </a:solidFill>
            </a:endParaRPr>
          </a:p>
        </p:txBody>
      </p:sp>
      <p:pic>
        <p:nvPicPr>
          <p:cNvPr id="230" name="Google Shape;230;p24"/>
          <p:cNvPicPr preferRelativeResize="0"/>
          <p:nvPr/>
        </p:nvPicPr>
        <p:blipFill>
          <a:blip r:embed="rId3">
            <a:alphaModFix/>
          </a:blip>
          <a:stretch>
            <a:fillRect/>
          </a:stretch>
        </p:blipFill>
        <p:spPr>
          <a:xfrm>
            <a:off x="589050" y="3557300"/>
            <a:ext cx="2646057" cy="2028926"/>
          </a:xfrm>
          <a:prstGeom prst="rect">
            <a:avLst/>
          </a:prstGeom>
          <a:noFill/>
          <a:ln>
            <a:noFill/>
          </a:ln>
        </p:spPr>
      </p:pic>
      <p:pic>
        <p:nvPicPr>
          <p:cNvPr id="231" name="Google Shape;231;p24"/>
          <p:cNvPicPr preferRelativeResize="0"/>
          <p:nvPr/>
        </p:nvPicPr>
        <p:blipFill>
          <a:blip r:embed="rId4">
            <a:alphaModFix/>
          </a:blip>
          <a:stretch>
            <a:fillRect/>
          </a:stretch>
        </p:blipFill>
        <p:spPr>
          <a:xfrm>
            <a:off x="15705875" y="3557300"/>
            <a:ext cx="1995110" cy="2028926"/>
          </a:xfrm>
          <a:prstGeom prst="rect">
            <a:avLst/>
          </a:prstGeom>
          <a:noFill/>
          <a:ln>
            <a:noFill/>
          </a:ln>
        </p:spPr>
      </p:pic>
      <p:sp>
        <p:nvSpPr>
          <p:cNvPr id="232" name="Google Shape;232;p24"/>
          <p:cNvSpPr/>
          <p:nvPr/>
        </p:nvSpPr>
        <p:spPr>
          <a:xfrm>
            <a:off x="4096350" y="3060946"/>
            <a:ext cx="1626300" cy="1210500"/>
          </a:xfrm>
          <a:prstGeom prst="wedgeRoundRectCallout">
            <a:avLst>
              <a:gd fmla="val 44394" name="adj1"/>
              <a:gd fmla="val -88777"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500">
                <a:solidFill>
                  <a:schemeClr val="dk2"/>
                </a:solidFill>
                <a:latin typeface="Century Gothic"/>
                <a:ea typeface="Century Gothic"/>
                <a:cs typeface="Century Gothic"/>
                <a:sym typeface="Century Gothic"/>
              </a:rPr>
              <a:t>adverb of time</a:t>
            </a:r>
            <a:endParaRPr sz="1900">
              <a:solidFill>
                <a:schemeClr val="dk2"/>
              </a:solidFill>
            </a:endParaRPr>
          </a:p>
        </p:txBody>
      </p:sp>
      <p:sp>
        <p:nvSpPr>
          <p:cNvPr id="233" name="Google Shape;233;p24"/>
          <p:cNvSpPr/>
          <p:nvPr/>
        </p:nvSpPr>
        <p:spPr>
          <a:xfrm>
            <a:off x="6179225" y="8003246"/>
            <a:ext cx="1626300" cy="1210500"/>
          </a:xfrm>
          <a:prstGeom prst="wedgeRoundRectCallout">
            <a:avLst>
              <a:gd fmla="val -27012" name="adj1"/>
              <a:gd fmla="val -107703"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500">
                <a:solidFill>
                  <a:schemeClr val="dk2"/>
                </a:solidFill>
                <a:latin typeface="Century Gothic"/>
                <a:ea typeface="Century Gothic"/>
                <a:cs typeface="Century Gothic"/>
                <a:sym typeface="Century Gothic"/>
              </a:rPr>
              <a:t>adverb of manner</a:t>
            </a:r>
            <a:endParaRPr sz="1900">
              <a:solidFill>
                <a:schemeClr val="dk2"/>
              </a:solidFill>
            </a:endParaRPr>
          </a:p>
        </p:txBody>
      </p:sp>
      <p:sp>
        <p:nvSpPr>
          <p:cNvPr id="234" name="Google Shape;234;p24"/>
          <p:cNvSpPr/>
          <p:nvPr/>
        </p:nvSpPr>
        <p:spPr>
          <a:xfrm>
            <a:off x="1098913" y="7909696"/>
            <a:ext cx="1626300" cy="1210500"/>
          </a:xfrm>
          <a:prstGeom prst="wedgeRoundRectCallout">
            <a:avLst>
              <a:gd fmla="val 84326" name="adj1"/>
              <a:gd fmla="val -94696"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500">
                <a:solidFill>
                  <a:schemeClr val="dk2"/>
                </a:solidFill>
                <a:latin typeface="Century Gothic"/>
                <a:ea typeface="Century Gothic"/>
                <a:cs typeface="Century Gothic"/>
                <a:sym typeface="Century Gothic"/>
              </a:rPr>
              <a:t>adverb of time</a:t>
            </a:r>
            <a:endParaRPr sz="1900">
              <a:solidFill>
                <a:schemeClr val="dk2"/>
              </a:solidFill>
            </a:endParaRPr>
          </a:p>
        </p:txBody>
      </p:sp>
      <p:sp>
        <p:nvSpPr>
          <p:cNvPr id="235" name="Google Shape;235;p24"/>
          <p:cNvSpPr txBox="1"/>
          <p:nvPr/>
        </p:nvSpPr>
        <p:spPr>
          <a:xfrm>
            <a:off x="1098925" y="5478663"/>
            <a:ext cx="15111600" cy="1952100"/>
          </a:xfrm>
          <a:prstGeom prst="rect">
            <a:avLst/>
          </a:prstGeom>
          <a:noFill/>
          <a:ln>
            <a:noFill/>
          </a:ln>
        </p:spPr>
        <p:txBody>
          <a:bodyPr anchorCtr="0" anchor="t" bIns="68550" lIns="137150" spcFirstLastPara="1" rIns="137150" wrap="square" tIns="68550">
            <a:noAutofit/>
          </a:bodyPr>
          <a:lstStyle/>
          <a:p>
            <a:pPr indent="0" lvl="0" marL="0" rtl="0" algn="l">
              <a:spcBef>
                <a:spcPts val="0"/>
              </a:spcBef>
              <a:spcAft>
                <a:spcPts val="0"/>
              </a:spcAft>
              <a:buNone/>
            </a:pPr>
            <a:r>
              <a:rPr b="1" i="1" lang="en-GB" sz="3600">
                <a:solidFill>
                  <a:schemeClr val="dk2"/>
                </a:solidFill>
                <a:latin typeface="Montserrat"/>
                <a:ea typeface="Montserrat"/>
                <a:cs typeface="Montserrat"/>
                <a:sym typeface="Montserrat"/>
              </a:rPr>
              <a:t>Notice how this is different from English word order:</a:t>
            </a:r>
            <a:endParaRPr b="1" i="1" sz="36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3600">
              <a:solidFill>
                <a:schemeClr val="dk2"/>
              </a:solidFill>
              <a:latin typeface="Montserrat"/>
              <a:ea typeface="Montserrat"/>
              <a:cs typeface="Montserrat"/>
              <a:sym typeface="Montserrat"/>
            </a:endParaRPr>
          </a:p>
          <a:p>
            <a:pPr indent="0" lvl="0" marL="0" rtl="0" algn="l">
              <a:spcBef>
                <a:spcPts val="0"/>
              </a:spcBef>
              <a:spcAft>
                <a:spcPts val="0"/>
              </a:spcAft>
              <a:buNone/>
            </a:pPr>
            <a:r>
              <a:rPr b="1" lang="en-GB" sz="3600">
                <a:solidFill>
                  <a:schemeClr val="dk2"/>
                </a:solidFill>
                <a:latin typeface="Montserrat"/>
                <a:ea typeface="Montserrat"/>
                <a:cs typeface="Montserrat"/>
                <a:sym typeface="Montserrat"/>
              </a:rPr>
              <a:t>           </a:t>
            </a:r>
            <a:r>
              <a:rPr b="1" i="1" lang="en-GB" sz="3600">
                <a:solidFill>
                  <a:schemeClr val="dk2"/>
                </a:solidFill>
                <a:latin typeface="Montserrat"/>
                <a:ea typeface="Montserrat"/>
                <a:cs typeface="Montserrat"/>
                <a:sym typeface="Montserrat"/>
              </a:rPr>
              <a:t>  </a:t>
            </a:r>
            <a:r>
              <a:rPr i="1" lang="en-GB" sz="3600">
                <a:solidFill>
                  <a:schemeClr val="dk2"/>
                </a:solidFill>
                <a:latin typeface="Montserrat"/>
                <a:ea typeface="Montserrat"/>
                <a:cs typeface="Montserrat"/>
                <a:sym typeface="Montserrat"/>
              </a:rPr>
              <a:t>Often I</a:t>
            </a:r>
            <a:r>
              <a:rPr i="1" lang="en-GB" sz="3600">
                <a:solidFill>
                  <a:schemeClr val="dk2"/>
                </a:solidFill>
                <a:latin typeface="Montserrat"/>
                <a:ea typeface="Montserrat"/>
                <a:cs typeface="Montserrat"/>
                <a:sym typeface="Montserrat"/>
              </a:rPr>
              <a:t> play willingly</a:t>
            </a:r>
            <a:r>
              <a:rPr i="1" lang="en-GB" sz="3600">
                <a:solidFill>
                  <a:schemeClr val="dk2"/>
                </a:solidFill>
                <a:latin typeface="Montserrat"/>
                <a:ea typeface="Montserrat"/>
                <a:cs typeface="Montserrat"/>
                <a:sym typeface="Montserrat"/>
              </a:rPr>
              <a:t> tennis</a:t>
            </a:r>
            <a:r>
              <a:rPr lang="en-GB" sz="3600">
                <a:solidFill>
                  <a:schemeClr val="dk2"/>
                </a:solidFill>
                <a:latin typeface="Montserrat"/>
                <a:ea typeface="Montserrat"/>
                <a:cs typeface="Montserrat"/>
                <a:sym typeface="Montserrat"/>
              </a:rPr>
              <a:t> </a:t>
            </a:r>
            <a:r>
              <a:rPr i="1" lang="en-GB" sz="3600">
                <a:solidFill>
                  <a:schemeClr val="dk2"/>
                </a:solidFill>
                <a:latin typeface="Montserrat"/>
                <a:ea typeface="Montserrat"/>
                <a:cs typeface="Montserrat"/>
                <a:sym typeface="Montserrat"/>
              </a:rPr>
              <a:t>= Often I like playing tennis</a:t>
            </a:r>
            <a:endParaRPr b="1" sz="3300">
              <a:solidFill>
                <a:schemeClr val="dk2"/>
              </a:solidFill>
              <a:latin typeface="Century Gothic"/>
              <a:ea typeface="Century Gothic"/>
              <a:cs typeface="Century Gothic"/>
              <a:sym typeface="Century Gothic"/>
            </a:endParaRPr>
          </a:p>
        </p:txBody>
      </p:sp>
      <p:sp>
        <p:nvSpPr>
          <p:cNvPr id="236" name="Google Shape;236;p24"/>
          <p:cNvSpPr/>
          <p:nvPr/>
        </p:nvSpPr>
        <p:spPr>
          <a:xfrm>
            <a:off x="2844284" y="8356505"/>
            <a:ext cx="1626300" cy="647100"/>
          </a:xfrm>
          <a:prstGeom prst="wedgeRoundRectCallout">
            <a:avLst>
              <a:gd fmla="val 39216" name="adj1"/>
              <a:gd fmla="val -208558" name="adj2"/>
              <a:gd fmla="val 16667" name="adj3"/>
            </a:avLst>
          </a:prstGeom>
          <a:solidFill>
            <a:srgbClr val="D9D9D9"/>
          </a:solidFill>
          <a:ln cap="flat" cmpd="sng" w="12700">
            <a:solidFill>
              <a:srgbClr val="D9D9D9"/>
            </a:solidFill>
            <a:prstDash val="solid"/>
            <a:miter lim="800000"/>
            <a:headEnd len="sm" w="sm" type="none"/>
            <a:tailEnd len="sm" w="sm" type="none"/>
          </a:ln>
        </p:spPr>
        <p:txBody>
          <a:bodyPr anchorCtr="0" anchor="ctr" bIns="68550" lIns="137150" spcFirstLastPara="1" rIns="137150" wrap="square" tIns="68550">
            <a:noAutofit/>
          </a:bodyPr>
          <a:lstStyle/>
          <a:p>
            <a:pPr indent="0" lvl="0" marL="0" marR="0" rtl="0" algn="ctr">
              <a:spcBef>
                <a:spcPts val="0"/>
              </a:spcBef>
              <a:spcAft>
                <a:spcPts val="0"/>
              </a:spcAft>
              <a:buNone/>
            </a:pPr>
            <a:r>
              <a:rPr lang="en-GB" sz="2700">
                <a:solidFill>
                  <a:schemeClr val="dk2"/>
                </a:solidFill>
                <a:latin typeface="Century Gothic"/>
                <a:ea typeface="Century Gothic"/>
                <a:cs typeface="Century Gothic"/>
                <a:sym typeface="Century Gothic"/>
              </a:rPr>
              <a:t>subject</a:t>
            </a:r>
            <a:endParaRPr sz="21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