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91e9f6e01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91e9f6e01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270a8674_0_7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270a8674_0_7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Link to previous learning about electricity. </a:t>
            </a:r>
            <a:endParaRPr b="1" sz="1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8d270a8674_0_8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8d270a8674_0_8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Link to previous learning about electricity. </a:t>
            </a:r>
            <a:endParaRPr b="1" sz="1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d270a8674_0_9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d270a8674_0_9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Link to previous learning about electricity. </a:t>
            </a:r>
            <a:endParaRPr b="1" sz="1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3600">
                <a:solidFill>
                  <a:srgbClr val="4B3241"/>
                </a:solidFill>
              </a:rPr>
              <a:t>Physics - Key Stage 3</a:t>
            </a:r>
            <a:endParaRPr b="0" sz="3600"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3600">
                <a:solidFill>
                  <a:srgbClr val="4B3241"/>
                </a:solidFill>
              </a:rPr>
              <a:t>Electricity and Magnetism</a:t>
            </a:r>
            <a:endParaRPr/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Electric Motors</a:t>
            </a:r>
            <a:endParaRPr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(Downloadable student document)</a:t>
            </a:r>
            <a:endParaRPr/>
          </a:p>
        </p:txBody>
      </p:sp>
      <p:sp>
        <p:nvSpPr>
          <p:cNvPr id="81" name="Google Shape;81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Humphries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" type="body"/>
          </p:nvPr>
        </p:nvSpPr>
        <p:spPr>
          <a:xfrm>
            <a:off x="898950" y="214405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Label the diagram</a:t>
            </a:r>
            <a:endParaRPr b="1" sz="3500"/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5800"/>
              <a:t>                </a:t>
            </a:r>
            <a:r>
              <a:rPr lang="en-GB" sz="7200"/>
              <a:t>       </a:t>
            </a:r>
            <a:endParaRPr sz="7200">
              <a:solidFill>
                <a:schemeClr val="accent4"/>
              </a:solidFill>
            </a:endParaRPr>
          </a:p>
        </p:txBody>
      </p:sp>
      <p:sp>
        <p:nvSpPr>
          <p:cNvPr id="88" name="Google Shape;88;p15"/>
          <p:cNvSpPr/>
          <p:nvPr/>
        </p:nvSpPr>
        <p:spPr>
          <a:xfrm>
            <a:off x="8648544" y="3314010"/>
            <a:ext cx="882754" cy="1644162"/>
          </a:xfrm>
          <a:custGeom>
            <a:rect b="b" l="l" r="r" t="t"/>
            <a:pathLst>
              <a:path extrusionOk="0" h="39516" w="30925">
                <a:moveTo>
                  <a:pt x="0" y="38657"/>
                </a:moveTo>
                <a:lnTo>
                  <a:pt x="0" y="0"/>
                </a:lnTo>
                <a:lnTo>
                  <a:pt x="30925" y="0"/>
                </a:lnTo>
                <a:lnTo>
                  <a:pt x="30925" y="39516"/>
                </a:lnTo>
              </a:path>
            </a:pathLst>
          </a:custGeom>
          <a:noFill/>
          <a:ln cap="flat" cmpd="sng" w="762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Google Shape;89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0" name="Google Shape;90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1" name="Google Shape;91;p15"/>
          <p:cNvSpPr txBox="1"/>
          <p:nvPr/>
        </p:nvSpPr>
        <p:spPr>
          <a:xfrm>
            <a:off x="966425" y="8568925"/>
            <a:ext cx="30066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Image created by R Humphries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92" name="Google Shape;92;p15"/>
          <p:cNvGrpSpPr/>
          <p:nvPr/>
        </p:nvGrpSpPr>
        <p:grpSpPr>
          <a:xfrm>
            <a:off x="6490621" y="6591968"/>
            <a:ext cx="5462999" cy="1418458"/>
            <a:chOff x="6550025" y="7314475"/>
            <a:chExt cx="4784550" cy="1242300"/>
          </a:xfrm>
        </p:grpSpPr>
        <p:sp>
          <p:nvSpPr>
            <p:cNvPr id="93" name="Google Shape;93;p15"/>
            <p:cNvSpPr/>
            <p:nvPr/>
          </p:nvSpPr>
          <p:spPr>
            <a:xfrm>
              <a:off x="7795775" y="7314475"/>
              <a:ext cx="3436200" cy="1242300"/>
            </a:xfrm>
            <a:prstGeom prst="rect">
              <a:avLst/>
            </a:prstGeom>
            <a:solidFill>
              <a:srgbClr val="D9D9D9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-</a:t>
              </a:r>
              <a:endParaRPr sz="6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4" name="Google Shape;94;p15"/>
            <p:cNvSpPr/>
            <p:nvPr/>
          </p:nvSpPr>
          <p:spPr>
            <a:xfrm>
              <a:off x="6765050" y="7314475"/>
              <a:ext cx="1030800" cy="1242300"/>
            </a:xfrm>
            <a:prstGeom prst="rect">
              <a:avLst/>
            </a:prstGeom>
            <a:solidFill>
              <a:srgbClr val="F3F3F3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+</a:t>
              </a: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95" name="Google Shape;95;p15"/>
            <p:cNvSpPr/>
            <p:nvPr/>
          </p:nvSpPr>
          <p:spPr>
            <a:xfrm>
              <a:off x="6550025" y="7678125"/>
              <a:ext cx="210000" cy="462000"/>
            </a:xfrm>
            <a:prstGeom prst="rect">
              <a:avLst/>
            </a:prstGeom>
            <a:solidFill>
              <a:srgbClr val="999999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5"/>
            <p:cNvSpPr/>
            <p:nvPr/>
          </p:nvSpPr>
          <p:spPr>
            <a:xfrm>
              <a:off x="11231975" y="7314475"/>
              <a:ext cx="102600" cy="1242300"/>
            </a:xfrm>
            <a:prstGeom prst="rect">
              <a:avLst/>
            </a:prstGeom>
            <a:solidFill>
              <a:srgbClr val="999999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7" name="Google Shape;97;p15"/>
          <p:cNvSpPr/>
          <p:nvPr/>
        </p:nvSpPr>
        <p:spPr>
          <a:xfrm rot="5400000">
            <a:off x="8413284" y="3067785"/>
            <a:ext cx="1900454" cy="6613106"/>
          </a:xfrm>
          <a:custGeom>
            <a:rect b="b" l="l" r="r" t="t"/>
            <a:pathLst>
              <a:path extrusionOk="0" h="233658" w="146895">
                <a:moveTo>
                  <a:pt x="146895" y="26630"/>
                </a:moveTo>
                <a:lnTo>
                  <a:pt x="146895" y="0"/>
                </a:lnTo>
                <a:lnTo>
                  <a:pt x="0" y="0"/>
                </a:lnTo>
                <a:lnTo>
                  <a:pt x="0" y="233658"/>
                </a:lnTo>
                <a:lnTo>
                  <a:pt x="146036" y="233658"/>
                </a:lnTo>
                <a:lnTo>
                  <a:pt x="146036" y="218196"/>
                </a:lnTo>
              </a:path>
            </a:pathLst>
          </a:custGeom>
          <a:noFill/>
          <a:ln cap="flat" cmpd="sng" w="762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8" name="Google Shape;98;p15"/>
          <p:cNvSpPr/>
          <p:nvPr/>
        </p:nvSpPr>
        <p:spPr>
          <a:xfrm>
            <a:off x="8010984" y="5080825"/>
            <a:ext cx="2108700" cy="858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5"/>
          <p:cNvSpPr/>
          <p:nvPr/>
        </p:nvSpPr>
        <p:spPr>
          <a:xfrm rot="-5400000">
            <a:off x="8133586" y="4659051"/>
            <a:ext cx="1644300" cy="1644300"/>
          </a:xfrm>
          <a:prstGeom prst="blockArc">
            <a:avLst>
              <a:gd fmla="val 10800000" name="adj1"/>
              <a:gd fmla="val 21519529" name="adj2"/>
              <a:gd fmla="val 16473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5"/>
          <p:cNvSpPr/>
          <p:nvPr/>
        </p:nvSpPr>
        <p:spPr>
          <a:xfrm rot="5400000">
            <a:off x="8454288" y="4659139"/>
            <a:ext cx="1644300" cy="1644300"/>
          </a:xfrm>
          <a:prstGeom prst="blockArc">
            <a:avLst>
              <a:gd fmla="val 10800000" name="adj1"/>
              <a:gd fmla="val 21519529" name="adj2"/>
              <a:gd fmla="val 16473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5"/>
          <p:cNvSpPr/>
          <p:nvPr/>
        </p:nvSpPr>
        <p:spPr>
          <a:xfrm>
            <a:off x="7668069" y="5248501"/>
            <a:ext cx="465600" cy="465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5"/>
          <p:cNvSpPr/>
          <p:nvPr/>
        </p:nvSpPr>
        <p:spPr>
          <a:xfrm>
            <a:off x="10079920" y="5248501"/>
            <a:ext cx="465600" cy="465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5"/>
          <p:cNvSpPr/>
          <p:nvPr/>
        </p:nvSpPr>
        <p:spPr>
          <a:xfrm rot="10800000">
            <a:off x="4738851" y="2966207"/>
            <a:ext cx="1360800" cy="6141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S</a:t>
            </a:r>
            <a:endParaRPr sz="2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5"/>
          <p:cNvSpPr/>
          <p:nvPr/>
        </p:nvSpPr>
        <p:spPr>
          <a:xfrm rot="10800000">
            <a:off x="6100059" y="2966207"/>
            <a:ext cx="1360800" cy="614100"/>
          </a:xfrm>
          <a:prstGeom prst="rect">
            <a:avLst/>
          </a:prstGeom>
          <a:solidFill>
            <a:srgbClr val="F3F3F3"/>
          </a:solidFill>
          <a:ln cap="flat" cmpd="sng" w="381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N</a:t>
            </a:r>
            <a:endParaRPr sz="2400">
              <a:solidFill>
                <a:srgbClr val="434343"/>
              </a:solidFill>
            </a:endParaRPr>
          </a:p>
        </p:txBody>
      </p:sp>
      <p:sp>
        <p:nvSpPr>
          <p:cNvPr id="105" name="Google Shape;105;p15"/>
          <p:cNvSpPr/>
          <p:nvPr/>
        </p:nvSpPr>
        <p:spPr>
          <a:xfrm rot="10800000">
            <a:off x="8052957" y="3010376"/>
            <a:ext cx="2157900" cy="465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5"/>
          <p:cNvSpPr/>
          <p:nvPr/>
        </p:nvSpPr>
        <p:spPr>
          <a:xfrm rot="10800000">
            <a:off x="10545567" y="2961655"/>
            <a:ext cx="1360800" cy="6141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S</a:t>
            </a:r>
            <a:endParaRPr sz="2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5"/>
          <p:cNvSpPr/>
          <p:nvPr/>
        </p:nvSpPr>
        <p:spPr>
          <a:xfrm rot="10800000">
            <a:off x="11906775" y="2961655"/>
            <a:ext cx="1360800" cy="614100"/>
          </a:xfrm>
          <a:prstGeom prst="rect">
            <a:avLst/>
          </a:prstGeom>
          <a:solidFill>
            <a:srgbClr val="F3F3F3"/>
          </a:solidFill>
          <a:ln cap="flat" cmpd="sng" w="381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N</a:t>
            </a:r>
            <a:endParaRPr sz="24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/>
          <p:nvPr>
            <p:ph idx="1" type="body"/>
          </p:nvPr>
        </p:nvSpPr>
        <p:spPr>
          <a:xfrm>
            <a:off x="917950" y="2876300"/>
            <a:ext cx="1645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/>
              <a:t>Complete the sentences</a:t>
            </a:r>
            <a:endParaRPr b="1"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_____________ magnets always have a magnetic field.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__________ flows through the wire and creates a magnetic field.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The two magnetic fields interact and create a __________.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The force makes the ___________ rotate.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This is called the _________ effect.</a:t>
            </a:r>
            <a:endParaRPr sz="3500"/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5800"/>
              <a:t>                </a:t>
            </a:r>
            <a:r>
              <a:rPr lang="en-GB" sz="7200"/>
              <a:t>       </a:t>
            </a:r>
            <a:endParaRPr sz="7200">
              <a:solidFill>
                <a:schemeClr val="accent4"/>
              </a:solidFill>
            </a:endParaRPr>
          </a:p>
        </p:txBody>
      </p:sp>
      <p:sp>
        <p:nvSpPr>
          <p:cNvPr id="113" name="Google Shape;113;p1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4" name="Google Shape;114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/>
          <p:nvPr>
            <p:ph idx="1" type="body"/>
          </p:nvPr>
        </p:nvSpPr>
        <p:spPr>
          <a:xfrm>
            <a:off x="917950" y="2876300"/>
            <a:ext cx="1645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/>
              <a:t>Give two ways to increase the speed of an electromagnet (2)</a:t>
            </a:r>
            <a:endParaRPr b="1"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.</a:t>
            </a:r>
            <a:endParaRPr sz="3500"/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5800"/>
              <a:t>                </a:t>
            </a:r>
            <a:r>
              <a:rPr lang="en-GB" sz="7200"/>
              <a:t>       </a:t>
            </a:r>
            <a:endParaRPr sz="7200">
              <a:solidFill>
                <a:schemeClr val="accent4"/>
              </a:solidFill>
            </a:endParaRPr>
          </a:p>
        </p:txBody>
      </p:sp>
      <p:sp>
        <p:nvSpPr>
          <p:cNvPr id="120" name="Google Shape;120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1" name="Google Shape;121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