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10287000" cx="18288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9CA63E-0BA6-40EB-825D-AC62EBD69EAF}">
  <a:tblStyle styleId="{669CA63E-0BA6-40EB-825D-AC62EBD69E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4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7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6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24ce5d42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24ce5d42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e72039813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e72039813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2501b21d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2501b21d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e72039813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e72039813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Give support if needed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2501b21d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2501b21d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2501b21d5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2501b21d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2501b21d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2501b21d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e72039813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e72039813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acc23650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74acc2365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e7203981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8e720398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2501b21d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2501b21d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e7203981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e7203981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one will be one I through with the students (we do stage)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24ce5d42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24ce5d42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e72039813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e72039813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24ce5d42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24ce5d42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e72039813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e72039813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3 - Diffusion (Part 2)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(Downloadable Student Document)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 - Key Stage 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Cells, Organs and Tissues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Wickham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917950" y="890050"/>
            <a:ext cx="167928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- Identify the variables in the following experiment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</a:t>
            </a:r>
            <a:r>
              <a:rPr lang="en-GB"/>
              <a:t>The larger the sugar cube the longer it takes to dissolve in the water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Independent: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Dependent: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Control variables: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- Identify the variables in the following experiment (Answers)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918000" y="3400925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4. The larger the sugar cube the longer it takes to dissolve in the water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Independent: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Dependent: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Control variables: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4044425" y="3873650"/>
            <a:ext cx="58383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size of sugar cubes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3555625" y="4775175"/>
            <a:ext cx="58383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 taken to dissolve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4751425" y="5606000"/>
            <a:ext cx="120438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Type of sugar, volume of water, temperature of water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917950" y="890050"/>
            <a:ext cx="15982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Investigating how temperature affects the rate of diffusion</a:t>
            </a:r>
            <a:endParaRPr/>
          </a:p>
        </p:txBody>
      </p:sp>
      <p:sp>
        <p:nvSpPr>
          <p:cNvPr id="179" name="Google Shape;179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7"/>
          <p:cNvSpPr txBox="1"/>
          <p:nvPr/>
        </p:nvSpPr>
        <p:spPr>
          <a:xfrm>
            <a:off x="917950" y="2876300"/>
            <a:ext cx="14822400" cy="60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Independent variable: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Dependent variable: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Control variables: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Conclusion: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type="title"/>
          </p:nvPr>
        </p:nvSpPr>
        <p:spPr>
          <a:xfrm>
            <a:off x="917950" y="890050"/>
            <a:ext cx="135786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Investigating how temperature affects the rate of diffusion (Answers)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6" name="Google Shape;186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801475" y="3050300"/>
            <a:ext cx="14822400" cy="60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variable: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Dependent variable: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Control variables: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5455825" y="2876300"/>
            <a:ext cx="58383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Temperature of water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8"/>
          <p:cNvSpPr txBox="1"/>
          <p:nvPr/>
        </p:nvSpPr>
        <p:spPr>
          <a:xfrm>
            <a:off x="5225250" y="3940600"/>
            <a:ext cx="101355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 it takes for diffusion to happen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4505700" y="4890300"/>
            <a:ext cx="128643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Volume of water, size of skittles, number of skittles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888900" y="738025"/>
            <a:ext cx="15862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Investigating how temperature affects the rate of diffusion</a:t>
            </a:r>
            <a:endParaRPr/>
          </a:p>
        </p:txBody>
      </p:sp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29"/>
          <p:cNvSpPr txBox="1"/>
          <p:nvPr/>
        </p:nvSpPr>
        <p:spPr>
          <a:xfrm>
            <a:off x="859800" y="2504250"/>
            <a:ext cx="5170800" cy="906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Equipment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859800" y="3420450"/>
            <a:ext cx="5170800" cy="3660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Char char="-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 different temperature water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Char char="-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Kettle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Char char="-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Skittles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Char char="-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Plate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Char char="-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Timer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Char char="-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Measuring jug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6500400" y="2504250"/>
            <a:ext cx="10279800" cy="906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Method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6500400" y="3420450"/>
            <a:ext cx="10279800" cy="5270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Boil the kettle and give it some time to cool. 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Place the skittles around the edge of the plate.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Pour 100ml of water over the skittles.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Press to start the timer immediately.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Stop the timer once the skittles has completely diffused and the food colouring is equally spread throughout the water on the plate.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Repeat steps 2-5 again with cold water.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"/>
              <a:buAutoNum type="arabicPeriod"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Record results into table.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886625" y="7322525"/>
            <a:ext cx="5067600" cy="1972800"/>
          </a:xfrm>
          <a:prstGeom prst="rect">
            <a:avLst/>
          </a:prstGeom>
          <a:solidFill>
            <a:srgbClr val="F3F3F3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CAUTION: MAKE SURE AN ADULT IS SUPERVISING AND HANDLING THE HOT WATER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Collecting data</a:t>
            </a:r>
            <a:endParaRPr/>
          </a:p>
        </p:txBody>
      </p:sp>
      <p:sp>
        <p:nvSpPr>
          <p:cNvPr id="208" name="Google Shape;208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09" name="Google Shape;209;p30"/>
          <p:cNvGraphicFramePr/>
          <p:nvPr/>
        </p:nvGraphicFramePr>
        <p:xfrm>
          <a:off x="1903375" y="349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{669CA63E-0BA6-40EB-825D-AC62EBD69EAF}</a:tableStyleId>
              </a:tblPr>
              <a:tblGrid>
                <a:gridCol w="7101550"/>
                <a:gridCol w="7101550"/>
              </a:tblGrid>
              <a:tr h="82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Temperature of water (degrees)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 taken for diffusion (seconds)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cold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- writing a method and identifying variables</a:t>
            </a:r>
            <a:endParaRPr/>
          </a:p>
        </p:txBody>
      </p:sp>
      <p:sp>
        <p:nvSpPr>
          <p:cNvPr id="215" name="Google Shape;215;p31"/>
          <p:cNvSpPr txBox="1"/>
          <p:nvPr>
            <p:ph idx="1" type="body"/>
          </p:nvPr>
        </p:nvSpPr>
        <p:spPr>
          <a:xfrm>
            <a:off x="917950" y="1920625"/>
            <a:ext cx="16452000" cy="52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‘A student wants to investigate how the thickness of the lining of the tea bag affects the rate of diffusion’</a:t>
            </a:r>
            <a:endParaRPr b="1"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i="1" lang="en-GB"/>
              <a:t>Write the variables for the experiment</a:t>
            </a:r>
            <a:endParaRPr i="1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Independent variable: </a:t>
            </a:r>
            <a:br>
              <a:rPr lang="en-GB"/>
            </a:br>
            <a:r>
              <a:rPr lang="en-GB"/>
              <a:t>Dependent variable:</a:t>
            </a:r>
            <a:br>
              <a:rPr lang="en-GB"/>
            </a:br>
            <a:r>
              <a:rPr lang="en-GB"/>
              <a:t>Control variables: </a:t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i="1" lang="en-GB"/>
              <a:t>Write a method for the student</a:t>
            </a:r>
            <a:endParaRPr i="1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31"/>
          <p:cNvSpPr txBox="1"/>
          <p:nvPr/>
        </p:nvSpPr>
        <p:spPr>
          <a:xfrm>
            <a:off x="911875" y="71809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Support: firstly think about the equipment the student will need, ensure to use imperative verbs (doing words) to start each step, include values, make sure not to use the word ‘amount’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Mark your answer </a:t>
            </a:r>
            <a:endParaRPr/>
          </a:p>
        </p:txBody>
      </p:sp>
      <p:sp>
        <p:nvSpPr>
          <p:cNvPr id="223" name="Google Shape;223;p32"/>
          <p:cNvSpPr txBox="1"/>
          <p:nvPr>
            <p:ph idx="1" type="body"/>
          </p:nvPr>
        </p:nvSpPr>
        <p:spPr>
          <a:xfrm>
            <a:off x="917950" y="2442850"/>
            <a:ext cx="16452000" cy="6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Variables</a:t>
            </a:r>
            <a:br>
              <a:rPr lang="en-GB" u="sng"/>
            </a:br>
            <a:r>
              <a:rPr lang="en-GB"/>
              <a:t>Independent variable: The thickness of the lining of the tea bag</a:t>
            </a:r>
            <a:br>
              <a:rPr lang="en-GB"/>
            </a:br>
            <a:r>
              <a:rPr lang="en-GB"/>
              <a:t>Dependent variable: the time it takes for diffusion to happen</a:t>
            </a:r>
            <a:br>
              <a:rPr lang="en-GB"/>
            </a:br>
            <a:r>
              <a:rPr lang="en-GB"/>
              <a:t>Control variables: the temperature of the water, the volume of water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u="sng"/>
              <a:t>Method</a:t>
            </a:r>
            <a:br>
              <a:rPr lang="en-GB" u="sng"/>
            </a:br>
            <a:r>
              <a:rPr lang="en-GB"/>
              <a:t>1. Place 3 different tea bags into 3 separate mugs </a:t>
            </a:r>
            <a:br>
              <a:rPr lang="en-GB"/>
            </a:br>
            <a:r>
              <a:rPr lang="en-GB"/>
              <a:t>2. Add boiled water from the kettle into each mug </a:t>
            </a:r>
            <a:br>
              <a:rPr lang="en-GB"/>
            </a:br>
            <a:r>
              <a:rPr lang="en-GB"/>
              <a:t>3. Press to start the timer </a:t>
            </a:r>
            <a:br>
              <a:rPr lang="en-GB"/>
            </a:br>
            <a:r>
              <a:rPr lang="en-GB"/>
              <a:t>4. Stop the time once the tea bag has diffused </a:t>
            </a:r>
            <a:br>
              <a:rPr lang="en-GB"/>
            </a:br>
            <a:r>
              <a:rPr lang="en-GB"/>
              <a:t>5. Record data into a table </a:t>
            </a:r>
            <a:endParaRPr/>
          </a:p>
        </p:txBody>
      </p:sp>
      <p:sp>
        <p:nvSpPr>
          <p:cNvPr id="224" name="Google Shape;224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1165524" y="602225"/>
            <a:ext cx="160638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Recap questions on diffusion</a:t>
            </a:r>
            <a:endParaRPr b="1" i="0" sz="6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1206300" y="2494600"/>
            <a:ext cx="15227700" cy="52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Complete the definition of diffusion: the movement of particles from an area of ____________ concentration to an area of ___________ concentration.</a:t>
            </a:r>
            <a:br>
              <a:rPr lang="en-GB" sz="3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In which two states of matter can diffusion take place?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Name 4 factors affecting the rate of diffusion. </a:t>
            </a:r>
            <a:br>
              <a:rPr lang="en-GB" sz="3200">
                <a:latin typeface="Montserrat"/>
                <a:ea typeface="Montserrat"/>
                <a:cs typeface="Montserrat"/>
                <a:sym typeface="Montserrat"/>
              </a:rPr>
            </a:b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In which two places in the human body does diffusion take place? </a:t>
            </a:r>
            <a:br>
              <a:rPr lang="en-GB" sz="3200">
                <a:latin typeface="Montserrat"/>
                <a:ea typeface="Montserrat"/>
                <a:cs typeface="Montserrat"/>
                <a:sym typeface="Montserrat"/>
              </a:rPr>
            </a:b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Montserrat"/>
              <a:buAutoNum type="arabicPeriod"/>
            </a:pPr>
            <a:r>
              <a:rPr lang="en-GB" sz="3200">
                <a:latin typeface="Montserrat"/>
                <a:ea typeface="Montserrat"/>
                <a:cs typeface="Montserrat"/>
                <a:sym typeface="Montserrat"/>
              </a:rPr>
              <a:t>If the temperature of the particles increase, how does this affect the rate of diffusion?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1165524" y="602225"/>
            <a:ext cx="160638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1" i="0" sz="6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1206300" y="2012225"/>
            <a:ext cx="15227700" cy="52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definition of diffusion: the movement of particles from an area of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higher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concentration to an area of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lower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concentration.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Factors affecting the rate of diffusion include: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temperature, concentration gradient, surface area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thickness of lining. 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Liquids and gases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Lungs and small intestine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eriod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rate of diffusion will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increase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917950" y="890050"/>
            <a:ext cx="16869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- Identify the variables in the following experiment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AutoNum type="arabicPeriod"/>
            </a:pPr>
            <a:r>
              <a:rPr lang="en-GB">
                <a:solidFill>
                  <a:srgbClr val="002060"/>
                </a:solidFill>
              </a:rPr>
              <a:t>The temperature of water affects the mass of sugar that will dissolve</a:t>
            </a:r>
            <a:br>
              <a:rPr lang="en-GB">
                <a:solidFill>
                  <a:srgbClr val="002060"/>
                </a:solidFill>
              </a:rPr>
            </a:br>
            <a:endParaRPr>
              <a:solidFill>
                <a:srgbClr val="00206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060"/>
                </a:solidFill>
              </a:rPr>
              <a:t>Independent:</a:t>
            </a:r>
            <a:br>
              <a:rPr lang="en-GB">
                <a:solidFill>
                  <a:srgbClr val="002060"/>
                </a:solidFill>
              </a:rPr>
            </a:br>
            <a:endParaRPr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060"/>
                </a:solidFill>
              </a:rPr>
              <a:t>Dependent:</a:t>
            </a:r>
            <a:br>
              <a:rPr lang="en-GB">
                <a:solidFill>
                  <a:srgbClr val="002060"/>
                </a:solidFill>
              </a:rPr>
            </a:br>
            <a:endParaRPr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2060"/>
                </a:solidFill>
              </a:rPr>
              <a:t>Control variables: 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917950" y="890050"/>
            <a:ext cx="12993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Identify the variables in the following experiment (Answers)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918000" y="28931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The temperature of water affects the mass of sugar that will dissolve</a:t>
            </a:r>
            <a:br>
              <a:rPr lang="en-GB"/>
            </a:b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Independent:</a:t>
            </a:r>
            <a:br>
              <a:rPr lang="en-GB"/>
            </a:b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Dependent:</a:t>
            </a:r>
            <a:br>
              <a:rPr lang="en-GB"/>
            </a:b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Control variables: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5203000" y="6064575"/>
            <a:ext cx="124614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Volume of water, size of the sugar crystals, type of sugar, number of stirs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4411925" y="3882825"/>
            <a:ext cx="75933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temperature of the water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4034625" y="4903950"/>
            <a:ext cx="79707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Mass of sugar that dissolves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917950" y="890050"/>
            <a:ext cx="16894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- Identify the variables in the following experiment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2. The harder the exercise the faster the breathing rate</a:t>
            </a:r>
            <a:br>
              <a:rPr lang="en-GB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Independent:</a:t>
            </a:r>
            <a:br>
              <a:rPr lang="en-GB"/>
            </a:b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Dependent:</a:t>
            </a:r>
            <a:br>
              <a:rPr lang="en-GB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Control variables: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- Identify the variables in the following experiment (Answers)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1095325" y="3578775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2. The harder the exercise the faster the breathing rate</a:t>
            </a:r>
            <a:br>
              <a:rPr lang="en-GB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Independent:</a:t>
            </a:r>
            <a:br>
              <a:rPr lang="en-GB"/>
            </a:b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Dependent:</a:t>
            </a:r>
            <a:br>
              <a:rPr lang="en-GB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Control variables: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4741300" y="4541600"/>
            <a:ext cx="58383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Type of exercise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4060425" y="5628800"/>
            <a:ext cx="58383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Breathing rate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5030125" y="6688525"/>
            <a:ext cx="127707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Exercise time length, pre-exercise breathing rate, person completing the exercise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917950" y="890050"/>
            <a:ext cx="16641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- Identify the variables in the following experiment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3. The volume of water affects the time taken for it to boil</a:t>
            </a:r>
            <a:br>
              <a:rPr lang="en-GB"/>
            </a:br>
            <a:br>
              <a:rPr lang="en-GB"/>
            </a:br>
            <a:r>
              <a:rPr lang="en-GB"/>
              <a:t>Independent:</a:t>
            </a:r>
            <a:br>
              <a:rPr lang="en-GB"/>
            </a:b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Dependent:</a:t>
            </a:r>
            <a:br>
              <a:rPr lang="en-GB"/>
            </a:b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Control variables: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- Identify the variables in the following experiment (Answers)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918000" y="30888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3. The volume of water affects the time taken for it to boil</a:t>
            </a:r>
            <a:br>
              <a:rPr lang="en-GB"/>
            </a:br>
            <a:br>
              <a:rPr lang="en-GB"/>
            </a:br>
            <a:r>
              <a:rPr lang="en-GB"/>
              <a:t>Independent:</a:t>
            </a:r>
            <a:br>
              <a:rPr lang="en-GB"/>
            </a:b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Dependent:</a:t>
            </a:r>
            <a:br>
              <a:rPr lang="en-GB"/>
            </a:b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Control variables: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4005775" y="3882750"/>
            <a:ext cx="58383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Volume of water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3712100" y="5085225"/>
            <a:ext cx="73572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 taken for water to boil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4852150" y="6287700"/>
            <a:ext cx="125178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Temperature, material of water container, size/shape of water container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