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SemiBold-regular.fntdata"/><Relationship Id="rId25" Type="http://schemas.openxmlformats.org/officeDocument/2006/relationships/slide" Target="slides/slide19.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6ab7ab6a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ab7ab6a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ea81ab056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ea81ab056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ea81ab056_0_4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8ea81ab056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ea81ab056_0_4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8ea81ab056_0_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where slides will increase to include the content of the lesson as usual.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ea81ab056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ea81ab056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ea81ab056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ea81ab056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ea81ab056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ea81ab056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ea81ab056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ea81ab056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ea81ab056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ea81ab056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ea81ab056_0_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8ea81ab056_0_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ea81ab056_0_4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8ea81ab056_0_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a81ab056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8ea81ab056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ea81ab056_0_3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8ea81ab056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ea81ab05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ea81ab05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ea81ab056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ea81ab056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ea81ab05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ea81ab056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ea81ab056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ea81ab056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ea81ab056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ea81ab056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ea81ab056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ea81ab056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chemeClr val="dk2"/>
                </a:solidFill>
              </a:rPr>
              <a:t>Independent Living</a:t>
            </a:r>
            <a:br>
              <a:rPr lang="en-GB" sz="3000">
                <a:solidFill>
                  <a:schemeClr val="dk2"/>
                </a:solidFill>
              </a:rPr>
            </a:br>
            <a:r>
              <a:rPr lang="en-GB" sz="3000">
                <a:solidFill>
                  <a:schemeClr val="dk2"/>
                </a:solidFill>
              </a:rPr>
              <a:t>Daily Living Skills</a:t>
            </a:r>
            <a:endParaRPr sz="3000">
              <a:solidFill>
                <a:schemeClr val="dk2"/>
              </a:solidFill>
            </a:endParaRPr>
          </a:p>
          <a:p>
            <a:pPr indent="0" lvl="0" marL="0" rtl="0" algn="l">
              <a:lnSpc>
                <a:spcPct val="115000"/>
              </a:lnSpc>
              <a:spcBef>
                <a:spcPts val="0"/>
              </a:spcBef>
              <a:spcAft>
                <a:spcPts val="0"/>
              </a:spcAft>
              <a:buSzPts val="3000"/>
              <a:buNone/>
            </a:pPr>
            <a:r>
              <a:rPr lang="en-GB" sz="3000">
                <a:solidFill>
                  <a:schemeClr val="dk2"/>
                </a:solidFill>
              </a:rPr>
              <a:t>Lesson 2 - Getting dressed</a:t>
            </a:r>
            <a:br>
              <a:rPr lang="en-GB"/>
            </a:br>
            <a:endParaRPr/>
          </a:p>
        </p:txBody>
      </p:sp>
      <p:sp>
        <p:nvSpPr>
          <p:cNvPr id="104" name="Google Shape;104;p22"/>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Oak Specialist </a:t>
            </a:r>
            <a:endParaRPr sz="1800">
              <a:solidFill>
                <a:srgbClr val="4B3241"/>
              </a:solidFill>
            </a:endParaRPr>
          </a:p>
        </p:txBody>
      </p:sp>
      <p:sp>
        <p:nvSpPr>
          <p:cNvPr id="105" name="Google Shape;105;p22"/>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Building Understanding</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459000" y="444500"/>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Body Schema</a:t>
            </a:r>
            <a:endParaRPr sz="2600">
              <a:solidFill>
                <a:schemeClr val="dk2"/>
              </a:solidFill>
            </a:endParaRPr>
          </a:p>
        </p:txBody>
      </p:sp>
      <p:sp>
        <p:nvSpPr>
          <p:cNvPr id="179" name="Google Shape;179;p31"/>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Knowing the difference between body parts and right and left.</a:t>
            </a:r>
            <a:endParaRPr sz="2500"/>
          </a:p>
        </p:txBody>
      </p:sp>
      <p:sp>
        <p:nvSpPr>
          <p:cNvPr id="180" name="Google Shape;180;p3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86" name="Google Shape;186;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chemeClr val="dk2"/>
                </a:solidFill>
              </a:rPr>
              <a:t>2. Environment to support independence</a:t>
            </a:r>
            <a:endParaRPr sz="2600">
              <a:solidFill>
                <a:schemeClr val="dk2"/>
              </a:solidFill>
            </a:endParaRPr>
          </a:p>
        </p:txBody>
      </p:sp>
      <p:sp>
        <p:nvSpPr>
          <p:cNvPr id="187" name="Google Shape;187;p32"/>
          <p:cNvSpPr txBox="1"/>
          <p:nvPr>
            <p:ph idx="1" type="body"/>
          </p:nvPr>
        </p:nvSpPr>
        <p:spPr>
          <a:xfrm>
            <a:off x="458975" y="1209550"/>
            <a:ext cx="8226000" cy="2981100"/>
          </a:xfrm>
          <a:prstGeom prst="rect">
            <a:avLst/>
          </a:prstGeom>
          <a:noFill/>
          <a:ln>
            <a:noFill/>
          </a:ln>
        </p:spPr>
        <p:txBody>
          <a:bodyPr anchorCtr="0" anchor="t" bIns="0" lIns="0" spcFirstLastPara="1" rIns="0" wrap="square" tIns="0">
            <a:noAutofit/>
          </a:bodyPr>
          <a:lstStyle/>
          <a:p>
            <a:pPr indent="-361950" lvl="0" marL="457200" rtl="0" algn="l">
              <a:lnSpc>
                <a:spcPct val="130000"/>
              </a:lnSpc>
              <a:spcBef>
                <a:spcPts val="0"/>
              </a:spcBef>
              <a:spcAft>
                <a:spcPts val="0"/>
              </a:spcAft>
              <a:buSzPts val="2100"/>
              <a:buChar char="●"/>
            </a:pPr>
            <a:r>
              <a:rPr lang="en-GB" sz="2100"/>
              <a:t>Ensure your learner is in the right position e.g. sat on the floor or chair depending on the item of clothing they are putting on.</a:t>
            </a:r>
            <a:endParaRPr sz="2100"/>
          </a:p>
          <a:p>
            <a:pPr indent="0" lvl="0" marL="457200" rtl="0" algn="l">
              <a:lnSpc>
                <a:spcPct val="130000"/>
              </a:lnSpc>
              <a:spcBef>
                <a:spcPts val="0"/>
              </a:spcBef>
              <a:spcAft>
                <a:spcPts val="0"/>
              </a:spcAft>
              <a:buNone/>
            </a:pPr>
            <a:r>
              <a:t/>
            </a:r>
            <a:endParaRPr sz="2100"/>
          </a:p>
          <a:p>
            <a:pPr indent="-361950" lvl="0" marL="457200" rtl="0" algn="l">
              <a:lnSpc>
                <a:spcPct val="130000"/>
              </a:lnSpc>
              <a:spcBef>
                <a:spcPts val="0"/>
              </a:spcBef>
              <a:spcAft>
                <a:spcPts val="0"/>
              </a:spcAft>
              <a:buSzPts val="2100"/>
              <a:buChar char="●"/>
            </a:pPr>
            <a:r>
              <a:rPr lang="en-GB" sz="2100"/>
              <a:t>Sit in front of a mirror if possible.</a:t>
            </a:r>
            <a:endParaRPr sz="2100"/>
          </a:p>
          <a:p>
            <a:pPr indent="0" lvl="0" marL="457200" rtl="0" algn="l">
              <a:lnSpc>
                <a:spcPct val="130000"/>
              </a:lnSpc>
              <a:spcBef>
                <a:spcPts val="0"/>
              </a:spcBef>
              <a:spcAft>
                <a:spcPts val="0"/>
              </a:spcAft>
              <a:buNone/>
            </a:pPr>
            <a:r>
              <a:t/>
            </a:r>
            <a:endParaRPr sz="2100"/>
          </a:p>
          <a:p>
            <a:pPr indent="-361950" lvl="0" marL="457200" rtl="0" algn="l">
              <a:lnSpc>
                <a:spcPct val="130000"/>
              </a:lnSpc>
              <a:spcBef>
                <a:spcPts val="0"/>
              </a:spcBef>
              <a:spcAft>
                <a:spcPts val="0"/>
              </a:spcAft>
              <a:buSzPts val="2100"/>
              <a:buChar char="●"/>
            </a:pPr>
            <a:r>
              <a:rPr lang="en-GB" sz="2100"/>
              <a:t>Put clothes out in the correct order either in a pile or sequence. </a:t>
            </a:r>
            <a:endParaRPr sz="2100"/>
          </a:p>
        </p:txBody>
      </p:sp>
      <p:sp>
        <p:nvSpPr>
          <p:cNvPr id="188" name="Google Shape;188;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94" name="Google Shape;194;p3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chemeClr val="dk2"/>
                </a:solidFill>
              </a:rPr>
              <a:t>Approach to support independence</a:t>
            </a:r>
            <a:endParaRPr sz="2600">
              <a:solidFill>
                <a:schemeClr val="dk2"/>
              </a:solidFill>
            </a:endParaRPr>
          </a:p>
        </p:txBody>
      </p:sp>
      <p:sp>
        <p:nvSpPr>
          <p:cNvPr id="195" name="Google Shape;195;p33"/>
          <p:cNvSpPr txBox="1"/>
          <p:nvPr>
            <p:ph idx="1" type="body"/>
          </p:nvPr>
        </p:nvSpPr>
        <p:spPr>
          <a:xfrm>
            <a:off x="458975" y="1361950"/>
            <a:ext cx="8226000" cy="29811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0"/>
              </a:spcBef>
              <a:spcAft>
                <a:spcPts val="0"/>
              </a:spcAft>
              <a:buSzPts val="1600"/>
              <a:buChar char="●"/>
            </a:pPr>
            <a:r>
              <a:rPr lang="en-GB"/>
              <a:t>TIME - give your learner time to complete the steps they are working on. </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Choose a time of the day when you will have time to teach dressing.</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Follow a consistent sequence and technique to prompt your learner.</a:t>
            </a:r>
            <a:endParaRPr/>
          </a:p>
          <a:p>
            <a:pPr indent="0" lvl="0" marL="457200" rtl="0" algn="l">
              <a:lnSpc>
                <a:spcPct val="130000"/>
              </a:lnSpc>
              <a:spcBef>
                <a:spcPts val="0"/>
              </a:spcBef>
              <a:spcAft>
                <a:spcPts val="0"/>
              </a:spcAft>
              <a:buNone/>
            </a:pPr>
            <a:r>
              <a:t/>
            </a:r>
            <a:endParaRPr/>
          </a:p>
          <a:p>
            <a:pPr indent="-330200" lvl="0" marL="457200" rtl="0" algn="l">
              <a:spcBef>
                <a:spcPts val="0"/>
              </a:spcBef>
              <a:spcAft>
                <a:spcPts val="0"/>
              </a:spcAft>
              <a:buSzPts val="1600"/>
              <a:buChar char="●"/>
            </a:pPr>
            <a:r>
              <a:rPr lang="en-GB"/>
              <a:t>Prompt your learner to ‘fix’ their mistakes instead of doing it for them.  </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Praise your learner when they complete part of the dressing sequence independently!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96" name="Google Shape;196;p3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solidFill>
                  <a:schemeClr val="dk2"/>
                </a:solidFill>
              </a:rPr>
              <a:t>3. Backward chaining</a:t>
            </a:r>
            <a:endParaRPr sz="2600">
              <a:solidFill>
                <a:schemeClr val="dk2"/>
              </a:solidFill>
            </a:endParaRPr>
          </a:p>
        </p:txBody>
      </p:sp>
      <p:sp>
        <p:nvSpPr>
          <p:cNvPr id="202" name="Google Shape;202;p34"/>
          <p:cNvSpPr txBox="1"/>
          <p:nvPr>
            <p:ph idx="1" type="body"/>
          </p:nvPr>
        </p:nvSpPr>
        <p:spPr>
          <a:xfrm>
            <a:off x="458975" y="12857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When teaching dressing, choose an item of clothing and </a:t>
            </a:r>
            <a:r>
              <a:rPr lang="en-GB" u="sng"/>
              <a:t>break the task into steps</a:t>
            </a:r>
            <a:r>
              <a:rPr lang="en-GB"/>
              <a:t> e.g. putting on a t-shirt </a:t>
            </a:r>
            <a:endParaRPr/>
          </a:p>
          <a:p>
            <a:pPr indent="0" lvl="0" marL="0" rtl="0" algn="l">
              <a:spcBef>
                <a:spcPts val="0"/>
              </a:spcBef>
              <a:spcAft>
                <a:spcPts val="0"/>
              </a:spcAft>
              <a:buNone/>
            </a:pPr>
            <a:r>
              <a:rPr lang="en-GB"/>
              <a:t>1. Open t-shirt 2. Put over head 3. Put one arm in 4. Put other arm in 5. Pull down.</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Chain the steps by completing the first four together. </a:t>
            </a:r>
            <a:r>
              <a:rPr b="1" lang="en-GB"/>
              <a:t>When you get to the last step, encourage your learner to do this by themselves</a:t>
            </a:r>
            <a:r>
              <a:rPr lang="en-GB"/>
              <a:t>. Once they can complete the last step independently, complete the first three together and then let them do the last two by themselves.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Continue backward chaining each step until they can complete the sequence independently.</a:t>
            </a:r>
            <a:endParaRPr/>
          </a:p>
        </p:txBody>
      </p:sp>
      <p:sp>
        <p:nvSpPr>
          <p:cNvPr id="203" name="Google Shape;203;p3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solidFill>
                  <a:schemeClr val="dk2"/>
                </a:solidFill>
              </a:rPr>
              <a:t>4. Top Tips: T-shirts/jumpers</a:t>
            </a:r>
            <a:endParaRPr sz="2600">
              <a:solidFill>
                <a:schemeClr val="dk2"/>
              </a:solidFill>
            </a:endParaRPr>
          </a:p>
        </p:txBody>
      </p:sp>
      <p:sp>
        <p:nvSpPr>
          <p:cNvPr id="209" name="Google Shape;209;p35"/>
          <p:cNvSpPr txBox="1"/>
          <p:nvPr>
            <p:ph idx="1" type="body"/>
          </p:nvPr>
        </p:nvSpPr>
        <p:spPr>
          <a:xfrm>
            <a:off x="458975" y="1361950"/>
            <a:ext cx="8226000" cy="29811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GB" sz="1800"/>
              <a:t>Use t-shirt with an image on the front to help visually identify the front and back.</a:t>
            </a:r>
            <a:endParaRPr sz="1800"/>
          </a:p>
          <a:p>
            <a:pPr indent="-342900" lvl="0" marL="457200" rtl="0" algn="l">
              <a:spcBef>
                <a:spcPts val="0"/>
              </a:spcBef>
              <a:spcAft>
                <a:spcPts val="0"/>
              </a:spcAft>
              <a:buSzPts val="1800"/>
              <a:buChar char="●"/>
            </a:pPr>
            <a:r>
              <a:rPr lang="en-GB" sz="1800"/>
              <a:t>Lay t-shirt front down flat on the floor or bed so learner can pick it up from the bottom at the back (to pull over head).</a:t>
            </a:r>
            <a:endParaRPr sz="1800"/>
          </a:p>
          <a:p>
            <a:pPr indent="-342900" lvl="0" marL="457200" rtl="0" algn="l">
              <a:spcBef>
                <a:spcPts val="0"/>
              </a:spcBef>
              <a:spcAft>
                <a:spcPts val="0"/>
              </a:spcAft>
              <a:buSzPts val="1800"/>
              <a:buChar char="●"/>
            </a:pPr>
            <a:r>
              <a:rPr lang="en-GB" sz="1800"/>
              <a:t>Mark the inside of the front at the bottom with pen or coloured thread. Lay the top flat, facing downwards. When you roll the back of the top, this visually identifies that it is the correct way to put on. </a:t>
            </a:r>
            <a:endParaRPr sz="1800"/>
          </a:p>
          <a:p>
            <a:pPr indent="-342900" lvl="0" marL="457200" rtl="0" algn="l">
              <a:spcBef>
                <a:spcPts val="0"/>
              </a:spcBef>
              <a:spcAft>
                <a:spcPts val="0"/>
              </a:spcAft>
              <a:buSzPts val="1800"/>
              <a:buChar char="●"/>
            </a:pPr>
            <a:r>
              <a:rPr lang="en-GB" sz="1800"/>
              <a:t>Use labels to teach the back of a top. Encourage your learner to find this before putting on.</a:t>
            </a:r>
            <a:endParaRPr sz="1800"/>
          </a:p>
        </p:txBody>
      </p:sp>
      <p:sp>
        <p:nvSpPr>
          <p:cNvPr id="210" name="Google Shape;210;p3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solidFill>
                  <a:schemeClr val="dk2"/>
                </a:solidFill>
              </a:rPr>
              <a:t>Top Tips: Zips</a:t>
            </a:r>
            <a:endParaRPr sz="2600">
              <a:solidFill>
                <a:schemeClr val="dk2"/>
              </a:solidFill>
            </a:endParaRPr>
          </a:p>
          <a:p>
            <a:pPr indent="0" lvl="0" marL="0" rtl="0" algn="l">
              <a:spcBef>
                <a:spcPts val="0"/>
              </a:spcBef>
              <a:spcAft>
                <a:spcPts val="0"/>
              </a:spcAft>
              <a:buNone/>
            </a:pPr>
            <a:r>
              <a:t/>
            </a:r>
            <a:endParaRPr sz="2600"/>
          </a:p>
        </p:txBody>
      </p:sp>
      <p:sp>
        <p:nvSpPr>
          <p:cNvPr id="216" name="Google Shape;216;p3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361950" lvl="0" marL="457200" rtl="0" algn="l">
              <a:spcBef>
                <a:spcPts val="0"/>
              </a:spcBef>
              <a:spcAft>
                <a:spcPts val="0"/>
              </a:spcAft>
              <a:buSzPts val="2100"/>
              <a:buChar char="●"/>
            </a:pPr>
            <a:r>
              <a:rPr lang="en-GB" sz="2100"/>
              <a:t>Practise fine motor activities to develop pincer grip needed for zipping.</a:t>
            </a:r>
            <a:endParaRPr sz="2100"/>
          </a:p>
          <a:p>
            <a:pPr indent="-361950" lvl="0" marL="457200" rtl="0" algn="l">
              <a:spcBef>
                <a:spcPts val="0"/>
              </a:spcBef>
              <a:spcAft>
                <a:spcPts val="0"/>
              </a:spcAft>
              <a:buSzPts val="2100"/>
              <a:buChar char="●"/>
            </a:pPr>
            <a:r>
              <a:rPr lang="en-GB" sz="2100"/>
              <a:t>First teach by putting item out on table of floor in front of the learner.</a:t>
            </a:r>
            <a:endParaRPr sz="2100"/>
          </a:p>
          <a:p>
            <a:pPr indent="-361950" lvl="0" marL="457200" rtl="0" algn="l">
              <a:spcBef>
                <a:spcPts val="0"/>
              </a:spcBef>
              <a:spcAft>
                <a:spcPts val="0"/>
              </a:spcAft>
              <a:buSzPts val="2100"/>
              <a:buChar char="●"/>
            </a:pPr>
            <a:r>
              <a:rPr lang="en-GB" sz="2100"/>
              <a:t>Attach a ring pull or keyring to the end of the zip to aid grip .</a:t>
            </a:r>
            <a:endParaRPr sz="2100"/>
          </a:p>
          <a:p>
            <a:pPr indent="-361950" lvl="0" marL="457200" rtl="0" algn="l">
              <a:spcBef>
                <a:spcPts val="0"/>
              </a:spcBef>
              <a:spcAft>
                <a:spcPts val="0"/>
              </a:spcAft>
              <a:buSzPts val="2100"/>
              <a:buChar char="●"/>
            </a:pPr>
            <a:r>
              <a:rPr lang="en-GB" sz="2100"/>
              <a:t>Support your learner to use both hands when zipping. One hand holding the bottom and one holding the zip.</a:t>
            </a:r>
            <a:endParaRPr sz="2100"/>
          </a:p>
          <a:p>
            <a:pPr indent="0" lvl="0" marL="0" rtl="0" algn="l">
              <a:spcBef>
                <a:spcPts val="0"/>
              </a:spcBef>
              <a:spcAft>
                <a:spcPts val="0"/>
              </a:spcAft>
              <a:buNone/>
            </a:pPr>
            <a:r>
              <a:t/>
            </a:r>
            <a:endParaRPr/>
          </a:p>
        </p:txBody>
      </p:sp>
      <p:sp>
        <p:nvSpPr>
          <p:cNvPr id="217" name="Google Shape;217;p3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solidFill>
                  <a:schemeClr val="dk2"/>
                </a:solidFill>
              </a:rPr>
              <a:t>Top Tips: Shoelaces</a:t>
            </a:r>
            <a:endParaRPr sz="2600">
              <a:solidFill>
                <a:schemeClr val="dk2"/>
              </a:solidFill>
            </a:endParaRPr>
          </a:p>
          <a:p>
            <a:pPr indent="0" lvl="0" marL="0" rtl="0" algn="l">
              <a:spcBef>
                <a:spcPts val="0"/>
              </a:spcBef>
              <a:spcAft>
                <a:spcPts val="0"/>
              </a:spcAft>
              <a:buNone/>
            </a:pPr>
            <a:r>
              <a:t/>
            </a:r>
            <a:endParaRPr sz="2600"/>
          </a:p>
        </p:txBody>
      </p:sp>
      <p:sp>
        <p:nvSpPr>
          <p:cNvPr id="223" name="Google Shape;223;p37"/>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374650" lvl="0" marL="457200" rtl="0" algn="l">
              <a:spcBef>
                <a:spcPts val="0"/>
              </a:spcBef>
              <a:spcAft>
                <a:spcPts val="0"/>
              </a:spcAft>
              <a:buSzPts val="2300"/>
              <a:buChar char="●"/>
            </a:pPr>
            <a:r>
              <a:rPr lang="en-GB" sz="2300"/>
              <a:t>Practise with shoe on lap first.</a:t>
            </a:r>
            <a:endParaRPr sz="2300"/>
          </a:p>
          <a:p>
            <a:pPr indent="-374650" lvl="0" marL="457200" rtl="0" algn="l">
              <a:spcBef>
                <a:spcPts val="0"/>
              </a:spcBef>
              <a:spcAft>
                <a:spcPts val="0"/>
              </a:spcAft>
              <a:buSzPts val="2300"/>
              <a:buChar char="●"/>
            </a:pPr>
            <a:r>
              <a:rPr lang="en-GB" sz="2300"/>
              <a:t>Observe how much of the sequence they can already do before deciding the teaching point.</a:t>
            </a:r>
            <a:endParaRPr sz="2300"/>
          </a:p>
          <a:p>
            <a:pPr indent="-374650" lvl="0" marL="457200" rtl="0" algn="l">
              <a:spcBef>
                <a:spcPts val="0"/>
              </a:spcBef>
              <a:spcAft>
                <a:spcPts val="0"/>
              </a:spcAft>
              <a:buSzPts val="2300"/>
              <a:buChar char="●"/>
            </a:pPr>
            <a:r>
              <a:rPr lang="en-GB" sz="2300"/>
              <a:t>Practise ‘tying’ using string or wool.</a:t>
            </a:r>
            <a:endParaRPr sz="2300"/>
          </a:p>
          <a:p>
            <a:pPr indent="-374650" lvl="0" marL="457200" rtl="0" algn="l">
              <a:spcBef>
                <a:spcPts val="0"/>
              </a:spcBef>
              <a:spcAft>
                <a:spcPts val="0"/>
              </a:spcAft>
              <a:buSzPts val="2300"/>
              <a:buChar char="●"/>
            </a:pPr>
            <a:r>
              <a:rPr lang="en-GB" sz="2300"/>
              <a:t>Velcro fastening shoes.</a:t>
            </a:r>
            <a:endParaRPr sz="2300"/>
          </a:p>
          <a:p>
            <a:pPr indent="-374650" lvl="0" marL="457200" rtl="0" algn="l">
              <a:spcBef>
                <a:spcPts val="0"/>
              </a:spcBef>
              <a:spcAft>
                <a:spcPts val="0"/>
              </a:spcAft>
              <a:buSzPts val="2300"/>
              <a:buChar char="●"/>
            </a:pPr>
            <a:r>
              <a:rPr lang="en-GB" sz="2300"/>
              <a:t>Use elastic laces for pull on and off.</a:t>
            </a:r>
            <a:endParaRPr sz="2300"/>
          </a:p>
          <a:p>
            <a:pPr indent="0" lvl="0" marL="0" rtl="0" algn="l">
              <a:spcBef>
                <a:spcPts val="0"/>
              </a:spcBef>
              <a:spcAft>
                <a:spcPts val="0"/>
              </a:spcAft>
              <a:buNone/>
            </a:pPr>
            <a:r>
              <a:rPr lang="en-GB"/>
              <a:t> </a:t>
            </a:r>
            <a:endParaRPr/>
          </a:p>
        </p:txBody>
      </p:sp>
      <p:sp>
        <p:nvSpPr>
          <p:cNvPr id="224" name="Google Shape;224;p3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solidFill>
                  <a:schemeClr val="dk2"/>
                </a:solidFill>
              </a:rPr>
              <a:t>Dressing sequence </a:t>
            </a:r>
            <a:endParaRPr sz="2600">
              <a:solidFill>
                <a:schemeClr val="dk2"/>
              </a:solidFill>
            </a:endParaRPr>
          </a:p>
          <a:p>
            <a:pPr indent="0" lvl="0" marL="0" rtl="0" algn="l">
              <a:spcBef>
                <a:spcPts val="0"/>
              </a:spcBef>
              <a:spcAft>
                <a:spcPts val="0"/>
              </a:spcAft>
              <a:buNone/>
            </a:pPr>
            <a:r>
              <a:t/>
            </a:r>
            <a:endParaRPr sz="2600"/>
          </a:p>
        </p:txBody>
      </p:sp>
      <p:sp>
        <p:nvSpPr>
          <p:cNvPr id="230" name="Google Shape;230;p38"/>
          <p:cNvSpPr txBox="1"/>
          <p:nvPr>
            <p:ph idx="1" type="body"/>
          </p:nvPr>
        </p:nvSpPr>
        <p:spPr>
          <a:xfrm>
            <a:off x="458975" y="9047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 your learner develops their independence in putting particular clothing items on, you could set up a visual sequence to follow to develop independence in the routine. </a:t>
            </a:r>
            <a:endParaRPr/>
          </a:p>
          <a:p>
            <a:pPr indent="-330200" lvl="0" marL="457200" rtl="0" algn="l">
              <a:spcBef>
                <a:spcPts val="0"/>
              </a:spcBef>
              <a:spcAft>
                <a:spcPts val="0"/>
              </a:spcAft>
              <a:buSzPts val="1600"/>
              <a:buChar char="-"/>
            </a:pPr>
            <a:r>
              <a:rPr lang="en-GB"/>
              <a:t>Draw or use symbols to show the steps in the dressing routine. Point to each step to encourage transition.</a:t>
            </a:r>
            <a:endParaRPr/>
          </a:p>
        </p:txBody>
      </p:sp>
      <p:sp>
        <p:nvSpPr>
          <p:cNvPr id="231" name="Google Shape;231;p3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pic>
        <p:nvPicPr>
          <p:cNvPr id="232" name="Google Shape;232;p38"/>
          <p:cNvPicPr preferRelativeResize="0"/>
          <p:nvPr/>
        </p:nvPicPr>
        <p:blipFill>
          <a:blip r:embed="rId3">
            <a:alphaModFix/>
          </a:blip>
          <a:stretch>
            <a:fillRect/>
          </a:stretch>
        </p:blipFill>
        <p:spPr>
          <a:xfrm>
            <a:off x="1907025" y="2443350"/>
            <a:ext cx="5329898" cy="250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sz="2600">
                <a:solidFill>
                  <a:schemeClr val="dk2"/>
                </a:solidFill>
              </a:rPr>
              <a:t>Independent Living</a:t>
            </a:r>
            <a:endParaRPr sz="2600">
              <a:solidFill>
                <a:schemeClr val="dk2"/>
              </a:solidFill>
            </a:endParaRPr>
          </a:p>
          <a:p>
            <a:pPr indent="0" lvl="0" marL="0" rtl="0" algn="l">
              <a:spcBef>
                <a:spcPts val="0"/>
              </a:spcBef>
              <a:spcAft>
                <a:spcPts val="0"/>
              </a:spcAft>
              <a:buSzPts val="2200"/>
              <a:buNone/>
            </a:pPr>
            <a:r>
              <a:rPr lang="en-GB" sz="2600">
                <a:solidFill>
                  <a:schemeClr val="dk2"/>
                </a:solidFill>
              </a:rPr>
              <a:t>Daily Living Skills</a:t>
            </a:r>
            <a:endParaRPr sz="2600">
              <a:solidFill>
                <a:schemeClr val="dk2"/>
              </a:solidFill>
            </a:endParaRPr>
          </a:p>
        </p:txBody>
      </p:sp>
      <p:sp>
        <p:nvSpPr>
          <p:cNvPr id="238" name="Google Shape;238;p39"/>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Getting dressed: Suggested adaptations for teachers/parents/carers.</a:t>
            </a:r>
            <a:endParaRPr/>
          </a:p>
        </p:txBody>
      </p:sp>
      <p:sp>
        <p:nvSpPr>
          <p:cNvPr id="239" name="Google Shape;239;p39"/>
          <p:cNvSpPr txBox="1"/>
          <p:nvPr>
            <p:ph idx="2" type="subTitle"/>
          </p:nvPr>
        </p:nvSpPr>
        <p:spPr>
          <a:xfrm>
            <a:off x="458975" y="1882125"/>
            <a:ext cx="2585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240" name="Google Shape;240;p39"/>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600"/>
              <a:t>Choose one item of clothing to work on and follow the backward chaining approach. </a:t>
            </a:r>
            <a:endParaRPr sz="1600"/>
          </a:p>
        </p:txBody>
      </p:sp>
      <p:sp>
        <p:nvSpPr>
          <p:cNvPr id="241" name="Google Shape;241;p39"/>
          <p:cNvSpPr txBox="1"/>
          <p:nvPr>
            <p:ph idx="4" type="subTitle"/>
          </p:nvPr>
        </p:nvSpPr>
        <p:spPr>
          <a:xfrm>
            <a:off x="3279300" y="1882125"/>
            <a:ext cx="2585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242" name="Google Shape;242;p39"/>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sz="1400"/>
              <a:t>Play dress up and practice skills out of context.</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GB" sz="1400"/>
              <a:t>Help pull clothes the right way round when emptying wet washing from the machine. </a:t>
            </a:r>
            <a:endParaRPr sz="14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243" name="Google Shape;243;p39"/>
          <p:cNvSpPr txBox="1"/>
          <p:nvPr>
            <p:ph idx="6" type="subTitle"/>
          </p:nvPr>
        </p:nvSpPr>
        <p:spPr>
          <a:xfrm>
            <a:off x="6099625" y="1882125"/>
            <a:ext cx="2585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244" name="Google Shape;244;p39"/>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600"/>
              <a:t>Seek advice from an Occupational Therapist for specific support strategies and activities.</a:t>
            </a:r>
            <a:endParaRPr sz="1600"/>
          </a:p>
        </p:txBody>
      </p:sp>
      <p:sp>
        <p:nvSpPr>
          <p:cNvPr id="245" name="Google Shape;245;p3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51" name="Google Shape;251;p4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252" name="Google Shape;252;p4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Building Understanding- Fine/gross motor circuit (Unit 2)</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Occupational Therapy:</a:t>
            </a:r>
            <a:endParaRPr/>
          </a:p>
          <a:p>
            <a:pPr indent="-330200" lvl="0" marL="457200" rtl="0" algn="l">
              <a:lnSpc>
                <a:spcPct val="130000"/>
              </a:lnSpc>
              <a:spcBef>
                <a:spcPts val="0"/>
              </a:spcBef>
              <a:spcAft>
                <a:spcPts val="0"/>
              </a:spcAft>
              <a:buSzPts val="1600"/>
              <a:buChar char="●"/>
            </a:pPr>
            <a:r>
              <a:rPr lang="en-GB"/>
              <a:t>Fine Motor Skills (Unit 2)</a:t>
            </a:r>
            <a:endParaRPr/>
          </a:p>
          <a:p>
            <a:pPr indent="-330200" lvl="0" marL="457200" rtl="0" algn="l">
              <a:lnSpc>
                <a:spcPct val="130000"/>
              </a:lnSpc>
              <a:spcBef>
                <a:spcPts val="0"/>
              </a:spcBef>
              <a:spcAft>
                <a:spcPts val="0"/>
              </a:spcAft>
              <a:buSzPts val="1600"/>
              <a:buChar char="●"/>
            </a:pPr>
            <a:r>
              <a:rPr lang="en-GB"/>
              <a:t>Activities of Daily Living (Unit 6) </a:t>
            </a:r>
            <a:endParaRPr/>
          </a:p>
        </p:txBody>
      </p:sp>
      <p:sp>
        <p:nvSpPr>
          <p:cNvPr id="253" name="Google Shape;253;p4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3- Daily Living Skills</a:t>
            </a:r>
            <a:endParaRPr>
              <a:solidFill>
                <a:schemeClr val="dk2"/>
              </a:solidFill>
            </a:endParaRPr>
          </a:p>
        </p:txBody>
      </p:sp>
      <p:sp>
        <p:nvSpPr>
          <p:cNvPr id="111" name="Google Shape;111;p23"/>
          <p:cNvSpPr txBox="1"/>
          <p:nvPr>
            <p:ph idx="1" type="subTitle"/>
          </p:nvPr>
        </p:nvSpPr>
        <p:spPr>
          <a:xfrm>
            <a:off x="458975" y="676150"/>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200">
                <a:solidFill>
                  <a:schemeClr val="dk2"/>
                </a:solidFill>
              </a:rPr>
              <a:t>Lesson 1- Creating a visual schedule</a:t>
            </a:r>
            <a:endParaRPr>
              <a:solidFill>
                <a:schemeClr val="dk2"/>
              </a:solidFill>
            </a:endParaRPr>
          </a:p>
        </p:txBody>
      </p:sp>
      <p:sp>
        <p:nvSpPr>
          <p:cNvPr id="112" name="Google Shape;112;p23"/>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How to make and follow a visual schedule for daily activities. </a:t>
            </a:r>
            <a:endParaRPr/>
          </a:p>
        </p:txBody>
      </p:sp>
      <p:sp>
        <p:nvSpPr>
          <p:cNvPr id="113" name="Google Shape;113;p23"/>
          <p:cNvSpPr txBox="1"/>
          <p:nvPr>
            <p:ph idx="3" type="subTitle"/>
          </p:nvPr>
        </p:nvSpPr>
        <p:spPr>
          <a:xfrm>
            <a:off x="4734000" y="676150"/>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2- Getting dressed</a:t>
            </a:r>
            <a:endParaRPr>
              <a:solidFill>
                <a:schemeClr val="dk2"/>
              </a:solidFill>
            </a:endParaRPr>
          </a:p>
        </p:txBody>
      </p:sp>
      <p:sp>
        <p:nvSpPr>
          <p:cNvPr id="114" name="Google Shape;114;p23"/>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300"/>
              <a:t>Breaking down the steps of the sequence and creating opportunities for independence.</a:t>
            </a:r>
            <a:r>
              <a:rPr lang="en-GB"/>
              <a:t> </a:t>
            </a:r>
            <a:endParaRPr/>
          </a:p>
        </p:txBody>
      </p:sp>
      <p:sp>
        <p:nvSpPr>
          <p:cNvPr id="115" name="Google Shape;115;p23"/>
          <p:cNvSpPr txBox="1"/>
          <p:nvPr>
            <p:ph idx="5" type="subTitle"/>
          </p:nvPr>
        </p:nvSpPr>
        <p:spPr>
          <a:xfrm>
            <a:off x="458975" y="2190375"/>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600"/>
              <a:buNone/>
            </a:pPr>
            <a:r>
              <a:rPr lang="en-GB">
                <a:solidFill>
                  <a:schemeClr val="dk2"/>
                </a:solidFill>
              </a:rPr>
              <a:t>Lesson 3- Recycling</a:t>
            </a:r>
            <a:endParaRPr sz="1200">
              <a:solidFill>
                <a:schemeClr val="dk2"/>
              </a:solidFill>
            </a:endParaRPr>
          </a:p>
        </p:txBody>
      </p:sp>
      <p:sp>
        <p:nvSpPr>
          <p:cNvPr id="116" name="Google Shape;116;p23"/>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Sorting recycling items into different categories. </a:t>
            </a:r>
            <a:endParaRPr/>
          </a:p>
        </p:txBody>
      </p:sp>
      <p:sp>
        <p:nvSpPr>
          <p:cNvPr id="117" name="Google Shape;117;p23"/>
          <p:cNvSpPr txBox="1"/>
          <p:nvPr>
            <p:ph idx="7" type="subTitle"/>
          </p:nvPr>
        </p:nvSpPr>
        <p:spPr>
          <a:xfrm>
            <a:off x="4734000" y="2190375"/>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000">
                <a:solidFill>
                  <a:schemeClr val="dk2"/>
                </a:solidFill>
              </a:rPr>
              <a:t>Lesson 4- Using equipment in the kitchen</a:t>
            </a:r>
            <a:endParaRPr sz="1000">
              <a:solidFill>
                <a:schemeClr val="dk2"/>
              </a:solidFill>
            </a:endParaRPr>
          </a:p>
        </p:txBody>
      </p:sp>
      <p:sp>
        <p:nvSpPr>
          <p:cNvPr id="118" name="Google Shape;118;p23"/>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Labelling kitchen equipment and learning what food to use them with.</a:t>
            </a:r>
            <a:endParaRPr/>
          </a:p>
        </p:txBody>
      </p:sp>
      <p:sp>
        <p:nvSpPr>
          <p:cNvPr id="119" name="Google Shape;119;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solidFill>
                  <a:schemeClr val="dk2"/>
                </a:solidFill>
              </a:rPr>
              <a:t>‹#›</a:t>
            </a:fld>
            <a:endParaRPr>
              <a:solidFill>
                <a:schemeClr val="dk2"/>
              </a:solidFill>
            </a:endParaRPr>
          </a:p>
        </p:txBody>
      </p:sp>
      <p:sp>
        <p:nvSpPr>
          <p:cNvPr id="120" name="Google Shape;120;p23"/>
          <p:cNvSpPr txBox="1"/>
          <p:nvPr>
            <p:ph idx="5" type="subTitle"/>
          </p:nvPr>
        </p:nvSpPr>
        <p:spPr>
          <a:xfrm>
            <a:off x="458975" y="3638175"/>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200">
                <a:solidFill>
                  <a:schemeClr val="dk2"/>
                </a:solidFill>
              </a:rPr>
              <a:t>Lesson 5- Following a simple recipe</a:t>
            </a:r>
            <a:endParaRPr sz="1200">
              <a:solidFill>
                <a:schemeClr val="dk2"/>
              </a:solidFill>
            </a:endParaRPr>
          </a:p>
        </p:txBody>
      </p:sp>
      <p:sp>
        <p:nvSpPr>
          <p:cNvPr id="121" name="Google Shape;121;p23"/>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Following simple steps to make a cheese sandwich.</a:t>
            </a:r>
            <a:endParaRPr/>
          </a:p>
        </p:txBody>
      </p:sp>
      <p:sp>
        <p:nvSpPr>
          <p:cNvPr id="122" name="Google Shape;122;p23"/>
          <p:cNvSpPr txBox="1"/>
          <p:nvPr>
            <p:ph idx="7" type="subTitle"/>
          </p:nvPr>
        </p:nvSpPr>
        <p:spPr>
          <a:xfrm>
            <a:off x="4734000" y="3638175"/>
            <a:ext cx="31284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6- Daily meals</a:t>
            </a:r>
            <a:endParaRPr>
              <a:solidFill>
                <a:schemeClr val="dk2"/>
              </a:solidFill>
            </a:endParaRPr>
          </a:p>
        </p:txBody>
      </p:sp>
      <p:sp>
        <p:nvSpPr>
          <p:cNvPr id="123" name="Google Shape;123;p23"/>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Choosing food items and matching them to a meal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29" name="Google Shape;129;p2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Getting dressed</a:t>
            </a:r>
            <a:endParaRPr>
              <a:solidFill>
                <a:schemeClr val="dk2"/>
              </a:solidFill>
            </a:endParaRPr>
          </a:p>
        </p:txBody>
      </p:sp>
      <p:sp>
        <p:nvSpPr>
          <p:cNvPr id="130" name="Google Shape;130;p24"/>
          <p:cNvSpPr txBox="1"/>
          <p:nvPr>
            <p:ph idx="1" type="body"/>
          </p:nvPr>
        </p:nvSpPr>
        <p:spPr>
          <a:xfrm>
            <a:off x="458975" y="11333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explore strategies for independence in dressing.</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Skills required for dressing- introduction to each one. </a:t>
            </a:r>
            <a:endParaRPr/>
          </a:p>
          <a:p>
            <a:pPr indent="-330200" lvl="0" marL="457200" rtl="0" algn="l">
              <a:lnSpc>
                <a:spcPct val="130000"/>
              </a:lnSpc>
              <a:spcBef>
                <a:spcPts val="0"/>
              </a:spcBef>
              <a:spcAft>
                <a:spcPts val="0"/>
              </a:spcAft>
              <a:buSzPts val="1600"/>
              <a:buAutoNum type="arabicPeriod"/>
            </a:pPr>
            <a:r>
              <a:rPr lang="en-GB"/>
              <a:t>How to support independent dressing- supporting environment and approach.</a:t>
            </a:r>
            <a:endParaRPr/>
          </a:p>
          <a:p>
            <a:pPr indent="-330200" lvl="0" marL="457200" rtl="0" algn="l">
              <a:lnSpc>
                <a:spcPct val="130000"/>
              </a:lnSpc>
              <a:spcBef>
                <a:spcPts val="0"/>
              </a:spcBef>
              <a:spcAft>
                <a:spcPts val="0"/>
              </a:spcAft>
              <a:buSzPts val="1600"/>
              <a:buAutoNum type="arabicPeriod"/>
            </a:pPr>
            <a:r>
              <a:rPr lang="en-GB"/>
              <a:t>Backward chaining- teaching for success. Breaking a dressing sequence into steps. </a:t>
            </a:r>
            <a:endParaRPr/>
          </a:p>
          <a:p>
            <a:pPr indent="-330200" lvl="0" marL="457200" rtl="0" algn="l">
              <a:lnSpc>
                <a:spcPct val="130000"/>
              </a:lnSpc>
              <a:spcBef>
                <a:spcPts val="0"/>
              </a:spcBef>
              <a:spcAft>
                <a:spcPts val="0"/>
              </a:spcAft>
              <a:buSzPts val="1600"/>
              <a:buAutoNum type="arabicPeriod"/>
            </a:pPr>
            <a:r>
              <a:rPr lang="en-GB"/>
              <a:t>Top tips for developing independence with specific clothing items- tops, zips and shoelaces. </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SzPts val="1600"/>
              <a:buNone/>
            </a:pPr>
            <a:r>
              <a:rPr lang="en-GB"/>
              <a:t>Resources: clothing items</a:t>
            </a:r>
            <a:endParaRPr/>
          </a:p>
        </p:txBody>
      </p:sp>
      <p:sp>
        <p:nvSpPr>
          <p:cNvPr id="131" name="Google Shape;131;p2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393700" lvl="0" marL="457200" rtl="0" algn="l">
              <a:spcBef>
                <a:spcPts val="0"/>
              </a:spcBef>
              <a:spcAft>
                <a:spcPts val="0"/>
              </a:spcAft>
              <a:buClr>
                <a:schemeClr val="dk2"/>
              </a:buClr>
              <a:buSzPts val="2600"/>
              <a:buAutoNum type="arabicPeriod"/>
            </a:pPr>
            <a:r>
              <a:rPr lang="en-GB" sz="2600">
                <a:solidFill>
                  <a:schemeClr val="dk2"/>
                </a:solidFill>
              </a:rPr>
              <a:t>Independent dressing</a:t>
            </a:r>
            <a:endParaRPr sz="2600">
              <a:solidFill>
                <a:schemeClr val="dk2"/>
              </a:solidFill>
            </a:endParaRPr>
          </a:p>
        </p:txBody>
      </p:sp>
      <p:sp>
        <p:nvSpPr>
          <p:cNvPr id="137" name="Google Shape;137;p25"/>
          <p:cNvSpPr txBox="1"/>
          <p:nvPr>
            <p:ph idx="1" type="body"/>
          </p:nvPr>
        </p:nvSpPr>
        <p:spPr>
          <a:xfrm>
            <a:off x="458975" y="13619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All learners will </a:t>
            </a:r>
            <a:r>
              <a:rPr lang="en-GB" u="sng"/>
              <a:t>develop independence</a:t>
            </a:r>
            <a:r>
              <a:rPr lang="en-GB"/>
              <a:t> in dressing at </a:t>
            </a:r>
            <a:r>
              <a:rPr lang="en-GB" u="sng"/>
              <a:t>different stages</a:t>
            </a:r>
            <a:r>
              <a:rPr lang="en-GB"/>
              <a:t>. Skills required for dressing:</a:t>
            </a:r>
            <a:endParaRPr/>
          </a:p>
          <a:p>
            <a:pPr indent="0" lvl="0" marL="0" rtl="0" algn="l">
              <a:spcBef>
                <a:spcPts val="0"/>
              </a:spcBef>
              <a:spcAft>
                <a:spcPts val="0"/>
              </a:spcAft>
              <a:buNone/>
            </a:pPr>
            <a:r>
              <a:t/>
            </a:r>
            <a:endParaRPr/>
          </a:p>
          <a:p>
            <a:pPr indent="-349250" lvl="0" marL="457200" rtl="0" algn="l">
              <a:spcBef>
                <a:spcPts val="0"/>
              </a:spcBef>
              <a:spcAft>
                <a:spcPts val="0"/>
              </a:spcAft>
              <a:buSzPts val="1900"/>
              <a:buChar char="-"/>
            </a:pPr>
            <a:r>
              <a:rPr b="1" lang="en-GB" sz="1900"/>
              <a:t>Motor skills (fine and gross)</a:t>
            </a:r>
            <a:endParaRPr b="1" sz="1900"/>
          </a:p>
          <a:p>
            <a:pPr indent="-349250" lvl="0" marL="457200" rtl="0" algn="l">
              <a:spcBef>
                <a:spcPts val="0"/>
              </a:spcBef>
              <a:spcAft>
                <a:spcPts val="0"/>
              </a:spcAft>
              <a:buSzPts val="1900"/>
              <a:buChar char="-"/>
            </a:pPr>
            <a:r>
              <a:rPr b="1" lang="en-GB" sz="1900"/>
              <a:t>Co-ordination</a:t>
            </a:r>
            <a:endParaRPr b="1" sz="1900"/>
          </a:p>
          <a:p>
            <a:pPr indent="-349250" lvl="0" marL="457200" rtl="0" algn="l">
              <a:spcBef>
                <a:spcPts val="0"/>
              </a:spcBef>
              <a:spcAft>
                <a:spcPts val="0"/>
              </a:spcAft>
              <a:buSzPts val="1900"/>
              <a:buChar char="-"/>
            </a:pPr>
            <a:r>
              <a:rPr b="1" lang="en-GB" sz="1900"/>
              <a:t>Balance</a:t>
            </a:r>
            <a:endParaRPr b="1" sz="1900"/>
          </a:p>
          <a:p>
            <a:pPr indent="-349250" lvl="0" marL="457200" rtl="0" algn="l">
              <a:spcBef>
                <a:spcPts val="0"/>
              </a:spcBef>
              <a:spcAft>
                <a:spcPts val="0"/>
              </a:spcAft>
              <a:buSzPts val="1900"/>
              <a:buChar char="-"/>
            </a:pPr>
            <a:r>
              <a:rPr b="1" lang="en-GB" sz="1900"/>
              <a:t>Perception</a:t>
            </a:r>
            <a:endParaRPr b="1" sz="1900"/>
          </a:p>
          <a:p>
            <a:pPr indent="-349250" lvl="0" marL="457200" rtl="0" algn="l">
              <a:spcBef>
                <a:spcPts val="0"/>
              </a:spcBef>
              <a:spcAft>
                <a:spcPts val="0"/>
              </a:spcAft>
              <a:buSzPts val="1900"/>
              <a:buChar char="-"/>
            </a:pPr>
            <a:r>
              <a:rPr b="1" lang="en-GB" sz="1900"/>
              <a:t>Stereognosis</a:t>
            </a:r>
            <a:endParaRPr b="1" sz="1900"/>
          </a:p>
          <a:p>
            <a:pPr indent="-349250" lvl="0" marL="457200" rtl="0" algn="l">
              <a:spcBef>
                <a:spcPts val="0"/>
              </a:spcBef>
              <a:spcAft>
                <a:spcPts val="0"/>
              </a:spcAft>
              <a:buSzPts val="1900"/>
              <a:buChar char="-"/>
            </a:pPr>
            <a:r>
              <a:rPr b="1" lang="en-GB" sz="1900"/>
              <a:t>Body Schema </a:t>
            </a:r>
            <a:endParaRPr b="1" sz="1900"/>
          </a:p>
        </p:txBody>
      </p:sp>
      <p:sp>
        <p:nvSpPr>
          <p:cNvPr id="138" name="Google Shape;138;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Motor skills (fine and gross)</a:t>
            </a:r>
            <a:endParaRPr sz="2600">
              <a:solidFill>
                <a:schemeClr val="dk2"/>
              </a:solidFill>
            </a:endParaRPr>
          </a:p>
          <a:p>
            <a:pPr indent="0" lvl="0" marL="0" rtl="0" algn="l">
              <a:spcBef>
                <a:spcPts val="0"/>
              </a:spcBef>
              <a:spcAft>
                <a:spcPts val="0"/>
              </a:spcAft>
              <a:buNone/>
            </a:pPr>
            <a:r>
              <a:t/>
            </a:r>
            <a:endParaRPr sz="2600">
              <a:solidFill>
                <a:schemeClr val="dk2"/>
              </a:solidFill>
            </a:endParaRPr>
          </a:p>
        </p:txBody>
      </p:sp>
      <p:sp>
        <p:nvSpPr>
          <p:cNvPr id="144" name="Google Shape;144;p2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Requires muscle strength and flexibility in joints and limbs.</a:t>
            </a:r>
            <a:endParaRPr sz="2500"/>
          </a:p>
        </p:txBody>
      </p:sp>
      <p:sp>
        <p:nvSpPr>
          <p:cNvPr id="145" name="Google Shape;145;p2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Co-ordination</a:t>
            </a:r>
            <a:endParaRPr sz="2600">
              <a:solidFill>
                <a:schemeClr val="dk2"/>
              </a:solidFill>
            </a:endParaRPr>
          </a:p>
        </p:txBody>
      </p:sp>
      <p:sp>
        <p:nvSpPr>
          <p:cNvPr id="151" name="Google Shape;151;p27"/>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Requires the ability to create co-ordinated movements with limbs, e.g. pulling t-shirt down with one arm whilst pushing the other arm through a sleeve.</a:t>
            </a:r>
            <a:endParaRPr sz="2500"/>
          </a:p>
        </p:txBody>
      </p:sp>
      <p:sp>
        <p:nvSpPr>
          <p:cNvPr id="152" name="Google Shape;152;p2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Balance</a:t>
            </a:r>
            <a:endParaRPr sz="2600">
              <a:solidFill>
                <a:schemeClr val="dk2"/>
              </a:solidFill>
            </a:endParaRPr>
          </a:p>
        </p:txBody>
      </p:sp>
      <p:sp>
        <p:nvSpPr>
          <p:cNvPr id="158" name="Google Shape;158;p28"/>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The ability to maintain balance whilst shifting position and posture, e.g. putting one leg through trousers whilst standing on the other. </a:t>
            </a:r>
            <a:endParaRPr sz="2500"/>
          </a:p>
        </p:txBody>
      </p:sp>
      <p:sp>
        <p:nvSpPr>
          <p:cNvPr id="159" name="Google Shape;159;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Perception</a:t>
            </a:r>
            <a:endParaRPr sz="2600">
              <a:solidFill>
                <a:schemeClr val="dk2"/>
              </a:solidFill>
            </a:endParaRPr>
          </a:p>
        </p:txBody>
      </p:sp>
      <p:sp>
        <p:nvSpPr>
          <p:cNvPr id="165" name="Google Shape;165;p29"/>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Knowing that things are different shapes and sizes, eg. fitting buttons through holes.</a:t>
            </a:r>
            <a:endParaRPr sz="2500"/>
          </a:p>
        </p:txBody>
      </p:sp>
      <p:sp>
        <p:nvSpPr>
          <p:cNvPr id="166" name="Google Shape;166;p2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458975" y="521225"/>
            <a:ext cx="8226000" cy="8145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solidFill>
                  <a:schemeClr val="dk2"/>
                </a:solidFill>
              </a:rPr>
              <a:t>Stereognosis</a:t>
            </a:r>
            <a:endParaRPr sz="2600">
              <a:solidFill>
                <a:schemeClr val="dk2"/>
              </a:solidFill>
            </a:endParaRPr>
          </a:p>
        </p:txBody>
      </p:sp>
      <p:sp>
        <p:nvSpPr>
          <p:cNvPr id="172" name="Google Shape;172;p30"/>
          <p:cNvSpPr txBox="1"/>
          <p:nvPr>
            <p:ph idx="1" type="body"/>
          </p:nvPr>
        </p:nvSpPr>
        <p:spPr>
          <a:xfrm>
            <a:off x="458975" y="15143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The ability to feel around clothing items without being able to see, e.g putting arms through a jumper whilst it is covering a head.</a:t>
            </a:r>
            <a:endParaRPr sz="2500"/>
          </a:p>
        </p:txBody>
      </p:sp>
      <p:sp>
        <p:nvSpPr>
          <p:cNvPr id="173" name="Google Shape;173;p3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