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67cf71b9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67cf71b9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bf09584a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bf09584a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bf09584a7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bf09584a7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8bf09584a7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8bf09584a7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2795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</a:rPr>
              <a:t>Comparing objects by size</a:t>
            </a:r>
            <a:endParaRPr sz="6000"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</a:rPr>
              <a:t>Lesson 1</a:t>
            </a:r>
            <a:endParaRPr sz="6000"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8000" y="818900"/>
            <a:ext cx="1645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Numeracy: Shape and Sorting -Applying Learning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Simon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5852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/>
          <p:nvPr/>
        </p:nvSpPr>
        <p:spPr>
          <a:xfrm>
            <a:off x="2739625" y="888800"/>
            <a:ext cx="5371800" cy="3975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5"/>
          <p:cNvSpPr/>
          <p:nvPr/>
        </p:nvSpPr>
        <p:spPr>
          <a:xfrm>
            <a:off x="8820000" y="888800"/>
            <a:ext cx="5371800" cy="3975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5"/>
          <p:cNvSpPr/>
          <p:nvPr/>
        </p:nvSpPr>
        <p:spPr>
          <a:xfrm>
            <a:off x="2739625" y="5316200"/>
            <a:ext cx="5371800" cy="3975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5"/>
          <p:cNvSpPr/>
          <p:nvPr/>
        </p:nvSpPr>
        <p:spPr>
          <a:xfrm>
            <a:off x="8820000" y="5316200"/>
            <a:ext cx="5371800" cy="3975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5"/>
          <p:cNvSpPr txBox="1"/>
          <p:nvPr/>
        </p:nvSpPr>
        <p:spPr>
          <a:xfrm>
            <a:off x="3411100" y="3599100"/>
            <a:ext cx="4109400" cy="9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900">
                <a:latin typeface="Montserrat"/>
                <a:ea typeface="Montserrat"/>
                <a:cs typeface="Montserrat"/>
                <a:sym typeface="Montserrat"/>
              </a:rPr>
              <a:t>big</a:t>
            </a:r>
            <a:endParaRPr b="1" sz="4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9451200" y="3599100"/>
            <a:ext cx="4109400" cy="9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900">
                <a:latin typeface="Montserrat"/>
                <a:ea typeface="Montserrat"/>
                <a:cs typeface="Montserrat"/>
                <a:sym typeface="Montserrat"/>
              </a:rPr>
              <a:t>small</a:t>
            </a:r>
            <a:endParaRPr b="1" sz="4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3370825" y="8093900"/>
            <a:ext cx="4109400" cy="9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900">
                <a:latin typeface="Montserrat"/>
                <a:ea typeface="Montserrat"/>
                <a:cs typeface="Montserrat"/>
                <a:sym typeface="Montserrat"/>
              </a:rPr>
              <a:t>biggest</a:t>
            </a:r>
            <a:endParaRPr b="1" sz="4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9451200" y="7871600"/>
            <a:ext cx="4109400" cy="9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900">
                <a:latin typeface="Montserrat"/>
                <a:ea typeface="Montserrat"/>
                <a:cs typeface="Montserrat"/>
                <a:sym typeface="Montserrat"/>
              </a:rPr>
              <a:t>smallest</a:t>
            </a:r>
            <a:endParaRPr b="1" sz="4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5"/>
          <p:cNvSpPr/>
          <p:nvPr/>
        </p:nvSpPr>
        <p:spPr>
          <a:xfrm>
            <a:off x="3572250" y="1638300"/>
            <a:ext cx="1960800" cy="19608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"/>
          <p:cNvSpPr/>
          <p:nvPr/>
        </p:nvSpPr>
        <p:spPr>
          <a:xfrm>
            <a:off x="6000525" y="2777400"/>
            <a:ext cx="821700" cy="8217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9" name="Google Shape;99;p15"/>
          <p:cNvCxnSpPr/>
          <p:nvPr/>
        </p:nvCxnSpPr>
        <p:spPr>
          <a:xfrm flipH="1">
            <a:off x="5533175" y="1396675"/>
            <a:ext cx="1557600" cy="8175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0" name="Google Shape;100;p15"/>
          <p:cNvSpPr/>
          <p:nvPr/>
        </p:nvSpPr>
        <p:spPr>
          <a:xfrm>
            <a:off x="9746638" y="1759113"/>
            <a:ext cx="1960800" cy="19608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5"/>
          <p:cNvSpPr/>
          <p:nvPr/>
        </p:nvSpPr>
        <p:spPr>
          <a:xfrm>
            <a:off x="12174913" y="2898213"/>
            <a:ext cx="821700" cy="8217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2" name="Google Shape;102;p15"/>
          <p:cNvCxnSpPr>
            <a:endCxn id="101" idx="0"/>
          </p:cNvCxnSpPr>
          <p:nvPr/>
        </p:nvCxnSpPr>
        <p:spPr>
          <a:xfrm flipH="1">
            <a:off x="12585763" y="1517613"/>
            <a:ext cx="679500" cy="13806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3" name="Google Shape;103;p15"/>
          <p:cNvSpPr/>
          <p:nvPr/>
        </p:nvSpPr>
        <p:spPr>
          <a:xfrm>
            <a:off x="3187475" y="6133100"/>
            <a:ext cx="1960800" cy="19608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5"/>
          <p:cNvSpPr/>
          <p:nvPr/>
        </p:nvSpPr>
        <p:spPr>
          <a:xfrm>
            <a:off x="5415275" y="6887300"/>
            <a:ext cx="1206600" cy="12066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5"/>
          <p:cNvSpPr/>
          <p:nvPr/>
        </p:nvSpPr>
        <p:spPr>
          <a:xfrm>
            <a:off x="6888875" y="7272200"/>
            <a:ext cx="821700" cy="8217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6" name="Google Shape;106;p15"/>
          <p:cNvCxnSpPr>
            <a:endCxn id="103" idx="7"/>
          </p:cNvCxnSpPr>
          <p:nvPr/>
        </p:nvCxnSpPr>
        <p:spPr>
          <a:xfrm flipH="1">
            <a:off x="4861122" y="5659153"/>
            <a:ext cx="2697000" cy="7611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7" name="Google Shape;107;p15"/>
          <p:cNvSpPr/>
          <p:nvPr/>
        </p:nvSpPr>
        <p:spPr>
          <a:xfrm>
            <a:off x="9451175" y="6133100"/>
            <a:ext cx="1960800" cy="19608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5"/>
          <p:cNvSpPr/>
          <p:nvPr/>
        </p:nvSpPr>
        <p:spPr>
          <a:xfrm>
            <a:off x="11678975" y="6887300"/>
            <a:ext cx="1206600" cy="12066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5"/>
          <p:cNvSpPr/>
          <p:nvPr/>
        </p:nvSpPr>
        <p:spPr>
          <a:xfrm>
            <a:off x="13152575" y="7272200"/>
            <a:ext cx="821700" cy="821700"/>
          </a:xfrm>
          <a:prstGeom prst="ellipse">
            <a:avLst/>
          </a:prstGeom>
          <a:solidFill>
            <a:srgbClr val="666666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0" name="Google Shape;110;p15"/>
          <p:cNvCxnSpPr>
            <a:endCxn id="109" idx="0"/>
          </p:cNvCxnSpPr>
          <p:nvPr/>
        </p:nvCxnSpPr>
        <p:spPr>
          <a:xfrm flipH="1">
            <a:off x="13563425" y="5659100"/>
            <a:ext cx="258300" cy="16131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/>
          <p:nvPr>
            <p:ph type="title"/>
          </p:nvPr>
        </p:nvSpPr>
        <p:spPr>
          <a:xfrm>
            <a:off x="917950" y="5852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6" name="Google Shape;11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7" name="Google Shape;117;p16"/>
          <p:cNvSpPr/>
          <p:nvPr/>
        </p:nvSpPr>
        <p:spPr>
          <a:xfrm>
            <a:off x="2739625" y="888800"/>
            <a:ext cx="5371800" cy="3975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6"/>
          <p:cNvSpPr/>
          <p:nvPr/>
        </p:nvSpPr>
        <p:spPr>
          <a:xfrm>
            <a:off x="8820000" y="888800"/>
            <a:ext cx="5371800" cy="3975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6"/>
          <p:cNvSpPr/>
          <p:nvPr/>
        </p:nvSpPr>
        <p:spPr>
          <a:xfrm>
            <a:off x="2739625" y="5316200"/>
            <a:ext cx="5371800" cy="3975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6"/>
          <p:cNvSpPr/>
          <p:nvPr/>
        </p:nvSpPr>
        <p:spPr>
          <a:xfrm>
            <a:off x="8820000" y="5316200"/>
            <a:ext cx="5371800" cy="3975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6"/>
          <p:cNvSpPr txBox="1"/>
          <p:nvPr/>
        </p:nvSpPr>
        <p:spPr>
          <a:xfrm>
            <a:off x="3411100" y="3599100"/>
            <a:ext cx="4109400" cy="9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900">
                <a:latin typeface="Montserrat"/>
                <a:ea typeface="Montserrat"/>
                <a:cs typeface="Montserrat"/>
                <a:sym typeface="Montserrat"/>
              </a:rPr>
              <a:t>tall</a:t>
            </a:r>
            <a:endParaRPr b="1" sz="4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6"/>
          <p:cNvSpPr txBox="1"/>
          <p:nvPr/>
        </p:nvSpPr>
        <p:spPr>
          <a:xfrm>
            <a:off x="9451200" y="3733400"/>
            <a:ext cx="4109400" cy="9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900">
                <a:latin typeface="Montserrat"/>
                <a:ea typeface="Montserrat"/>
                <a:cs typeface="Montserrat"/>
                <a:sym typeface="Montserrat"/>
              </a:rPr>
              <a:t>short</a:t>
            </a:r>
            <a:endParaRPr b="1" sz="4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3370825" y="8308775"/>
            <a:ext cx="4109400" cy="9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900">
                <a:latin typeface="Montserrat"/>
                <a:ea typeface="Montserrat"/>
                <a:cs typeface="Montserrat"/>
                <a:sym typeface="Montserrat"/>
              </a:rPr>
              <a:t>tallest</a:t>
            </a:r>
            <a:endParaRPr b="1" sz="4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6"/>
          <p:cNvSpPr txBox="1"/>
          <p:nvPr/>
        </p:nvSpPr>
        <p:spPr>
          <a:xfrm>
            <a:off x="9451200" y="8093900"/>
            <a:ext cx="4109400" cy="9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900">
                <a:latin typeface="Montserrat"/>
                <a:ea typeface="Montserrat"/>
                <a:cs typeface="Montserrat"/>
                <a:sym typeface="Montserrat"/>
              </a:rPr>
              <a:t>shortest</a:t>
            </a:r>
            <a:endParaRPr b="1" sz="4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16"/>
          <p:cNvSpPr/>
          <p:nvPr/>
        </p:nvSpPr>
        <p:spPr>
          <a:xfrm>
            <a:off x="3706550" y="1074500"/>
            <a:ext cx="1155000" cy="2658900"/>
          </a:xfrm>
          <a:prstGeom prst="can">
            <a:avLst>
              <a:gd fmla="val 25000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6"/>
          <p:cNvSpPr/>
          <p:nvPr/>
        </p:nvSpPr>
        <p:spPr>
          <a:xfrm>
            <a:off x="6141950" y="2766500"/>
            <a:ext cx="1155000" cy="966900"/>
          </a:xfrm>
          <a:prstGeom prst="can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7" name="Google Shape;127;p16"/>
          <p:cNvCxnSpPr>
            <a:endCxn id="125" idx="4"/>
          </p:cNvCxnSpPr>
          <p:nvPr/>
        </p:nvCxnSpPr>
        <p:spPr>
          <a:xfrm flipH="1">
            <a:off x="4861550" y="1396550"/>
            <a:ext cx="2229300" cy="10074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8" name="Google Shape;128;p16"/>
          <p:cNvSpPr/>
          <p:nvPr/>
        </p:nvSpPr>
        <p:spPr>
          <a:xfrm>
            <a:off x="9710700" y="1074500"/>
            <a:ext cx="1155000" cy="2658900"/>
          </a:xfrm>
          <a:prstGeom prst="can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6"/>
          <p:cNvSpPr/>
          <p:nvPr/>
        </p:nvSpPr>
        <p:spPr>
          <a:xfrm>
            <a:off x="12146100" y="2766500"/>
            <a:ext cx="1155000" cy="966900"/>
          </a:xfrm>
          <a:prstGeom prst="can">
            <a:avLst>
              <a:gd fmla="val 25000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0" name="Google Shape;130;p16"/>
          <p:cNvCxnSpPr>
            <a:endCxn id="129" idx="1"/>
          </p:cNvCxnSpPr>
          <p:nvPr/>
        </p:nvCxnSpPr>
        <p:spPr>
          <a:xfrm flipH="1">
            <a:off x="12723600" y="1396400"/>
            <a:ext cx="371400" cy="13701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1" name="Google Shape;131;p16"/>
          <p:cNvSpPr/>
          <p:nvPr/>
        </p:nvSpPr>
        <p:spPr>
          <a:xfrm>
            <a:off x="3232450" y="5649875"/>
            <a:ext cx="1155000" cy="2658900"/>
          </a:xfrm>
          <a:prstGeom prst="can">
            <a:avLst>
              <a:gd fmla="val 25000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6"/>
          <p:cNvSpPr/>
          <p:nvPr/>
        </p:nvSpPr>
        <p:spPr>
          <a:xfrm>
            <a:off x="6616750" y="7341875"/>
            <a:ext cx="1155000" cy="966900"/>
          </a:xfrm>
          <a:prstGeom prst="can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3" name="Google Shape;133;p16"/>
          <p:cNvCxnSpPr>
            <a:endCxn id="131" idx="4"/>
          </p:cNvCxnSpPr>
          <p:nvPr/>
        </p:nvCxnSpPr>
        <p:spPr>
          <a:xfrm flipH="1">
            <a:off x="4387450" y="5971925"/>
            <a:ext cx="2229300" cy="10074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4" name="Google Shape;134;p16"/>
          <p:cNvSpPr/>
          <p:nvPr/>
        </p:nvSpPr>
        <p:spPr>
          <a:xfrm>
            <a:off x="4986950" y="6938675"/>
            <a:ext cx="1155000" cy="1370100"/>
          </a:xfrm>
          <a:prstGeom prst="can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6"/>
          <p:cNvSpPr/>
          <p:nvPr/>
        </p:nvSpPr>
        <p:spPr>
          <a:xfrm>
            <a:off x="9236250" y="5667200"/>
            <a:ext cx="1155000" cy="2658900"/>
          </a:xfrm>
          <a:prstGeom prst="can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6"/>
          <p:cNvSpPr/>
          <p:nvPr/>
        </p:nvSpPr>
        <p:spPr>
          <a:xfrm>
            <a:off x="12620550" y="7359200"/>
            <a:ext cx="1155000" cy="966900"/>
          </a:xfrm>
          <a:prstGeom prst="can">
            <a:avLst>
              <a:gd fmla="val 25000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7" name="Google Shape;137;p16"/>
          <p:cNvCxnSpPr>
            <a:endCxn id="136" idx="1"/>
          </p:cNvCxnSpPr>
          <p:nvPr/>
        </p:nvCxnSpPr>
        <p:spPr>
          <a:xfrm flipH="1">
            <a:off x="13198050" y="5667200"/>
            <a:ext cx="362400" cy="16920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8" name="Google Shape;138;p16"/>
          <p:cNvSpPr/>
          <p:nvPr/>
        </p:nvSpPr>
        <p:spPr>
          <a:xfrm>
            <a:off x="10990750" y="6956000"/>
            <a:ext cx="1155000" cy="1370100"/>
          </a:xfrm>
          <a:prstGeom prst="can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7"/>
          <p:cNvSpPr txBox="1"/>
          <p:nvPr>
            <p:ph type="title"/>
          </p:nvPr>
        </p:nvSpPr>
        <p:spPr>
          <a:xfrm>
            <a:off x="917950" y="5852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4" name="Google Shape;14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5" name="Google Shape;145;p17"/>
          <p:cNvSpPr/>
          <p:nvPr/>
        </p:nvSpPr>
        <p:spPr>
          <a:xfrm>
            <a:off x="2739625" y="888800"/>
            <a:ext cx="5371800" cy="3975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7"/>
          <p:cNvSpPr/>
          <p:nvPr/>
        </p:nvSpPr>
        <p:spPr>
          <a:xfrm>
            <a:off x="8820000" y="888800"/>
            <a:ext cx="5371800" cy="3975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7"/>
          <p:cNvSpPr/>
          <p:nvPr/>
        </p:nvSpPr>
        <p:spPr>
          <a:xfrm>
            <a:off x="2739625" y="5316200"/>
            <a:ext cx="5371800" cy="3975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7"/>
          <p:cNvSpPr/>
          <p:nvPr/>
        </p:nvSpPr>
        <p:spPr>
          <a:xfrm>
            <a:off x="8820000" y="5316200"/>
            <a:ext cx="5371800" cy="3975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7"/>
          <p:cNvSpPr txBox="1"/>
          <p:nvPr/>
        </p:nvSpPr>
        <p:spPr>
          <a:xfrm>
            <a:off x="3411100" y="3599100"/>
            <a:ext cx="4109400" cy="9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900">
                <a:latin typeface="Montserrat"/>
                <a:ea typeface="Montserrat"/>
                <a:cs typeface="Montserrat"/>
                <a:sym typeface="Montserrat"/>
              </a:rPr>
              <a:t>long</a:t>
            </a:r>
            <a:endParaRPr b="1" sz="4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17"/>
          <p:cNvSpPr txBox="1"/>
          <p:nvPr/>
        </p:nvSpPr>
        <p:spPr>
          <a:xfrm>
            <a:off x="9451200" y="3599100"/>
            <a:ext cx="4109400" cy="9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900">
                <a:latin typeface="Montserrat"/>
                <a:ea typeface="Montserrat"/>
                <a:cs typeface="Montserrat"/>
                <a:sym typeface="Montserrat"/>
              </a:rPr>
              <a:t>short</a:t>
            </a:r>
            <a:endParaRPr b="1" sz="4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1" name="Google Shape;151;p17"/>
          <p:cNvSpPr txBox="1"/>
          <p:nvPr/>
        </p:nvSpPr>
        <p:spPr>
          <a:xfrm>
            <a:off x="3370825" y="8093900"/>
            <a:ext cx="4109400" cy="9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900">
                <a:latin typeface="Montserrat"/>
                <a:ea typeface="Montserrat"/>
                <a:cs typeface="Montserrat"/>
                <a:sym typeface="Montserrat"/>
              </a:rPr>
              <a:t>longest</a:t>
            </a:r>
            <a:endParaRPr b="1" sz="4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" name="Google Shape;152;p17"/>
          <p:cNvSpPr txBox="1"/>
          <p:nvPr/>
        </p:nvSpPr>
        <p:spPr>
          <a:xfrm>
            <a:off x="9451200" y="8093900"/>
            <a:ext cx="4109400" cy="9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900">
                <a:latin typeface="Montserrat"/>
                <a:ea typeface="Montserrat"/>
                <a:cs typeface="Montserrat"/>
                <a:sym typeface="Montserrat"/>
              </a:rPr>
              <a:t>shortest</a:t>
            </a:r>
            <a:endParaRPr b="1" sz="4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3" name="Google Shape;153;p17"/>
          <p:cNvSpPr/>
          <p:nvPr/>
        </p:nvSpPr>
        <p:spPr>
          <a:xfrm>
            <a:off x="9710700" y="1074500"/>
            <a:ext cx="1155000" cy="2658900"/>
          </a:xfrm>
          <a:prstGeom prst="can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7"/>
          <p:cNvSpPr/>
          <p:nvPr/>
        </p:nvSpPr>
        <p:spPr>
          <a:xfrm>
            <a:off x="12146100" y="2766500"/>
            <a:ext cx="1155000" cy="966900"/>
          </a:xfrm>
          <a:prstGeom prst="can">
            <a:avLst>
              <a:gd fmla="val 25000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5" name="Google Shape;155;p17"/>
          <p:cNvCxnSpPr>
            <a:endCxn id="154" idx="1"/>
          </p:cNvCxnSpPr>
          <p:nvPr/>
        </p:nvCxnSpPr>
        <p:spPr>
          <a:xfrm flipH="1">
            <a:off x="12723600" y="1396400"/>
            <a:ext cx="371400" cy="13701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6" name="Google Shape;156;p17"/>
          <p:cNvSpPr/>
          <p:nvPr/>
        </p:nvSpPr>
        <p:spPr>
          <a:xfrm>
            <a:off x="9236250" y="5398600"/>
            <a:ext cx="1155000" cy="2658900"/>
          </a:xfrm>
          <a:prstGeom prst="can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7"/>
          <p:cNvSpPr/>
          <p:nvPr/>
        </p:nvSpPr>
        <p:spPr>
          <a:xfrm>
            <a:off x="12620550" y="7090600"/>
            <a:ext cx="1155000" cy="966900"/>
          </a:xfrm>
          <a:prstGeom prst="can">
            <a:avLst>
              <a:gd fmla="val 25000" name="adj"/>
            </a:avLst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8" name="Google Shape;158;p17"/>
          <p:cNvCxnSpPr>
            <a:endCxn id="157" idx="1"/>
          </p:cNvCxnSpPr>
          <p:nvPr/>
        </p:nvCxnSpPr>
        <p:spPr>
          <a:xfrm flipH="1">
            <a:off x="13198050" y="5398600"/>
            <a:ext cx="362400" cy="16920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9" name="Google Shape;159;p17"/>
          <p:cNvSpPr/>
          <p:nvPr/>
        </p:nvSpPr>
        <p:spPr>
          <a:xfrm>
            <a:off x="10990750" y="6687400"/>
            <a:ext cx="1155000" cy="1370100"/>
          </a:xfrm>
          <a:prstGeom prst="can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7"/>
          <p:cNvSpPr/>
          <p:nvPr/>
        </p:nvSpPr>
        <p:spPr>
          <a:xfrm>
            <a:off x="3082088" y="1877125"/>
            <a:ext cx="4686876" cy="644652"/>
          </a:xfrm>
          <a:prstGeom prst="flowChartTerminator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7"/>
          <p:cNvSpPr/>
          <p:nvPr/>
        </p:nvSpPr>
        <p:spPr>
          <a:xfrm>
            <a:off x="3165925" y="2927625"/>
            <a:ext cx="1440018" cy="644652"/>
          </a:xfrm>
          <a:prstGeom prst="flowChartTerminator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62" name="Google Shape;162;p17"/>
          <p:cNvCxnSpPr/>
          <p:nvPr/>
        </p:nvCxnSpPr>
        <p:spPr>
          <a:xfrm flipH="1">
            <a:off x="5962825" y="1074500"/>
            <a:ext cx="1517400" cy="6981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3" name="Google Shape;163;p17"/>
          <p:cNvSpPr/>
          <p:nvPr/>
        </p:nvSpPr>
        <p:spPr>
          <a:xfrm>
            <a:off x="3122350" y="5781750"/>
            <a:ext cx="4686876" cy="644652"/>
          </a:xfrm>
          <a:prstGeom prst="flowChartTerminator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7"/>
          <p:cNvSpPr/>
          <p:nvPr/>
        </p:nvSpPr>
        <p:spPr>
          <a:xfrm>
            <a:off x="3082100" y="7594750"/>
            <a:ext cx="1440018" cy="644652"/>
          </a:xfrm>
          <a:prstGeom prst="flowChartTerminator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65" name="Google Shape;165;p17"/>
          <p:cNvCxnSpPr/>
          <p:nvPr/>
        </p:nvCxnSpPr>
        <p:spPr>
          <a:xfrm flipH="1">
            <a:off x="6123088" y="5419050"/>
            <a:ext cx="1224900" cy="244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6" name="Google Shape;166;p17"/>
          <p:cNvSpPr/>
          <p:nvPr/>
        </p:nvSpPr>
        <p:spPr>
          <a:xfrm>
            <a:off x="3082096" y="6688250"/>
            <a:ext cx="3041766" cy="644652"/>
          </a:xfrm>
          <a:prstGeom prst="flowChartTerminator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