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90d2c5f814_1_2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90d2c5f814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0d2c5f814_1_2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90d2c5f814_1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0d2c5f814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g90d2c5f8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0d2c5f814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90d2c5f814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0d2c5f814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90d2c5f814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0d2c5f814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90d2c5f814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0963c7f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0963c7f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0d2c5f814_1_1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g90d2c5f814_1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904fcd76da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g904fcd76d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0d2c5f814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0d2c5f814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7000">
                <a:solidFill>
                  <a:srgbClr val="4B3241"/>
                </a:solidFill>
              </a:rPr>
              <a:t>Lesson 4: Becoming a Data Master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 sz="3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2800">
                <a:solidFill>
                  <a:srgbClr val="4B3241"/>
                </a:solidFill>
              </a:rPr>
              <a:t>Spreadsheets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Halima Bhayat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>
            <p:ph type="title"/>
          </p:nvPr>
        </p:nvSpPr>
        <p:spPr>
          <a:xfrm>
            <a:off x="917950" y="890050"/>
            <a:ext cx="855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Creating a Chart</a:t>
            </a:r>
            <a:endParaRPr/>
          </a:p>
        </p:txBody>
      </p:sp>
      <p:sp>
        <p:nvSpPr>
          <p:cNvPr id="160" name="Google Shape;160;p23"/>
          <p:cNvSpPr txBox="1"/>
          <p:nvPr>
            <p:ph idx="1" type="body"/>
          </p:nvPr>
        </p:nvSpPr>
        <p:spPr>
          <a:xfrm>
            <a:off x="917950" y="1823550"/>
            <a:ext cx="8550000" cy="6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Highlight one cake </a:t>
            </a:r>
            <a:r>
              <a:rPr lang="en-GB">
                <a:solidFill>
                  <a:srgbClr val="000000"/>
                </a:solidFill>
              </a:rPr>
              <a:t>recipe</a:t>
            </a:r>
            <a:r>
              <a:rPr lang="en-GB">
                <a:solidFill>
                  <a:srgbClr val="000000"/>
                </a:solidFill>
              </a:rPr>
              <a:t> of your choice as seen in the spreadsheet image provided.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You only need need to highlight the measurements and </a:t>
            </a:r>
            <a:r>
              <a:rPr lang="en-GB">
                <a:solidFill>
                  <a:srgbClr val="000000"/>
                </a:solidFill>
              </a:rPr>
              <a:t>Quantities</a:t>
            </a:r>
            <a:r>
              <a:rPr lang="en-GB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Go to Inset chart and select a bar chart.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By using the customise tool you can </a:t>
            </a:r>
            <a:r>
              <a:rPr lang="en-GB">
                <a:solidFill>
                  <a:srgbClr val="000000"/>
                </a:solidFill>
              </a:rPr>
              <a:t>change</a:t>
            </a:r>
            <a:r>
              <a:rPr lang="en-GB">
                <a:solidFill>
                  <a:srgbClr val="000000"/>
                </a:solidFill>
              </a:rPr>
              <a:t> the way the chart looks.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Which </a:t>
            </a:r>
            <a:r>
              <a:rPr lang="en-GB">
                <a:solidFill>
                  <a:srgbClr val="000000"/>
                </a:solidFill>
              </a:rPr>
              <a:t>ingredient</a:t>
            </a:r>
            <a:r>
              <a:rPr lang="en-GB">
                <a:solidFill>
                  <a:srgbClr val="000000"/>
                </a:solidFill>
              </a:rPr>
              <a:t> has the highest quantity?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2" name="Google Shape;162;p2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4345" y="2345524"/>
            <a:ext cx="7390455" cy="4569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/>
        </p:nvSpPr>
        <p:spPr>
          <a:xfrm>
            <a:off x="10477125" y="709692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70" name="Google Shape;170;p24"/>
          <p:cNvPicPr preferRelativeResize="0"/>
          <p:nvPr/>
        </p:nvPicPr>
        <p:blipFill rotWithShape="1">
          <a:blip r:embed="rId3">
            <a:alphaModFix/>
          </a:blip>
          <a:srcRect b="28861" l="0" r="0" t="0"/>
          <a:stretch/>
        </p:blipFill>
        <p:spPr>
          <a:xfrm>
            <a:off x="7360852" y="3120374"/>
            <a:ext cx="3566295" cy="448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71" name="Google Shape;1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837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/>
          <p:nvPr/>
        </p:nvSpPr>
        <p:spPr>
          <a:xfrm>
            <a:off x="5762574" y="80007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a SUM function</a:t>
            </a:r>
            <a:endParaRPr/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SUM can be used to quickly add lots of numbers together in a row or column.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GB">
                <a:solidFill>
                  <a:schemeClr val="accent5"/>
                </a:solidFill>
              </a:rPr>
              <a:t>=SUM(D4:D11)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Notice at the top the formula bar shows your formula.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-254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3">
            <a:alphaModFix/>
          </a:blip>
          <a:srcRect b="38449" l="0" r="64552" t="21577"/>
          <a:stretch/>
        </p:blipFill>
        <p:spPr>
          <a:xfrm>
            <a:off x="9740500" y="1313775"/>
            <a:ext cx="7780299" cy="49328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9740500" y="677085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a MAX</a:t>
            </a:r>
            <a:endParaRPr/>
          </a:p>
        </p:txBody>
      </p:sp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MAX formula works out the largest value from those you select.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=MAX(D4:D11)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3">
            <a:alphaModFix/>
          </a:blip>
          <a:srcRect b="35597" l="0" r="66176" t="21581"/>
          <a:stretch/>
        </p:blipFill>
        <p:spPr>
          <a:xfrm>
            <a:off x="9656092" y="1544050"/>
            <a:ext cx="7880758" cy="560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 txBox="1"/>
          <p:nvPr/>
        </p:nvSpPr>
        <p:spPr>
          <a:xfrm>
            <a:off x="9656100" y="744012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a MIN</a:t>
            </a:r>
            <a:endParaRPr/>
          </a:p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MIN formula works out the smallest value from those you select.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=MIN(D4:D11)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37040" l="0" r="65952" t="22460"/>
          <a:stretch/>
        </p:blipFill>
        <p:spPr>
          <a:xfrm>
            <a:off x="9918763" y="2052325"/>
            <a:ext cx="7376076" cy="4932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9918775" y="72418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Example of a COUNTA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COUNTA formula works out the non blank values in a cell.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5"/>
                </a:solidFill>
              </a:rPr>
              <a:t>=COUNTA(D4:D11)</a:t>
            </a:r>
            <a:endParaRPr b="1">
              <a:solidFill>
                <a:schemeClr val="accent5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3">
            <a:alphaModFix/>
          </a:blip>
          <a:srcRect b="35862" l="0" r="64823" t="21316"/>
          <a:stretch/>
        </p:blipFill>
        <p:spPr>
          <a:xfrm>
            <a:off x="10205825" y="2320750"/>
            <a:ext cx="7164602" cy="490362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10175675" y="761362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</a:t>
            </a:r>
            <a:r>
              <a:rPr lang="en-GB">
                <a:solidFill>
                  <a:schemeClr val="dk2"/>
                </a:solidFill>
              </a:rPr>
              <a:t>Analysing a cake recipe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17264" l="0" r="11347" t="24053"/>
          <a:stretch/>
        </p:blipFill>
        <p:spPr>
          <a:xfrm>
            <a:off x="917575" y="1849625"/>
            <a:ext cx="16803600" cy="625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917950" y="8584200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917950" y="890050"/>
            <a:ext cx="8550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Analysing a cake recipe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917950" y="1823550"/>
            <a:ext cx="8550000" cy="66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Open your cake </a:t>
            </a:r>
            <a:r>
              <a:rPr lang="en-GB">
                <a:solidFill>
                  <a:srgbClr val="000000"/>
                </a:solidFill>
              </a:rPr>
              <a:t>recipes</a:t>
            </a:r>
            <a:r>
              <a:rPr lang="en-GB">
                <a:solidFill>
                  <a:srgbClr val="000000"/>
                </a:solidFill>
              </a:rPr>
              <a:t> spreadsheet from Lesson 2. 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lang="en-GB">
                <a:solidFill>
                  <a:srgbClr val="000000"/>
                </a:solidFill>
              </a:rPr>
              <a:t>Viewing the spreadsheet image provided make use of a SUM, COUNTA, MIN and MAX functions. The cells that need to make use of the function have been colour coordinated.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b="1" lang="en-GB">
                <a:solidFill>
                  <a:srgbClr val="000000"/>
                </a:solidFill>
              </a:rPr>
              <a:t>SUM</a:t>
            </a:r>
            <a:r>
              <a:rPr lang="en-GB">
                <a:solidFill>
                  <a:srgbClr val="000000"/>
                </a:solidFill>
              </a:rPr>
              <a:t> - Green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b="1" lang="en-GB">
                <a:solidFill>
                  <a:srgbClr val="000000"/>
                </a:solidFill>
              </a:rPr>
              <a:t>COUNTA</a:t>
            </a:r>
            <a:r>
              <a:rPr lang="en-GB">
                <a:solidFill>
                  <a:srgbClr val="000000"/>
                </a:solidFill>
              </a:rPr>
              <a:t> - Yellow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b="1" lang="en-GB">
                <a:solidFill>
                  <a:srgbClr val="000000"/>
                </a:solidFill>
              </a:rPr>
              <a:t>MIN</a:t>
            </a:r>
            <a:r>
              <a:rPr lang="en-GB">
                <a:solidFill>
                  <a:srgbClr val="000000"/>
                </a:solidFill>
              </a:rPr>
              <a:t> - Blue</a:t>
            </a:r>
            <a:endParaRPr>
              <a:solidFill>
                <a:srgbClr val="000000"/>
              </a:solidFill>
            </a:endParaRPr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Char char="●"/>
            </a:pPr>
            <a:r>
              <a:rPr b="1" lang="en-GB">
                <a:solidFill>
                  <a:srgbClr val="000000"/>
                </a:solidFill>
              </a:rPr>
              <a:t>MAX</a:t>
            </a:r>
            <a:r>
              <a:rPr lang="en-GB">
                <a:solidFill>
                  <a:srgbClr val="000000"/>
                </a:solidFill>
              </a:rPr>
              <a:t> - Orange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10662513" y="7725750"/>
            <a:ext cx="5226600" cy="7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Montserrat"/>
                <a:ea typeface="Montserrat"/>
                <a:cs typeface="Montserrat"/>
                <a:sym typeface="Montserrat"/>
              </a:rPr>
              <a:t>Source: Pixabay</a:t>
            </a:r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8313" y="2669800"/>
            <a:ext cx="4657525" cy="4947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099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5068468" y="602236"/>
            <a:ext cx="8077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en-GB" sz="6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6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144" name="Google Shape;144;p21"/>
          <p:cNvPicPr preferRelativeResize="0"/>
          <p:nvPr/>
        </p:nvPicPr>
        <p:blipFill rotWithShape="1">
          <a:blip r:embed="rId3">
            <a:alphaModFix/>
          </a:blip>
          <a:srcRect b="28861" l="0" r="0" t="0"/>
          <a:stretch/>
        </p:blipFill>
        <p:spPr>
          <a:xfrm>
            <a:off x="7360852" y="3120374"/>
            <a:ext cx="3566295" cy="44880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145" name="Google Shape;145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837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1"/>
          <p:cNvSpPr txBox="1"/>
          <p:nvPr/>
        </p:nvSpPr>
        <p:spPr>
          <a:xfrm>
            <a:off x="5762574" y="80007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once you’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</a:t>
            </a: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4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</a:t>
            </a:r>
            <a:r>
              <a:rPr lang="en-GB">
                <a:solidFill>
                  <a:schemeClr val="dk2"/>
                </a:solidFill>
              </a:rPr>
              <a:t>2 Creating a Chart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14789" l="0" r="5276" t="19334"/>
          <a:stretch/>
        </p:blipFill>
        <p:spPr>
          <a:xfrm>
            <a:off x="659050" y="2694200"/>
            <a:ext cx="16711374" cy="4932127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/>
          <p:nvPr/>
        </p:nvSpPr>
        <p:spPr>
          <a:xfrm>
            <a:off x="659050" y="8014075"/>
            <a:ext cx="72249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Google Sheets screenshot: 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Halima</a:t>
            </a: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Bhayat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