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Montserrat SemiBold"/>
      <p:regular r:id="rId21"/>
      <p:bold r:id="rId22"/>
      <p:italic r:id="rId23"/>
      <p:boldItalic r:id="rId24"/>
    </p:embeddedFont>
    <p:embeddedFont>
      <p:font typeface="Montserrat"/>
      <p:regular r:id="rId25"/>
      <p:bold r:id="rId26"/>
      <p:italic r:id="rId27"/>
      <p:boldItalic r:id="rId28"/>
    </p:embeddedFont>
    <p:embeddedFont>
      <p:font typeface="Montserrat Medium"/>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1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14"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SemiBold-bold.fntdata"/><Relationship Id="rId21" Type="http://schemas.openxmlformats.org/officeDocument/2006/relationships/font" Target="fonts/MontserratSemiBold-regular.fntdata"/><Relationship Id="rId24" Type="http://schemas.openxmlformats.org/officeDocument/2006/relationships/font" Target="fonts/MontserratSemiBold-boldItalic.fntdata"/><Relationship Id="rId23" Type="http://schemas.openxmlformats.org/officeDocument/2006/relationships/font" Target="fonts/Montserrat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italic.fntdata"/><Relationship Id="rId30" Type="http://schemas.openxmlformats.org/officeDocument/2006/relationships/font" Target="fonts/MontserratMedium-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MontserratMedium-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c7e871b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c7e871b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 seconds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Hello everyone! My name is Mr Johnston and I am here to teach you about Charles Dickens’ amazing novel - Oliver Twist. </a:t>
            </a:r>
            <a:endParaRPr/>
          </a:p>
          <a:p>
            <a:pPr indent="0" lvl="0" marL="0" rtl="0" algn="l">
              <a:spcBef>
                <a:spcPts val="0"/>
              </a:spcBef>
              <a:spcAft>
                <a:spcPts val="0"/>
              </a:spcAft>
              <a:buNone/>
            </a:pPr>
            <a:r>
              <a:rPr lang="en-GB"/>
              <a:t>This is one of my favorite stories. This story follows a young Victorian orphan called Oliver Twist through his adventures in Victorian England. It is a tale  full of adventure, full of danger, full of crazy characters. It’s really exciting, and at, times very scary. So I hope that you learn to love this story just as much as I do! Let’s begin. In this lesson, I’m going to introduce you to the author - Charles Dickens, and the novel’s main character - Oliver Twist.</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8c7edb8c5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c7edb8c5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Right, let’s now go through the key details of this extract.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c7edb8c5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c7edb8c5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Right, let’s now go through the key details of this extract.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c622865fd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c622865fd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Right, let’s now go through the key details of this extract.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8c622865f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8c622865f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Right, let’s now go through the key details of this extract.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8c40878e34_9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8c40878e34_9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c7edb8c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c7edb8c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Right, let’s now go through the key details of this extract.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c7edb8c5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c7edb8c5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Right, let’s now go through the key details of this extract.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c7edb8c5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c7edb8c5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Right, let’s now go through the key details of this extract.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c7edb8c5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c7edb8c5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Right, let’s now go through the key details of this extract.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c7edb8c5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c7edb8c5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Right, let’s now go through the key details of this extract.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c7edb8c5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c7edb8c5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Right, let’s now go through the key details of this extract.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8c7edb8c5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8c7edb8c5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Right, let’s now go through the key details of this extract.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c7edb8c5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c7edb8c5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Right, let’s now go through the key details of this extract.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57" name="Google Shape;57;p14"/>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58" name="Google Shape;58;p14"/>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1000"/>
              </a:spcBef>
              <a:spcAft>
                <a:spcPts val="0"/>
              </a:spcAft>
              <a:buNone/>
              <a:defRPr>
                <a:solidFill>
                  <a:srgbClr val="000000"/>
                </a:solidFill>
              </a:defRPr>
            </a:lvl3pPr>
            <a:lvl4pPr lvl="3" rtl="0">
              <a:spcBef>
                <a:spcPts val="1000"/>
              </a:spcBef>
              <a:spcAft>
                <a:spcPts val="0"/>
              </a:spcAft>
              <a:buNone/>
              <a:defRPr>
                <a:solidFill>
                  <a:srgbClr val="000000"/>
                </a:solidFill>
              </a:defRPr>
            </a:lvl4pPr>
            <a:lvl5pPr lvl="4" rtl="0">
              <a:spcBef>
                <a:spcPts val="1000"/>
              </a:spcBef>
              <a:spcAft>
                <a:spcPts val="0"/>
              </a:spcAft>
              <a:buNone/>
              <a:defRPr>
                <a:solidFill>
                  <a:srgbClr val="000000"/>
                </a:solidFill>
              </a:defRPr>
            </a:lvl5pPr>
            <a:lvl6pPr lvl="5" rtl="0">
              <a:spcBef>
                <a:spcPts val="1000"/>
              </a:spcBef>
              <a:spcAft>
                <a:spcPts val="0"/>
              </a:spcAft>
              <a:buNone/>
              <a:defRPr>
                <a:solidFill>
                  <a:srgbClr val="000000"/>
                </a:solidFill>
              </a:defRPr>
            </a:lvl6pPr>
            <a:lvl7pPr lvl="6" rtl="0">
              <a:spcBef>
                <a:spcPts val="1000"/>
              </a:spcBef>
              <a:spcAft>
                <a:spcPts val="0"/>
              </a:spcAft>
              <a:buNone/>
              <a:defRPr>
                <a:solidFill>
                  <a:srgbClr val="000000"/>
                </a:solidFill>
              </a:defRPr>
            </a:lvl7pPr>
            <a:lvl8pPr lvl="7" rtl="0">
              <a:spcBef>
                <a:spcPts val="1000"/>
              </a:spcBef>
              <a:spcAft>
                <a:spcPts val="0"/>
              </a:spcAft>
              <a:buNone/>
              <a:defRPr>
                <a:solidFill>
                  <a:srgbClr val="000000"/>
                </a:solidFill>
              </a:defRPr>
            </a:lvl8pPr>
            <a:lvl9pPr lvl="8" rtl="0">
              <a:spcBef>
                <a:spcPts val="1000"/>
              </a:spcBef>
              <a:spcAft>
                <a:spcPts val="1000"/>
              </a:spcAft>
              <a:buNone/>
              <a:defRPr>
                <a:solidFill>
                  <a:srgbClr val="000000"/>
                </a:solidFill>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60" name="Google Shape;60;p1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61" name="Shape 61"/>
        <p:cNvGrpSpPr/>
        <p:nvPr/>
      </p:nvGrpSpPr>
      <p:grpSpPr>
        <a:xfrm>
          <a:off x="0" y="0"/>
          <a:ext cx="0" cy="0"/>
          <a:chOff x="0" y="0"/>
          <a:chExt cx="0" cy="0"/>
        </a:xfrm>
      </p:grpSpPr>
      <p:sp>
        <p:nvSpPr>
          <p:cNvPr id="62" name="Google Shape;62;p15"/>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3" name="Google Shape;63;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64" name="Google Shape;64;p1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6"/>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8" name="Google Shape;68;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7"/>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72" name="Google Shape;72;p17"/>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73" name="Google Shape;73;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4" name="Google Shape;74;p17"/>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18"/>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78" name="Shape 78"/>
        <p:cNvGrpSpPr/>
        <p:nvPr/>
      </p:nvGrpSpPr>
      <p:grpSpPr>
        <a:xfrm>
          <a:off x="0" y="0"/>
          <a:ext cx="0" cy="0"/>
          <a:chOff x="0" y="0"/>
          <a:chExt cx="0" cy="0"/>
        </a:xfrm>
      </p:grpSpPr>
      <p:sp>
        <p:nvSpPr>
          <p:cNvPr id="79" name="Google Shape;79;p19"/>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1" name="Google Shape;81;p19"/>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82" name="Google Shape;82;p19"/>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3" name="Google Shape;83;p19"/>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84" name="Google Shape;84;p19"/>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5" name="Google Shape;85;p19"/>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86" name="Google Shape;86;p19"/>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7" name="Google Shape;87;p19"/>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88" name="Shape 88"/>
        <p:cNvGrpSpPr/>
        <p:nvPr/>
      </p:nvGrpSpPr>
      <p:grpSpPr>
        <a:xfrm>
          <a:off x="0" y="0"/>
          <a:ext cx="0" cy="0"/>
          <a:chOff x="0" y="0"/>
          <a:chExt cx="0" cy="0"/>
        </a:xfrm>
      </p:grpSpPr>
      <p:sp>
        <p:nvSpPr>
          <p:cNvPr id="89" name="Google Shape;89;p20"/>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20"/>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1" name="Google Shape;91;p20"/>
          <p:cNvSpPr txBox="1"/>
          <p:nvPr>
            <p:ph idx="2" type="subTitle"/>
          </p:nvPr>
        </p:nvSpPr>
        <p:spPr>
          <a:xfrm>
            <a:off x="5555725" y="26712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2" name="Google Shape;92;p20"/>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93" name="Google Shape;93;p20"/>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4" name="Google Shape;94;p20"/>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95" name="Google Shape;95;p20"/>
          <p:cNvSpPr txBox="1"/>
          <p:nvPr>
            <p:ph idx="6" type="subTitle"/>
          </p:nvPr>
        </p:nvSpPr>
        <p:spPr>
          <a:xfrm>
            <a:off x="5555725" y="31777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6" name="Google Shape;96;p20"/>
          <p:cNvSpPr txBox="1"/>
          <p:nvPr>
            <p:ph idx="7" type="subTitle"/>
          </p:nvPr>
        </p:nvSpPr>
        <p:spPr>
          <a:xfrm>
            <a:off x="5555725" y="36842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7" name="Google Shape;97;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98" name="Shape 98"/>
        <p:cNvGrpSpPr/>
        <p:nvPr/>
      </p:nvGrpSpPr>
      <p:grpSpPr>
        <a:xfrm>
          <a:off x="0" y="0"/>
          <a:ext cx="0" cy="0"/>
          <a:chOff x="0" y="0"/>
          <a:chExt cx="0" cy="0"/>
        </a:xfrm>
      </p:grpSpPr>
      <p:sp>
        <p:nvSpPr>
          <p:cNvPr id="99" name="Google Shape;99;p21"/>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0" name="Google Shape;100;p21"/>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1" name="Google Shape;101;p21"/>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2" name="Google Shape;102;p21"/>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3" name="Google Shape;103;p21"/>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4" name="Google Shape;104;p21"/>
          <p:cNvSpPr txBox="1"/>
          <p:nvPr>
            <p:ph idx="5" type="subTitle"/>
          </p:nvPr>
        </p:nvSpPr>
        <p:spPr>
          <a:xfrm>
            <a:off x="458975" y="2952375"/>
            <a:ext cx="3128400" cy="453300"/>
          </a:xfrm>
          <a:prstGeom prst="rect">
            <a:avLst/>
          </a:prstGeom>
          <a:solidFill>
            <a:schemeClr val="accent3"/>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5" name="Google Shape;105;p21"/>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6" name="Google Shape;106;p21"/>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7" name="Google Shape;107;p21"/>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8" name="Google Shape;108;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9" name="Shape 109"/>
        <p:cNvGrpSpPr/>
        <p:nvPr/>
      </p:nvGrpSpPr>
      <p:grpSpPr>
        <a:xfrm>
          <a:off x="0" y="0"/>
          <a:ext cx="0" cy="0"/>
          <a:chOff x="0" y="0"/>
          <a:chExt cx="0" cy="0"/>
        </a:xfrm>
      </p:grpSpPr>
      <p:sp>
        <p:nvSpPr>
          <p:cNvPr id="110" name="Google Shape;110;p22"/>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1" name="Google Shape;111;p22"/>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12" name="Google Shape;112;p2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3" name="Shape 113"/>
        <p:cNvGrpSpPr/>
        <p:nvPr/>
      </p:nvGrpSpPr>
      <p:grpSpPr>
        <a:xfrm>
          <a:off x="0" y="0"/>
          <a:ext cx="0" cy="0"/>
          <a:chOff x="0" y="0"/>
          <a:chExt cx="0" cy="0"/>
        </a:xfrm>
      </p:grpSpPr>
      <p:sp>
        <p:nvSpPr>
          <p:cNvPr id="114" name="Google Shape;114;p23"/>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15" name="Google Shape;115;p23"/>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p:txBody>
      </p:sp>
      <p:pic>
        <p:nvPicPr>
          <p:cNvPr id="116" name="Google Shape;116;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7" name="Shape 117"/>
        <p:cNvGrpSpPr/>
        <p:nvPr/>
      </p:nvGrpSpPr>
      <p:grpSpPr>
        <a:xfrm>
          <a:off x="0" y="0"/>
          <a:ext cx="0" cy="0"/>
          <a:chOff x="0" y="0"/>
          <a:chExt cx="0" cy="0"/>
        </a:xfrm>
      </p:grpSpPr>
      <p:sp>
        <p:nvSpPr>
          <p:cNvPr id="118" name="Google Shape;118;p24"/>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
        <p:nvSpPr>
          <p:cNvPr id="120" name="Google Shape;120;p2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2200"/>
              <a:buFont typeface="Montserrat"/>
              <a:buNone/>
              <a:defRPr b="1" sz="2200">
                <a:latin typeface="Montserrat"/>
                <a:ea typeface="Montserrat"/>
                <a:cs typeface="Montserrat"/>
                <a:sym typeface="Montserrat"/>
              </a:defRPr>
            </a:lvl1pPr>
            <a:lvl2pPr lvl="1" rtl="0">
              <a:spcBef>
                <a:spcPts val="0"/>
              </a:spcBef>
              <a:spcAft>
                <a:spcPts val="0"/>
              </a:spcAft>
              <a:buSzPts val="2800"/>
              <a:buFont typeface="Montserrat Medium"/>
              <a:buNone/>
              <a:defRPr sz="2800">
                <a:latin typeface="Montserrat Medium"/>
                <a:ea typeface="Montserrat Medium"/>
                <a:cs typeface="Montserrat Medium"/>
                <a:sym typeface="Montserrat Medium"/>
              </a:defRPr>
            </a:lvl2pPr>
            <a:lvl3pPr lvl="2" rtl="0">
              <a:spcBef>
                <a:spcPts val="0"/>
              </a:spcBef>
              <a:spcAft>
                <a:spcPts val="0"/>
              </a:spcAft>
              <a:buSzPts val="2800"/>
              <a:buFont typeface="Montserrat Medium"/>
              <a:buNone/>
              <a:defRPr sz="2800">
                <a:latin typeface="Montserrat Medium"/>
                <a:ea typeface="Montserrat Medium"/>
                <a:cs typeface="Montserrat Medium"/>
                <a:sym typeface="Montserrat Medium"/>
              </a:defRPr>
            </a:lvl3pPr>
            <a:lvl4pPr lvl="3" rtl="0">
              <a:spcBef>
                <a:spcPts val="0"/>
              </a:spcBef>
              <a:spcAft>
                <a:spcPts val="0"/>
              </a:spcAft>
              <a:buSzPts val="2800"/>
              <a:buFont typeface="Montserrat Medium"/>
              <a:buNone/>
              <a:defRPr sz="2800">
                <a:latin typeface="Montserrat Medium"/>
                <a:ea typeface="Montserrat Medium"/>
                <a:cs typeface="Montserrat Medium"/>
                <a:sym typeface="Montserrat Medium"/>
              </a:defRPr>
            </a:lvl4pPr>
            <a:lvl5pPr lvl="4" rtl="0">
              <a:spcBef>
                <a:spcPts val="0"/>
              </a:spcBef>
              <a:spcAft>
                <a:spcPts val="0"/>
              </a:spcAft>
              <a:buSzPts val="2800"/>
              <a:buFont typeface="Montserrat Medium"/>
              <a:buNone/>
              <a:defRPr sz="2800">
                <a:latin typeface="Montserrat Medium"/>
                <a:ea typeface="Montserrat Medium"/>
                <a:cs typeface="Montserrat Medium"/>
                <a:sym typeface="Montserrat Medium"/>
              </a:defRPr>
            </a:lvl5pPr>
            <a:lvl6pPr lvl="5" rtl="0">
              <a:spcBef>
                <a:spcPts val="0"/>
              </a:spcBef>
              <a:spcAft>
                <a:spcPts val="0"/>
              </a:spcAft>
              <a:buSzPts val="2800"/>
              <a:buFont typeface="Montserrat Medium"/>
              <a:buNone/>
              <a:defRPr sz="2800">
                <a:latin typeface="Montserrat Medium"/>
                <a:ea typeface="Montserrat Medium"/>
                <a:cs typeface="Montserrat Medium"/>
                <a:sym typeface="Montserrat Medium"/>
              </a:defRPr>
            </a:lvl6pPr>
            <a:lvl7pPr lvl="6" rtl="0">
              <a:spcBef>
                <a:spcPts val="0"/>
              </a:spcBef>
              <a:spcAft>
                <a:spcPts val="0"/>
              </a:spcAft>
              <a:buSzPts val="2800"/>
              <a:buFont typeface="Montserrat Medium"/>
              <a:buNone/>
              <a:defRPr sz="2800">
                <a:latin typeface="Montserrat Medium"/>
                <a:ea typeface="Montserrat Medium"/>
                <a:cs typeface="Montserrat Medium"/>
                <a:sym typeface="Montserrat Medium"/>
              </a:defRPr>
            </a:lvl7pPr>
            <a:lvl8pPr lvl="7" rtl="0">
              <a:spcBef>
                <a:spcPts val="0"/>
              </a:spcBef>
              <a:spcAft>
                <a:spcPts val="0"/>
              </a:spcAft>
              <a:buSzPts val="2800"/>
              <a:buFont typeface="Montserrat Medium"/>
              <a:buNone/>
              <a:defRPr sz="2800">
                <a:latin typeface="Montserrat Medium"/>
                <a:ea typeface="Montserrat Medium"/>
                <a:cs typeface="Montserrat Medium"/>
                <a:sym typeface="Montserrat Medium"/>
              </a:defRPr>
            </a:lvl8pPr>
            <a:lvl9pPr lvl="8" rtl="0">
              <a:spcBef>
                <a:spcPts val="0"/>
              </a:spcBef>
              <a:spcAft>
                <a:spcPts val="0"/>
              </a:spcAft>
              <a:buSzPts val="2800"/>
              <a:buFont typeface="Montserrat Medium"/>
              <a:buNone/>
              <a:defRPr sz="2800">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04800" lvl="4" marL="2286000" rtl="0">
              <a:lnSpc>
                <a:spcPct val="130000"/>
              </a:lnSpc>
              <a:spcBef>
                <a:spcPts val="8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indent="-304800" lvl="5" marL="2743200" rtl="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indent="-292100" lvl="6" marL="3200400" rtl="0">
              <a:lnSpc>
                <a:spcPct val="130000"/>
              </a:lnSpc>
              <a:spcBef>
                <a:spcPts val="6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7pPr>
            <a:lvl8pPr indent="-292100" lvl="7" marL="3657600" rtl="0">
              <a:lnSpc>
                <a:spcPct val="130000"/>
              </a:lnSpc>
              <a:spcBef>
                <a:spcPts val="4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8pPr>
            <a:lvl9pPr indent="-279400" lvl="8" marL="4114800" rtl="0">
              <a:lnSpc>
                <a:spcPct val="130000"/>
              </a:lnSpc>
              <a:spcBef>
                <a:spcPts val="400"/>
              </a:spcBef>
              <a:spcAft>
                <a:spcPts val="200"/>
              </a:spcAft>
              <a:buClr>
                <a:schemeClr val="dk2"/>
              </a:buClr>
              <a:buSzPts val="800"/>
              <a:buFont typeface="Montserrat"/>
              <a:buChar char="–"/>
              <a:defRPr sz="800">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6"/>
          <p:cNvSpPr txBox="1"/>
          <p:nvPr>
            <p:ph idx="4294967295" type="ctrTitle"/>
          </p:nvPr>
        </p:nvSpPr>
        <p:spPr>
          <a:xfrm>
            <a:off x="335425" y="1599725"/>
            <a:ext cx="6555600" cy="79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Oliver Learns the Trade</a:t>
            </a:r>
            <a:endParaRPr>
              <a:solidFill>
                <a:schemeClr val="dk2"/>
              </a:solidFill>
            </a:endParaRPr>
          </a:p>
        </p:txBody>
      </p:sp>
      <p:sp>
        <p:nvSpPr>
          <p:cNvPr id="126" name="Google Shape;126;p26"/>
          <p:cNvSpPr txBox="1"/>
          <p:nvPr>
            <p:ph idx="4294967295" type="subTitle"/>
          </p:nvPr>
        </p:nvSpPr>
        <p:spPr>
          <a:xfrm>
            <a:off x="273463" y="445025"/>
            <a:ext cx="8226000" cy="106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English</a:t>
            </a:r>
            <a:endParaRPr>
              <a:solidFill>
                <a:schemeClr val="dk2"/>
              </a:solidFill>
            </a:endParaRPr>
          </a:p>
          <a:p>
            <a:pPr indent="0" lvl="0" marL="0" rtl="0" algn="l">
              <a:spcBef>
                <a:spcPts val="1000"/>
              </a:spcBef>
              <a:spcAft>
                <a:spcPts val="0"/>
              </a:spcAft>
              <a:buNone/>
            </a:pPr>
            <a:r>
              <a:rPr lang="en-GB">
                <a:solidFill>
                  <a:schemeClr val="dk2"/>
                </a:solidFill>
              </a:rPr>
              <a:t>Lesson 3: Oliver Heads to London</a:t>
            </a:r>
            <a:endParaRPr>
              <a:solidFill>
                <a:schemeClr val="dk2"/>
              </a:solidFill>
            </a:endParaRPr>
          </a:p>
          <a:p>
            <a:pPr indent="0" lvl="0" marL="0" rtl="0" algn="l">
              <a:spcBef>
                <a:spcPts val="1000"/>
              </a:spcBef>
              <a:spcAft>
                <a:spcPts val="1000"/>
              </a:spcAft>
              <a:buNone/>
            </a:pPr>
            <a:r>
              <a:t/>
            </a:r>
            <a:endParaRPr/>
          </a:p>
        </p:txBody>
      </p:sp>
      <p:sp>
        <p:nvSpPr>
          <p:cNvPr id="127" name="Google Shape;127;p26"/>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t>Mr Arscott</a:t>
            </a:r>
            <a:endParaRPr/>
          </a:p>
        </p:txBody>
      </p:sp>
      <p:sp>
        <p:nvSpPr>
          <p:cNvPr id="128" name="Google Shape;128;p26"/>
          <p:cNvSpPr txBox="1"/>
          <p:nvPr>
            <p:ph idx="4294967295" type="subTitle"/>
          </p:nvPr>
        </p:nvSpPr>
        <p:spPr>
          <a:xfrm>
            <a:off x="458975" y="4105475"/>
            <a:ext cx="3951000" cy="619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chemeClr val="dk2"/>
                </a:solidFill>
              </a:rPr>
              <a:t>Mr Johnston</a:t>
            </a:r>
            <a:endParaRPr>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8" name="Google Shape;198;p35"/>
          <p:cNvSpPr txBox="1"/>
          <p:nvPr>
            <p:ph idx="1" type="body"/>
          </p:nvPr>
        </p:nvSpPr>
        <p:spPr>
          <a:xfrm>
            <a:off x="458975" y="1252325"/>
            <a:ext cx="8437200" cy="276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200"/>
          </a:p>
          <a:p>
            <a:pPr indent="0" lvl="0" marL="0" rtl="0" algn="l">
              <a:spcBef>
                <a:spcPts val="1000"/>
              </a:spcBef>
              <a:spcAft>
                <a:spcPts val="0"/>
              </a:spcAft>
              <a:buNone/>
            </a:pPr>
            <a:r>
              <a:t/>
            </a:r>
            <a:endParaRPr sz="1900"/>
          </a:p>
          <a:p>
            <a:pPr indent="-9525" lvl="0" marL="450000" rtl="0" algn="l">
              <a:spcBef>
                <a:spcPts val="1000"/>
              </a:spcBef>
              <a:spcAft>
                <a:spcPts val="0"/>
              </a:spcAft>
              <a:buNone/>
            </a:pPr>
            <a:r>
              <a:t/>
            </a:r>
            <a:endParaRPr sz="100"/>
          </a:p>
          <a:p>
            <a:pPr indent="0" lvl="0" marL="0" rtl="0" algn="l">
              <a:spcBef>
                <a:spcPts val="1000"/>
              </a:spcBef>
              <a:spcAft>
                <a:spcPts val="1000"/>
              </a:spcAft>
              <a:buNone/>
            </a:pPr>
            <a:r>
              <a:t/>
            </a:r>
            <a:endParaRPr sz="1400"/>
          </a:p>
        </p:txBody>
      </p:sp>
      <p:sp>
        <p:nvSpPr>
          <p:cNvPr id="199" name="Google Shape;199;p35"/>
          <p:cNvSpPr txBox="1"/>
          <p:nvPr/>
        </p:nvSpPr>
        <p:spPr>
          <a:xfrm>
            <a:off x="188175" y="167100"/>
            <a:ext cx="8708100" cy="380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a:solidFill>
                  <a:schemeClr val="dk2"/>
                </a:solidFill>
                <a:highlight>
                  <a:srgbClr val="FFFFFF"/>
                </a:highlight>
                <a:latin typeface="Montserrat"/>
                <a:ea typeface="Montserrat"/>
                <a:cs typeface="Montserrat"/>
                <a:sym typeface="Montserrat"/>
              </a:rPr>
              <a:t>‘Very much, indeed, if you’ll teach me, sir,’ replied Oliver.</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rgbClr val="FFFFFF"/>
                </a:highlight>
                <a:latin typeface="Montserrat"/>
                <a:ea typeface="Montserrat"/>
                <a:cs typeface="Montserrat"/>
                <a:sym typeface="Montserrat"/>
              </a:rPr>
              <a:t>Master Bates saw something so exquisitely ludicrous in this reply, that he burst into another laugh; which laugh, meeting the coffee he was drinking, and carrying it down some wrong channel, very nearly terminated in his premature suffocation.</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rgbClr val="FFFFFF"/>
                </a:highlight>
                <a:latin typeface="Montserrat"/>
                <a:ea typeface="Montserrat"/>
                <a:cs typeface="Montserrat"/>
                <a:sym typeface="Montserrat"/>
              </a:rPr>
              <a:t>‘He is so jolly green!’ said Charley when he recovered, as an apology to the company for his unpolite behaviour.</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rgbClr val="FFFFFF"/>
                </a:highlight>
                <a:latin typeface="Montserrat"/>
                <a:ea typeface="Montserrat"/>
                <a:cs typeface="Montserrat"/>
                <a:sym typeface="Montserrat"/>
              </a:rPr>
              <a:t>The Dodger said nothing, but he smoothed Oliver’s hair over his eyes, and said he’d know better, by and by; upon which the old gentleman, observing Oliver’s colour mounting, changed the subject by asking whether there had been much of a crowd at the execution that morning? This made him wonder more and more; for it was plain from the replies of the two boys that they had both been there; and Oliver naturally wondered how they could possibly have found time to be so very industrious.</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ctr">
              <a:spcBef>
                <a:spcPts val="0"/>
              </a:spcBef>
              <a:spcAft>
                <a:spcPts val="0"/>
              </a:spcAft>
              <a:buNone/>
            </a:pPr>
            <a:r>
              <a:t/>
            </a:r>
            <a:endParaRPr sz="2200">
              <a:solidFill>
                <a:schemeClr val="dk2"/>
              </a:solidFill>
              <a:latin typeface="Montserrat"/>
              <a:ea typeface="Montserrat"/>
              <a:cs typeface="Montserrat"/>
              <a:sym typeface="Montserrat"/>
            </a:endParaRPr>
          </a:p>
        </p:txBody>
      </p:sp>
      <p:sp>
        <p:nvSpPr>
          <p:cNvPr id="200" name="Google Shape;200;p35"/>
          <p:cNvSpPr txBox="1"/>
          <p:nvPr/>
        </p:nvSpPr>
        <p:spPr>
          <a:xfrm>
            <a:off x="4506550" y="4290950"/>
            <a:ext cx="3905700" cy="380700"/>
          </a:xfrm>
          <a:prstGeom prst="rect">
            <a:avLst/>
          </a:prstGeom>
          <a:noFill/>
          <a:ln>
            <a:noFill/>
          </a:ln>
        </p:spPr>
        <p:txBody>
          <a:bodyPr anchorCtr="0" anchor="t" bIns="91425" lIns="91425" spcFirstLastPara="1" rIns="91425" wrap="square" tIns="91425">
            <a:noAutofit/>
          </a:bodyPr>
          <a:lstStyle/>
          <a:p>
            <a:pPr indent="0" lvl="0" marL="0" rtl="0" algn="l">
              <a:lnSpc>
                <a:spcPct val="204545"/>
              </a:lnSpc>
              <a:spcBef>
                <a:spcPts val="0"/>
              </a:spcBef>
              <a:spcAft>
                <a:spcPts val="0"/>
              </a:spcAft>
              <a:buNone/>
            </a:pPr>
            <a:r>
              <a:rPr lang="en-GB" sz="800">
                <a:solidFill>
                  <a:srgbClr val="434343"/>
                </a:solidFill>
                <a:highlight>
                  <a:srgbClr val="FFFFFF"/>
                </a:highlight>
                <a:latin typeface="Montserrat"/>
                <a:ea typeface="Montserrat"/>
                <a:cs typeface="Montserrat"/>
                <a:sym typeface="Montserrat"/>
              </a:rPr>
              <a:t>Credit:</a:t>
            </a:r>
            <a:r>
              <a:rPr lang="en-GB" sz="1800">
                <a:solidFill>
                  <a:srgbClr val="434343"/>
                </a:solidFill>
                <a:highlight>
                  <a:srgbClr val="FFFFFF"/>
                </a:highlight>
                <a:latin typeface="Montserrat"/>
                <a:ea typeface="Montserrat"/>
                <a:cs typeface="Montserrat"/>
                <a:sym typeface="Montserrat"/>
              </a:rPr>
              <a:t> </a:t>
            </a:r>
            <a:r>
              <a:rPr i="1" lang="en-GB" sz="800">
                <a:solidFill>
                  <a:srgbClr val="434343"/>
                </a:solidFill>
                <a:highlight>
                  <a:srgbClr val="FFFFFF"/>
                </a:highlight>
                <a:latin typeface="Montserrat"/>
                <a:ea typeface="Montserrat"/>
                <a:cs typeface="Montserrat"/>
                <a:sym typeface="Montserrat"/>
              </a:rPr>
              <a:t>Oliver Twist </a:t>
            </a:r>
            <a:r>
              <a:rPr lang="en-GB" sz="800">
                <a:solidFill>
                  <a:srgbClr val="434343"/>
                </a:solidFill>
                <a:highlight>
                  <a:srgbClr val="FFFFFF"/>
                </a:highlight>
                <a:latin typeface="Montserrat"/>
                <a:ea typeface="Montserrat"/>
                <a:cs typeface="Montserrat"/>
                <a:sym typeface="Montserrat"/>
              </a:rPr>
              <a:t>by Charles Dickens 1838 (Project Gutenberg)</a:t>
            </a:r>
            <a:endParaRPr>
              <a:latin typeface="Montserrat"/>
              <a:ea typeface="Montserrat"/>
              <a:cs typeface="Montserrat"/>
              <a:sym typeface="Montserrat"/>
            </a:endParaRPr>
          </a:p>
          <a:p>
            <a:pPr indent="0" lvl="0" marL="0" rtl="0" algn="l">
              <a:spcBef>
                <a:spcPts val="180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1"/>
                                        <p:tgtEl>
                                          <p:spTgt spid="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1"/>
                                        <p:tgtEl>
                                          <p:spTgt spid="1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animEffect filter="fade" transition="in">
                                      <p:cBhvr>
                                        <p:cTn dur="1"/>
                                        <p:tgtEl>
                                          <p:spTgt spid="1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animEffect filter="fade" transition="in">
                                      <p:cBhvr>
                                        <p:cTn dur="1"/>
                                        <p:tgtEl>
                                          <p:spTgt spid="19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6" name="Google Shape;206;p36"/>
          <p:cNvSpPr txBox="1"/>
          <p:nvPr>
            <p:ph idx="1" type="body"/>
          </p:nvPr>
        </p:nvSpPr>
        <p:spPr>
          <a:xfrm>
            <a:off x="458975" y="1252325"/>
            <a:ext cx="8437200" cy="276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200"/>
          </a:p>
          <a:p>
            <a:pPr indent="0" lvl="0" marL="0" rtl="0" algn="l">
              <a:spcBef>
                <a:spcPts val="1000"/>
              </a:spcBef>
              <a:spcAft>
                <a:spcPts val="0"/>
              </a:spcAft>
              <a:buNone/>
            </a:pPr>
            <a:r>
              <a:t/>
            </a:r>
            <a:endParaRPr sz="1900"/>
          </a:p>
          <a:p>
            <a:pPr indent="-9525" lvl="0" marL="450000" rtl="0" algn="l">
              <a:spcBef>
                <a:spcPts val="1000"/>
              </a:spcBef>
              <a:spcAft>
                <a:spcPts val="0"/>
              </a:spcAft>
              <a:buNone/>
            </a:pPr>
            <a:r>
              <a:t/>
            </a:r>
            <a:endParaRPr sz="100"/>
          </a:p>
          <a:p>
            <a:pPr indent="0" lvl="0" marL="0" rtl="0" algn="l">
              <a:spcBef>
                <a:spcPts val="1000"/>
              </a:spcBef>
              <a:spcAft>
                <a:spcPts val="1000"/>
              </a:spcAft>
              <a:buNone/>
            </a:pPr>
            <a:r>
              <a:t/>
            </a:r>
            <a:endParaRPr sz="1400"/>
          </a:p>
        </p:txBody>
      </p:sp>
      <p:sp>
        <p:nvSpPr>
          <p:cNvPr id="207" name="Google Shape;207;p36"/>
          <p:cNvSpPr txBox="1"/>
          <p:nvPr/>
        </p:nvSpPr>
        <p:spPr>
          <a:xfrm>
            <a:off x="188175" y="167100"/>
            <a:ext cx="8836500" cy="380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a:solidFill>
                  <a:schemeClr val="dk2"/>
                </a:solidFill>
                <a:highlight>
                  <a:srgbClr val="FFFFFF"/>
                </a:highlight>
                <a:latin typeface="Montserrat"/>
                <a:ea typeface="Montserrat"/>
                <a:cs typeface="Montserrat"/>
                <a:sym typeface="Montserrat"/>
              </a:rPr>
              <a:t>When the breakfast was cleared away; the merry old gentlman and the two boys played at a very curious and uncommon game, which was performed in this way. The merry old gentleman, placing a snuff-box in one pocket of his trousers, a note-case in the other, and a watch in his waistcoat pocket, with a guard-chain round his neck, and sticking a mock diamond pin in his shirt: buttoned his coat tight round him, and putting his spectacle-case and handkerchief in his pockets, trotted up and down the room with a stick, in imitation of the manner in which old gentlemen walk about the streets any hour in the day. Sometimes he stopped at the fire-place, and sometimes at the door, making believe that he was staring with all his might into shop-windows. At such times, he would look constantly round him, for fear of thieves, and would keep slapping all his pockets in turn, to see that he hadn’t lost anything, in such a very funny and natural manner, that Oliver laughed till the tears ran down his face. All this time, the two boys followed him closely about: getting out of his sight, so nimbly, every time he turned round, that it was impossible to follow their motions. At last, the Dodger trod upon his toes, or ran upon his boot accidently, while Charley Bates stumbled up against him behind; and in that one moment they took from him, with the most extraordinary rapidity, snuff-box, note-case, watch-guard, chain, shirt-pin, pocket-handkerchief, even the spectacle-case. If the old gentlman felt a hand in any one of his pockets, he cried out where it was; and then the game began all over again.</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200">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ctr">
              <a:spcBef>
                <a:spcPts val="0"/>
              </a:spcBef>
              <a:spcAft>
                <a:spcPts val="0"/>
              </a:spcAft>
              <a:buNone/>
            </a:pPr>
            <a:r>
              <a:t/>
            </a:r>
            <a:endParaRPr sz="2200">
              <a:solidFill>
                <a:schemeClr val="dk2"/>
              </a:solidFill>
              <a:latin typeface="Montserrat"/>
              <a:ea typeface="Montserrat"/>
              <a:cs typeface="Montserrat"/>
              <a:sym typeface="Montserrat"/>
            </a:endParaRPr>
          </a:p>
        </p:txBody>
      </p:sp>
      <p:sp>
        <p:nvSpPr>
          <p:cNvPr id="208" name="Google Shape;208;p36"/>
          <p:cNvSpPr txBox="1"/>
          <p:nvPr/>
        </p:nvSpPr>
        <p:spPr>
          <a:xfrm>
            <a:off x="4658250" y="4513325"/>
            <a:ext cx="3905700" cy="380700"/>
          </a:xfrm>
          <a:prstGeom prst="rect">
            <a:avLst/>
          </a:prstGeom>
          <a:noFill/>
          <a:ln>
            <a:noFill/>
          </a:ln>
        </p:spPr>
        <p:txBody>
          <a:bodyPr anchorCtr="0" anchor="t" bIns="91425" lIns="91425" spcFirstLastPara="1" rIns="91425" wrap="square" tIns="91425">
            <a:noAutofit/>
          </a:bodyPr>
          <a:lstStyle/>
          <a:p>
            <a:pPr indent="0" lvl="0" marL="0" rtl="0" algn="l">
              <a:lnSpc>
                <a:spcPct val="204545"/>
              </a:lnSpc>
              <a:spcBef>
                <a:spcPts val="0"/>
              </a:spcBef>
              <a:spcAft>
                <a:spcPts val="0"/>
              </a:spcAft>
              <a:buNone/>
            </a:pPr>
            <a:r>
              <a:rPr lang="en-GB" sz="800">
                <a:solidFill>
                  <a:srgbClr val="434343"/>
                </a:solidFill>
                <a:highlight>
                  <a:srgbClr val="FFFFFF"/>
                </a:highlight>
                <a:latin typeface="Montserrat"/>
                <a:ea typeface="Montserrat"/>
                <a:cs typeface="Montserrat"/>
                <a:sym typeface="Montserrat"/>
              </a:rPr>
              <a:t>Credit:</a:t>
            </a:r>
            <a:r>
              <a:rPr lang="en-GB" sz="1800">
                <a:solidFill>
                  <a:srgbClr val="434343"/>
                </a:solidFill>
                <a:highlight>
                  <a:srgbClr val="FFFFFF"/>
                </a:highlight>
                <a:latin typeface="Montserrat"/>
                <a:ea typeface="Montserrat"/>
                <a:cs typeface="Montserrat"/>
                <a:sym typeface="Montserrat"/>
              </a:rPr>
              <a:t> </a:t>
            </a:r>
            <a:r>
              <a:rPr i="1" lang="en-GB" sz="800">
                <a:solidFill>
                  <a:srgbClr val="434343"/>
                </a:solidFill>
                <a:highlight>
                  <a:srgbClr val="FFFFFF"/>
                </a:highlight>
                <a:latin typeface="Montserrat"/>
                <a:ea typeface="Montserrat"/>
                <a:cs typeface="Montserrat"/>
                <a:sym typeface="Montserrat"/>
              </a:rPr>
              <a:t>Oliver Twist </a:t>
            </a:r>
            <a:r>
              <a:rPr lang="en-GB" sz="800">
                <a:solidFill>
                  <a:srgbClr val="434343"/>
                </a:solidFill>
                <a:highlight>
                  <a:srgbClr val="FFFFFF"/>
                </a:highlight>
                <a:latin typeface="Montserrat"/>
                <a:ea typeface="Montserrat"/>
                <a:cs typeface="Montserrat"/>
                <a:sym typeface="Montserrat"/>
              </a:rPr>
              <a:t>by Charles Dickens 1838 (Project Gutenberg)</a:t>
            </a:r>
            <a:endParaRPr>
              <a:latin typeface="Montserrat"/>
              <a:ea typeface="Montserrat"/>
              <a:cs typeface="Montserrat"/>
              <a:sym typeface="Montserrat"/>
            </a:endParaRPr>
          </a:p>
          <a:p>
            <a:pPr indent="0" lvl="0" marL="0" rtl="0" algn="l">
              <a:spcBef>
                <a:spcPts val="180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1"/>
                                        <p:tgtEl>
                                          <p:spTgt spid="2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1"/>
                                        <p:tgtEl>
                                          <p:spTgt spid="2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1"/>
                                        <p:tgtEl>
                                          <p:spTgt spid="2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Effect filter="fade" transition="in">
                                      <p:cBhvr>
                                        <p:cTn dur="1"/>
                                        <p:tgtEl>
                                          <p:spTgt spid="20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14" name="Google Shape;214;p37"/>
          <p:cNvSpPr txBox="1"/>
          <p:nvPr>
            <p:ph idx="1" type="body"/>
          </p:nvPr>
        </p:nvSpPr>
        <p:spPr>
          <a:xfrm>
            <a:off x="458975" y="1252325"/>
            <a:ext cx="8437200" cy="276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200"/>
              <a:t>Oliver thinks that Charley and Dodger ‘are ingenious workmen’ for making pocketbooks and handkerchiefs, but______________.  This reflects Oliver’s naivety </a:t>
            </a:r>
            <a:r>
              <a:rPr b="1" lang="en-GB" sz="2200"/>
              <a:t>because</a:t>
            </a:r>
            <a:r>
              <a:rPr lang="en-GB" sz="2200"/>
              <a:t>__________________.</a:t>
            </a:r>
            <a:endParaRPr sz="2200"/>
          </a:p>
          <a:p>
            <a:pPr indent="0" lvl="0" marL="0" rtl="0" algn="l">
              <a:spcBef>
                <a:spcPts val="1000"/>
              </a:spcBef>
              <a:spcAft>
                <a:spcPts val="0"/>
              </a:spcAft>
              <a:buNone/>
            </a:pPr>
            <a:r>
              <a:t/>
            </a:r>
            <a:endParaRPr sz="1900"/>
          </a:p>
          <a:p>
            <a:pPr indent="-9525" lvl="0" marL="450000" rtl="0" algn="l">
              <a:spcBef>
                <a:spcPts val="1000"/>
              </a:spcBef>
              <a:spcAft>
                <a:spcPts val="0"/>
              </a:spcAft>
              <a:buNone/>
            </a:pPr>
            <a:r>
              <a:t/>
            </a:r>
            <a:endParaRPr sz="100"/>
          </a:p>
          <a:p>
            <a:pPr indent="0" lvl="0" marL="0" rtl="0" algn="l">
              <a:spcBef>
                <a:spcPts val="1000"/>
              </a:spcBef>
              <a:spcAft>
                <a:spcPts val="1000"/>
              </a:spcAft>
              <a:buNone/>
            </a:pPr>
            <a:r>
              <a:t/>
            </a:r>
            <a:endParaRPr sz="1400"/>
          </a:p>
        </p:txBody>
      </p:sp>
      <p:sp>
        <p:nvSpPr>
          <p:cNvPr id="215" name="Google Shape;215;p37"/>
          <p:cNvSpPr txBox="1"/>
          <p:nvPr/>
        </p:nvSpPr>
        <p:spPr>
          <a:xfrm>
            <a:off x="-55275" y="384400"/>
            <a:ext cx="46953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chemeClr val="dk2"/>
                </a:solidFill>
                <a:latin typeface="Montserrat"/>
                <a:ea typeface="Montserrat"/>
                <a:cs typeface="Montserrat"/>
                <a:sym typeface="Montserrat"/>
              </a:rPr>
              <a:t>Complete the sentences:</a:t>
            </a:r>
            <a:endParaRPr b="1" sz="22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animEffect filter="fade" transition="in">
                                      <p:cBhvr>
                                        <p:cTn dur="1"/>
                                        <p:tgtEl>
                                          <p:spTgt spid="2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1" st="1"/>
                                            </p:txEl>
                                          </p:spTgt>
                                        </p:tgtEl>
                                        <p:attrNameLst>
                                          <p:attrName>style.visibility</p:attrName>
                                        </p:attrNameLst>
                                      </p:cBhvr>
                                      <p:to>
                                        <p:strVal val="visible"/>
                                      </p:to>
                                    </p:set>
                                    <p:animEffect filter="fade" transition="in">
                                      <p:cBhvr>
                                        <p:cTn dur="1"/>
                                        <p:tgtEl>
                                          <p:spTgt spid="2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2" st="2"/>
                                            </p:txEl>
                                          </p:spTgt>
                                        </p:tgtEl>
                                        <p:attrNameLst>
                                          <p:attrName>style.visibility</p:attrName>
                                        </p:attrNameLst>
                                      </p:cBhvr>
                                      <p:to>
                                        <p:strVal val="visible"/>
                                      </p:to>
                                    </p:set>
                                    <p:animEffect filter="fade" transition="in">
                                      <p:cBhvr>
                                        <p:cTn dur="1"/>
                                        <p:tgtEl>
                                          <p:spTgt spid="2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3" st="3"/>
                                            </p:txEl>
                                          </p:spTgt>
                                        </p:tgtEl>
                                        <p:attrNameLst>
                                          <p:attrName>style.visibility</p:attrName>
                                        </p:attrNameLst>
                                      </p:cBhvr>
                                      <p:to>
                                        <p:strVal val="visible"/>
                                      </p:to>
                                    </p:set>
                                    <p:animEffect filter="fade" transition="in">
                                      <p:cBhvr>
                                        <p:cTn dur="1"/>
                                        <p:tgtEl>
                                          <p:spTgt spid="21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1" name="Google Shape;221;p38"/>
          <p:cNvSpPr txBox="1"/>
          <p:nvPr>
            <p:ph idx="1" type="body"/>
          </p:nvPr>
        </p:nvSpPr>
        <p:spPr>
          <a:xfrm>
            <a:off x="458975" y="1252325"/>
            <a:ext cx="8437200" cy="276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200"/>
              <a:t>Even though Fagin is training Charley and Dodger how to become pickpockets____________________________.  This reveals Oliver’s naivety </a:t>
            </a:r>
            <a:r>
              <a:rPr b="1" lang="en-GB" sz="2200"/>
              <a:t>because</a:t>
            </a:r>
            <a:r>
              <a:rPr lang="en-GB" sz="2200"/>
              <a:t>__________________.</a:t>
            </a:r>
            <a:endParaRPr sz="2200"/>
          </a:p>
          <a:p>
            <a:pPr indent="0" lvl="0" marL="0" rtl="0" algn="l">
              <a:spcBef>
                <a:spcPts val="1000"/>
              </a:spcBef>
              <a:spcAft>
                <a:spcPts val="0"/>
              </a:spcAft>
              <a:buNone/>
            </a:pPr>
            <a:r>
              <a:t/>
            </a:r>
            <a:endParaRPr sz="1900"/>
          </a:p>
          <a:p>
            <a:pPr indent="-9525" lvl="0" marL="450000" rtl="0" algn="l">
              <a:spcBef>
                <a:spcPts val="1000"/>
              </a:spcBef>
              <a:spcAft>
                <a:spcPts val="0"/>
              </a:spcAft>
              <a:buNone/>
            </a:pPr>
            <a:r>
              <a:t/>
            </a:r>
            <a:endParaRPr sz="100"/>
          </a:p>
          <a:p>
            <a:pPr indent="0" lvl="0" marL="0" rtl="0" algn="l">
              <a:spcBef>
                <a:spcPts val="1000"/>
              </a:spcBef>
              <a:spcAft>
                <a:spcPts val="1000"/>
              </a:spcAft>
              <a:buNone/>
            </a:pPr>
            <a:r>
              <a:t/>
            </a:r>
            <a:endParaRPr sz="1400"/>
          </a:p>
        </p:txBody>
      </p:sp>
      <p:sp>
        <p:nvSpPr>
          <p:cNvPr id="222" name="Google Shape;222;p38"/>
          <p:cNvSpPr txBox="1"/>
          <p:nvPr/>
        </p:nvSpPr>
        <p:spPr>
          <a:xfrm>
            <a:off x="-47025" y="400050"/>
            <a:ext cx="4695300" cy="54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chemeClr val="dk2"/>
                </a:solidFill>
                <a:latin typeface="Montserrat"/>
                <a:ea typeface="Montserrat"/>
                <a:cs typeface="Montserrat"/>
                <a:sym typeface="Montserrat"/>
              </a:rPr>
              <a:t>Complete the sentences:</a:t>
            </a:r>
            <a:endParaRPr b="1" sz="22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Effect filter="fade" transition="in">
                                      <p:cBhvr>
                                        <p:cTn dur="1"/>
                                        <p:tgtEl>
                                          <p:spTgt spid="2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animEffect filter="fade" transition="in">
                                      <p:cBhvr>
                                        <p:cTn dur="1"/>
                                        <p:tgtEl>
                                          <p:spTgt spid="2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2" st="2"/>
                                            </p:txEl>
                                          </p:spTgt>
                                        </p:tgtEl>
                                        <p:attrNameLst>
                                          <p:attrName>style.visibility</p:attrName>
                                        </p:attrNameLst>
                                      </p:cBhvr>
                                      <p:to>
                                        <p:strVal val="visible"/>
                                      </p:to>
                                    </p:set>
                                    <p:animEffect filter="fade" transition="in">
                                      <p:cBhvr>
                                        <p:cTn dur="1"/>
                                        <p:tgtEl>
                                          <p:spTgt spid="2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xEl>
                                              <p:pRg end="3" st="3"/>
                                            </p:txEl>
                                          </p:spTgt>
                                        </p:tgtEl>
                                        <p:attrNameLst>
                                          <p:attrName>style.visibility</p:attrName>
                                        </p:attrNameLst>
                                      </p:cBhvr>
                                      <p:to>
                                        <p:strVal val="visible"/>
                                      </p:to>
                                    </p:set>
                                    <p:animEffect filter="fade" transition="in">
                                      <p:cBhvr>
                                        <p:cTn dur="1"/>
                                        <p:tgtEl>
                                          <p:spTgt spid="22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26" name="Shape 226"/>
        <p:cNvGrpSpPr/>
        <p:nvPr/>
      </p:nvGrpSpPr>
      <p:grpSpPr>
        <a:xfrm>
          <a:off x="0" y="0"/>
          <a:ext cx="0" cy="0"/>
          <a:chOff x="0" y="0"/>
          <a:chExt cx="0" cy="0"/>
        </a:xfrm>
      </p:grpSpPr>
      <p:sp>
        <p:nvSpPr>
          <p:cNvPr id="227" name="Google Shape;227;p39"/>
          <p:cNvSpPr/>
          <p:nvPr/>
        </p:nvSpPr>
        <p:spPr>
          <a:xfrm>
            <a:off x="584750" y="578475"/>
            <a:ext cx="7365000" cy="10425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GB" sz="3000">
                <a:solidFill>
                  <a:schemeClr val="dk2"/>
                </a:solidFill>
                <a:latin typeface="Montserrat Medium"/>
                <a:ea typeface="Montserrat Medium"/>
                <a:cs typeface="Montserrat Medium"/>
                <a:sym typeface="Montserrat Medium"/>
              </a:rPr>
              <a:t>Extension Task</a:t>
            </a:r>
            <a:endParaRPr sz="3000">
              <a:solidFill>
                <a:schemeClr val="dk2"/>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3000">
              <a:solidFill>
                <a:schemeClr val="dk2"/>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rPr b="1" lang="en-GB" sz="3000">
                <a:solidFill>
                  <a:schemeClr val="dk2"/>
                </a:solidFill>
                <a:latin typeface="Montserrat"/>
                <a:ea typeface="Montserrat"/>
                <a:cs typeface="Montserrat"/>
                <a:sym typeface="Montserrat"/>
              </a:rPr>
              <a:t>‘</a:t>
            </a:r>
            <a:r>
              <a:rPr b="1" lang="en-GB" sz="3000">
                <a:solidFill>
                  <a:schemeClr val="dk2"/>
                </a:solidFill>
                <a:latin typeface="Montserrat"/>
                <a:ea typeface="Montserrat"/>
                <a:cs typeface="Montserrat"/>
                <a:sym typeface="Montserrat"/>
              </a:rPr>
              <a:t>How does Dickens present Oliver as naive in this extract?’</a:t>
            </a:r>
            <a:endParaRPr b="1"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3000">
                <a:solidFill>
                  <a:schemeClr val="dk2"/>
                </a:solidFill>
                <a:latin typeface="Montserrat Medium"/>
                <a:ea typeface="Montserrat Medium"/>
                <a:cs typeface="Montserrat Medium"/>
                <a:sym typeface="Montserrat Medium"/>
              </a:rPr>
              <a:t>Write a paragraph/essay on the question above.</a:t>
            </a:r>
            <a:endParaRPr sz="3000">
              <a:solidFill>
                <a:schemeClr val="dk2"/>
              </a:solidFill>
              <a:latin typeface="Montserrat Medium"/>
              <a:ea typeface="Montserrat Medium"/>
              <a:cs typeface="Montserrat Medium"/>
              <a:sym typeface="Montserrat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4" name="Google Shape;134;p27"/>
          <p:cNvSpPr txBox="1"/>
          <p:nvPr>
            <p:ph idx="1" type="body"/>
          </p:nvPr>
        </p:nvSpPr>
        <p:spPr>
          <a:xfrm>
            <a:off x="458975" y="1252325"/>
            <a:ext cx="8437200" cy="276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200"/>
          </a:p>
          <a:p>
            <a:pPr indent="0" lvl="0" marL="0" rtl="0" algn="l">
              <a:spcBef>
                <a:spcPts val="1000"/>
              </a:spcBef>
              <a:spcAft>
                <a:spcPts val="0"/>
              </a:spcAft>
              <a:buNone/>
            </a:pPr>
            <a:r>
              <a:t/>
            </a:r>
            <a:endParaRPr sz="1900"/>
          </a:p>
          <a:p>
            <a:pPr indent="-9525" lvl="0" marL="450000" rtl="0" algn="l">
              <a:spcBef>
                <a:spcPts val="1000"/>
              </a:spcBef>
              <a:spcAft>
                <a:spcPts val="0"/>
              </a:spcAft>
              <a:buNone/>
            </a:pPr>
            <a:r>
              <a:t/>
            </a:r>
            <a:endParaRPr sz="100"/>
          </a:p>
          <a:p>
            <a:pPr indent="0" lvl="0" marL="0" rtl="0" algn="l">
              <a:spcBef>
                <a:spcPts val="1000"/>
              </a:spcBef>
              <a:spcAft>
                <a:spcPts val="1000"/>
              </a:spcAft>
              <a:buNone/>
            </a:pPr>
            <a:r>
              <a:t/>
            </a:r>
            <a:endParaRPr sz="1400"/>
          </a:p>
        </p:txBody>
      </p:sp>
      <p:sp>
        <p:nvSpPr>
          <p:cNvPr id="135" name="Google Shape;135;p27"/>
          <p:cNvSpPr txBox="1"/>
          <p:nvPr/>
        </p:nvSpPr>
        <p:spPr>
          <a:xfrm>
            <a:off x="141125" y="78400"/>
            <a:ext cx="8844300" cy="4695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1500">
                <a:solidFill>
                  <a:schemeClr val="dk2"/>
                </a:solidFill>
                <a:highlight>
                  <a:srgbClr val="FFFFFF"/>
                </a:highlight>
                <a:latin typeface="Montserrat"/>
                <a:ea typeface="Montserrat"/>
                <a:cs typeface="Montserrat"/>
                <a:sym typeface="Montserrat"/>
              </a:rPr>
              <a:t>It was late next morning when Oliver awoke, from a sound, long sleep. There was no other person in the room but the old Jew, who was boiling some coffee in a saucepan for breakfast, and whistling softly to himself as he stirred it round and round, with an iron spoon. He would stop every now and then to listen when there was the least noise below: and when he had satisfied himself, he would go on whistling and stirring again, as before.</a:t>
            </a:r>
            <a:endParaRPr sz="1500">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500">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sz="1500">
                <a:solidFill>
                  <a:schemeClr val="dk2"/>
                </a:solidFill>
                <a:highlight>
                  <a:srgbClr val="FFFFFF"/>
                </a:highlight>
                <a:latin typeface="Montserrat"/>
                <a:ea typeface="Montserrat"/>
                <a:cs typeface="Montserrat"/>
                <a:sym typeface="Montserrat"/>
              </a:rPr>
              <a:t>(Oliver) saw the Jew with his half-closed eyes; heard his low whistling; and recognised the sound of the spoon grating against the saucepan’s sides: and yet the self-same senses were mentally engaged, at the same time, in busy action with almost everybody he had ever known.</a:t>
            </a:r>
            <a:endParaRPr sz="1500">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500">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sz="1500">
                <a:solidFill>
                  <a:schemeClr val="dk2"/>
                </a:solidFill>
                <a:highlight>
                  <a:srgbClr val="FFFFFF"/>
                </a:highlight>
                <a:latin typeface="Montserrat"/>
                <a:ea typeface="Montserrat"/>
                <a:cs typeface="Montserrat"/>
                <a:sym typeface="Montserrat"/>
              </a:rPr>
              <a:t>When the coffee was done, the Jew drew the saucepan to the hob. Standing, then in an irresolute attitude for a few minutes, as if he did not well know how to employ himself, he turned round and looked at Oliver, and called him by his name. He did not answer, and was to all appearances asleep.</a:t>
            </a:r>
            <a:endParaRPr sz="1500">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200">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200">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200">
              <a:highlight>
                <a:srgbClr val="FFFFFF"/>
              </a:highlight>
              <a:latin typeface="Montserrat"/>
              <a:ea typeface="Montserrat"/>
              <a:cs typeface="Montserrat"/>
              <a:sym typeface="Montserrat"/>
            </a:endParaRPr>
          </a:p>
          <a:p>
            <a:pPr indent="0" lvl="0" marL="0" rtl="0" algn="ctr">
              <a:spcBef>
                <a:spcPts val="0"/>
              </a:spcBef>
              <a:spcAft>
                <a:spcPts val="0"/>
              </a:spcAft>
              <a:buNone/>
            </a:pPr>
            <a:r>
              <a:t/>
            </a:r>
            <a:endParaRPr sz="2200">
              <a:solidFill>
                <a:schemeClr val="dk2"/>
              </a:solidFill>
              <a:latin typeface="Montserrat"/>
              <a:ea typeface="Montserrat"/>
              <a:cs typeface="Montserrat"/>
              <a:sym typeface="Montserrat"/>
            </a:endParaRPr>
          </a:p>
        </p:txBody>
      </p:sp>
      <p:sp>
        <p:nvSpPr>
          <p:cNvPr id="136" name="Google Shape;136;p27"/>
          <p:cNvSpPr txBox="1"/>
          <p:nvPr/>
        </p:nvSpPr>
        <p:spPr>
          <a:xfrm>
            <a:off x="4959100" y="4228900"/>
            <a:ext cx="3905700" cy="380700"/>
          </a:xfrm>
          <a:prstGeom prst="rect">
            <a:avLst/>
          </a:prstGeom>
          <a:noFill/>
          <a:ln>
            <a:noFill/>
          </a:ln>
        </p:spPr>
        <p:txBody>
          <a:bodyPr anchorCtr="0" anchor="t" bIns="91425" lIns="91425" spcFirstLastPara="1" rIns="91425" wrap="square" tIns="91425">
            <a:noAutofit/>
          </a:bodyPr>
          <a:lstStyle/>
          <a:p>
            <a:pPr indent="0" lvl="0" marL="0" rtl="0" algn="l">
              <a:lnSpc>
                <a:spcPct val="204545"/>
              </a:lnSpc>
              <a:spcBef>
                <a:spcPts val="0"/>
              </a:spcBef>
              <a:spcAft>
                <a:spcPts val="0"/>
              </a:spcAft>
              <a:buNone/>
            </a:pPr>
            <a:r>
              <a:rPr lang="en-GB" sz="800">
                <a:solidFill>
                  <a:srgbClr val="434343"/>
                </a:solidFill>
                <a:highlight>
                  <a:srgbClr val="FFFFFF"/>
                </a:highlight>
                <a:latin typeface="Montserrat"/>
                <a:ea typeface="Montserrat"/>
                <a:cs typeface="Montserrat"/>
                <a:sym typeface="Montserrat"/>
              </a:rPr>
              <a:t>Credit:</a:t>
            </a:r>
            <a:r>
              <a:rPr lang="en-GB" sz="1800">
                <a:solidFill>
                  <a:srgbClr val="434343"/>
                </a:solidFill>
                <a:highlight>
                  <a:srgbClr val="FFFFFF"/>
                </a:highlight>
                <a:latin typeface="Montserrat"/>
                <a:ea typeface="Montserrat"/>
                <a:cs typeface="Montserrat"/>
                <a:sym typeface="Montserrat"/>
              </a:rPr>
              <a:t> </a:t>
            </a:r>
            <a:r>
              <a:rPr i="1" lang="en-GB" sz="800">
                <a:solidFill>
                  <a:srgbClr val="434343"/>
                </a:solidFill>
                <a:highlight>
                  <a:srgbClr val="FFFFFF"/>
                </a:highlight>
                <a:latin typeface="Montserrat"/>
                <a:ea typeface="Montserrat"/>
                <a:cs typeface="Montserrat"/>
                <a:sym typeface="Montserrat"/>
              </a:rPr>
              <a:t>Oliver Twist </a:t>
            </a:r>
            <a:r>
              <a:rPr lang="en-GB" sz="800">
                <a:solidFill>
                  <a:srgbClr val="434343"/>
                </a:solidFill>
                <a:highlight>
                  <a:srgbClr val="FFFFFF"/>
                </a:highlight>
                <a:latin typeface="Montserrat"/>
                <a:ea typeface="Montserrat"/>
                <a:cs typeface="Montserrat"/>
                <a:sym typeface="Montserrat"/>
              </a:rPr>
              <a:t>by Charles Dickens 1838 (Project Gutenberg)</a:t>
            </a:r>
            <a:endParaRPr>
              <a:latin typeface="Montserrat"/>
              <a:ea typeface="Montserrat"/>
              <a:cs typeface="Montserrat"/>
              <a:sym typeface="Montserrat"/>
            </a:endParaRPr>
          </a:p>
          <a:p>
            <a:pPr indent="0" lvl="0" marL="0" rtl="0" algn="l">
              <a:spcBef>
                <a:spcPts val="180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Effect filter="fade" transition="in">
                                      <p:cBhvr>
                                        <p:cTn dur="1"/>
                                        <p:tgtEl>
                                          <p:spTgt spid="1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Effect filter="fade" transition="in">
                                      <p:cBhvr>
                                        <p:cTn dur="1"/>
                                        <p:tgtEl>
                                          <p:spTgt spid="1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Effect filter="fade" transition="in">
                                      <p:cBhvr>
                                        <p:cTn dur="1"/>
                                        <p:tgtEl>
                                          <p:spTgt spid="1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animEffect filter="fade" transition="in">
                                      <p:cBhvr>
                                        <p:cTn dur="1"/>
                                        <p:tgtEl>
                                          <p:spTgt spid="13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2" name="Google Shape;142;p28"/>
          <p:cNvSpPr txBox="1"/>
          <p:nvPr>
            <p:ph idx="1" type="body"/>
          </p:nvPr>
        </p:nvSpPr>
        <p:spPr>
          <a:xfrm>
            <a:off x="458975" y="1252325"/>
            <a:ext cx="8437200" cy="276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200"/>
          </a:p>
          <a:p>
            <a:pPr indent="0" lvl="0" marL="0" rtl="0" algn="l">
              <a:spcBef>
                <a:spcPts val="1000"/>
              </a:spcBef>
              <a:spcAft>
                <a:spcPts val="0"/>
              </a:spcAft>
              <a:buNone/>
            </a:pPr>
            <a:r>
              <a:t/>
            </a:r>
            <a:endParaRPr sz="1900"/>
          </a:p>
          <a:p>
            <a:pPr indent="-9525" lvl="0" marL="450000" rtl="0" algn="l">
              <a:spcBef>
                <a:spcPts val="1000"/>
              </a:spcBef>
              <a:spcAft>
                <a:spcPts val="0"/>
              </a:spcAft>
              <a:buNone/>
            </a:pPr>
            <a:r>
              <a:t/>
            </a:r>
            <a:endParaRPr sz="100"/>
          </a:p>
          <a:p>
            <a:pPr indent="0" lvl="0" marL="0" rtl="0" algn="l">
              <a:spcBef>
                <a:spcPts val="1000"/>
              </a:spcBef>
              <a:spcAft>
                <a:spcPts val="1000"/>
              </a:spcAft>
              <a:buNone/>
            </a:pPr>
            <a:r>
              <a:t/>
            </a:r>
            <a:endParaRPr sz="1400"/>
          </a:p>
        </p:txBody>
      </p:sp>
      <p:sp>
        <p:nvSpPr>
          <p:cNvPr id="143" name="Google Shape;143;p28"/>
          <p:cNvSpPr txBox="1"/>
          <p:nvPr/>
        </p:nvSpPr>
        <p:spPr>
          <a:xfrm>
            <a:off x="148975" y="94100"/>
            <a:ext cx="8789400" cy="4536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After satisfying himself upon this head, the Jew stepped gently to the door: which he fastened. He then drew forth: as it seemed to Oliver, from some trap in the floor: a small box, which he placed carefully on the table. His eyes glistened as he raised the lid, and looked in. Dragging an old chair to the table, he sat down; and took from it a magnificent gold watch, sparkling with jewels.</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‘Aha!’ said the Jew, shrugging up his shoulders, and distorting every feature with a hideous grin. ‘Clever dogs! Clever dogs! Staunch to the last! Never told the old parson where they were. Never poached upon old Fagin! And why should they? It wouldn’t have loosened the knot, or kept the drop up, a minute longer. No, no, no! Fine fellows! Fine fellows!’</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rgbClr val="FFFFFF"/>
                </a:highlight>
                <a:latin typeface="Montserrat"/>
                <a:ea typeface="Montserrat"/>
                <a:cs typeface="Montserrat"/>
                <a:sym typeface="Montserrat"/>
              </a:rPr>
              <a:t>With these, and other muttered reflections of the like nature, the Jew once more deposited the watch in its place of safety. At least half a dozen more were severally drawn forth from the same box, and surveyed with equal pleasure; besides rings, brooches, bracelets, and other articles of jewellery, of such magnificent materials, and costly workmanship, that Oliver had no idea, even of their names.</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200">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200">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ctr">
              <a:spcBef>
                <a:spcPts val="0"/>
              </a:spcBef>
              <a:spcAft>
                <a:spcPts val="0"/>
              </a:spcAft>
              <a:buNone/>
            </a:pPr>
            <a:r>
              <a:t/>
            </a:r>
            <a:endParaRPr sz="2200">
              <a:solidFill>
                <a:schemeClr val="dk2"/>
              </a:solidFill>
              <a:latin typeface="Montserrat"/>
              <a:ea typeface="Montserrat"/>
              <a:cs typeface="Montserrat"/>
              <a:sym typeface="Montserrat"/>
            </a:endParaRPr>
          </a:p>
        </p:txBody>
      </p:sp>
      <p:sp>
        <p:nvSpPr>
          <p:cNvPr id="144" name="Google Shape;144;p28"/>
          <p:cNvSpPr txBox="1"/>
          <p:nvPr/>
        </p:nvSpPr>
        <p:spPr>
          <a:xfrm>
            <a:off x="4506550" y="4290950"/>
            <a:ext cx="3905700" cy="380700"/>
          </a:xfrm>
          <a:prstGeom prst="rect">
            <a:avLst/>
          </a:prstGeom>
          <a:noFill/>
          <a:ln>
            <a:noFill/>
          </a:ln>
        </p:spPr>
        <p:txBody>
          <a:bodyPr anchorCtr="0" anchor="t" bIns="91425" lIns="91425" spcFirstLastPara="1" rIns="91425" wrap="square" tIns="91425">
            <a:noAutofit/>
          </a:bodyPr>
          <a:lstStyle/>
          <a:p>
            <a:pPr indent="0" lvl="0" marL="0" rtl="0" algn="l">
              <a:lnSpc>
                <a:spcPct val="204545"/>
              </a:lnSpc>
              <a:spcBef>
                <a:spcPts val="0"/>
              </a:spcBef>
              <a:spcAft>
                <a:spcPts val="0"/>
              </a:spcAft>
              <a:buNone/>
            </a:pPr>
            <a:r>
              <a:rPr lang="en-GB" sz="800">
                <a:solidFill>
                  <a:srgbClr val="434343"/>
                </a:solidFill>
                <a:highlight>
                  <a:srgbClr val="FFFFFF"/>
                </a:highlight>
                <a:latin typeface="Montserrat"/>
                <a:ea typeface="Montserrat"/>
                <a:cs typeface="Montserrat"/>
                <a:sym typeface="Montserrat"/>
              </a:rPr>
              <a:t>Credit:</a:t>
            </a:r>
            <a:r>
              <a:rPr lang="en-GB" sz="1800">
                <a:solidFill>
                  <a:srgbClr val="434343"/>
                </a:solidFill>
                <a:highlight>
                  <a:srgbClr val="FFFFFF"/>
                </a:highlight>
                <a:latin typeface="Montserrat"/>
                <a:ea typeface="Montserrat"/>
                <a:cs typeface="Montserrat"/>
                <a:sym typeface="Montserrat"/>
              </a:rPr>
              <a:t> </a:t>
            </a:r>
            <a:r>
              <a:rPr i="1" lang="en-GB" sz="800">
                <a:solidFill>
                  <a:srgbClr val="434343"/>
                </a:solidFill>
                <a:highlight>
                  <a:srgbClr val="FFFFFF"/>
                </a:highlight>
                <a:latin typeface="Montserrat"/>
                <a:ea typeface="Montserrat"/>
                <a:cs typeface="Montserrat"/>
                <a:sym typeface="Montserrat"/>
              </a:rPr>
              <a:t>Oliver Twist </a:t>
            </a:r>
            <a:r>
              <a:rPr lang="en-GB" sz="800">
                <a:solidFill>
                  <a:srgbClr val="434343"/>
                </a:solidFill>
                <a:highlight>
                  <a:srgbClr val="FFFFFF"/>
                </a:highlight>
                <a:latin typeface="Montserrat"/>
                <a:ea typeface="Montserrat"/>
                <a:cs typeface="Montserrat"/>
                <a:sym typeface="Montserrat"/>
              </a:rPr>
              <a:t>by Charles Dickens 1838 (Project Gutenberg)</a:t>
            </a:r>
            <a:endParaRPr>
              <a:latin typeface="Montserrat"/>
              <a:ea typeface="Montserrat"/>
              <a:cs typeface="Montserrat"/>
              <a:sym typeface="Montserrat"/>
            </a:endParaRPr>
          </a:p>
          <a:p>
            <a:pPr indent="0" lvl="0" marL="0" rtl="0" algn="l">
              <a:spcBef>
                <a:spcPts val="180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Effect filter="fade" transition="in">
                                      <p:cBhvr>
                                        <p:cTn dur="1"/>
                                        <p:tgtEl>
                                          <p:spTgt spid="1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animEffect filter="fade" transition="in">
                                      <p:cBhvr>
                                        <p:cTn dur="1"/>
                                        <p:tgtEl>
                                          <p:spTgt spid="1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animEffect filter="fade" transition="in">
                                      <p:cBhvr>
                                        <p:cTn dur="1"/>
                                        <p:tgtEl>
                                          <p:spTgt spid="1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3" st="3"/>
                                            </p:txEl>
                                          </p:spTgt>
                                        </p:tgtEl>
                                        <p:attrNameLst>
                                          <p:attrName>style.visibility</p:attrName>
                                        </p:attrNameLst>
                                      </p:cBhvr>
                                      <p:to>
                                        <p:strVal val="visible"/>
                                      </p:to>
                                    </p:set>
                                    <p:animEffect filter="fade" transition="in">
                                      <p:cBhvr>
                                        <p:cTn dur="1"/>
                                        <p:tgtEl>
                                          <p:spTgt spid="14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0" name="Google Shape;150;p29"/>
          <p:cNvSpPr txBox="1"/>
          <p:nvPr>
            <p:ph idx="1" type="body"/>
          </p:nvPr>
        </p:nvSpPr>
        <p:spPr>
          <a:xfrm>
            <a:off x="458975" y="1252325"/>
            <a:ext cx="8437200" cy="276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200"/>
          </a:p>
          <a:p>
            <a:pPr indent="0" lvl="0" marL="0" rtl="0" algn="l">
              <a:spcBef>
                <a:spcPts val="1000"/>
              </a:spcBef>
              <a:spcAft>
                <a:spcPts val="0"/>
              </a:spcAft>
              <a:buNone/>
            </a:pPr>
            <a:r>
              <a:t/>
            </a:r>
            <a:endParaRPr sz="1900"/>
          </a:p>
          <a:p>
            <a:pPr indent="-9525" lvl="0" marL="450000" rtl="0" algn="l">
              <a:spcBef>
                <a:spcPts val="1000"/>
              </a:spcBef>
              <a:spcAft>
                <a:spcPts val="0"/>
              </a:spcAft>
              <a:buNone/>
            </a:pPr>
            <a:r>
              <a:t/>
            </a:r>
            <a:endParaRPr sz="100"/>
          </a:p>
          <a:p>
            <a:pPr indent="0" lvl="0" marL="0" rtl="0" algn="l">
              <a:spcBef>
                <a:spcPts val="1000"/>
              </a:spcBef>
              <a:spcAft>
                <a:spcPts val="1000"/>
              </a:spcAft>
              <a:buNone/>
            </a:pPr>
            <a:r>
              <a:t/>
            </a:r>
            <a:endParaRPr sz="1400"/>
          </a:p>
        </p:txBody>
      </p:sp>
      <p:sp>
        <p:nvSpPr>
          <p:cNvPr id="151" name="Google Shape;151;p29"/>
          <p:cNvSpPr txBox="1"/>
          <p:nvPr/>
        </p:nvSpPr>
        <p:spPr>
          <a:xfrm>
            <a:off x="156825" y="101925"/>
            <a:ext cx="8781600" cy="445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Having replaced these trinkets, the Jew took out another: so small that it lay in the palm of his hand. There seemed to be some very minute inscription on it; for the Jew laid it flat upon the table, and shading it with his hand, pored over it, long and earnestly. At length he put it down, as if despairing of success; and, leaning back in his chair, muttered:</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‘What a fine thing capital punishment is! Dead men never repent; dead men never bring awkward stories to light. Ah, it’s a fine thing for the trade! Five of ‘em strung up in a row, and none left to play booty, or turn white-livered!’</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As the Jew uttered these words, his bright dark eyes, which had been staring vacantly before him, fell on Oliver’s face; the boy’s eyes were fixed on his in mute curiousity; and although the recognition was only for an instant—for the briefest space of time that can possibly be conceived—it was enough to show the old man that he had been observed.</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He closed the lid of the box with a loud crash; and, laying his hand on a bread knife which was on the table, started furiously up. He trembled very much though; for, even in his terror, Oliver could see that the knife quivered in the air.</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ctr">
              <a:spcBef>
                <a:spcPts val="0"/>
              </a:spcBef>
              <a:spcAft>
                <a:spcPts val="0"/>
              </a:spcAft>
              <a:buNone/>
            </a:pPr>
            <a:r>
              <a:t/>
            </a:r>
            <a:endParaRPr sz="2200">
              <a:solidFill>
                <a:schemeClr val="dk2"/>
              </a:solidFill>
              <a:latin typeface="Montserrat"/>
              <a:ea typeface="Montserrat"/>
              <a:cs typeface="Montserrat"/>
              <a:sym typeface="Montserrat"/>
            </a:endParaRPr>
          </a:p>
        </p:txBody>
      </p:sp>
      <p:sp>
        <p:nvSpPr>
          <p:cNvPr id="152" name="Google Shape;152;p29"/>
          <p:cNvSpPr txBox="1"/>
          <p:nvPr/>
        </p:nvSpPr>
        <p:spPr>
          <a:xfrm>
            <a:off x="4506550" y="4290950"/>
            <a:ext cx="3905700" cy="380700"/>
          </a:xfrm>
          <a:prstGeom prst="rect">
            <a:avLst/>
          </a:prstGeom>
          <a:noFill/>
          <a:ln>
            <a:noFill/>
          </a:ln>
        </p:spPr>
        <p:txBody>
          <a:bodyPr anchorCtr="0" anchor="t" bIns="91425" lIns="91425" spcFirstLastPara="1" rIns="91425" wrap="square" tIns="91425">
            <a:noAutofit/>
          </a:bodyPr>
          <a:lstStyle/>
          <a:p>
            <a:pPr indent="0" lvl="0" marL="0" rtl="0" algn="l">
              <a:lnSpc>
                <a:spcPct val="204545"/>
              </a:lnSpc>
              <a:spcBef>
                <a:spcPts val="0"/>
              </a:spcBef>
              <a:spcAft>
                <a:spcPts val="0"/>
              </a:spcAft>
              <a:buNone/>
            </a:pPr>
            <a:r>
              <a:rPr lang="en-GB" sz="800">
                <a:solidFill>
                  <a:srgbClr val="434343"/>
                </a:solidFill>
                <a:highlight>
                  <a:srgbClr val="FFFFFF"/>
                </a:highlight>
                <a:latin typeface="Montserrat"/>
                <a:ea typeface="Montserrat"/>
                <a:cs typeface="Montserrat"/>
                <a:sym typeface="Montserrat"/>
              </a:rPr>
              <a:t>Credit:</a:t>
            </a:r>
            <a:r>
              <a:rPr lang="en-GB" sz="1800">
                <a:solidFill>
                  <a:srgbClr val="434343"/>
                </a:solidFill>
                <a:highlight>
                  <a:srgbClr val="FFFFFF"/>
                </a:highlight>
                <a:latin typeface="Montserrat"/>
                <a:ea typeface="Montserrat"/>
                <a:cs typeface="Montserrat"/>
                <a:sym typeface="Montserrat"/>
              </a:rPr>
              <a:t> </a:t>
            </a:r>
            <a:r>
              <a:rPr i="1" lang="en-GB" sz="800">
                <a:solidFill>
                  <a:srgbClr val="434343"/>
                </a:solidFill>
                <a:highlight>
                  <a:srgbClr val="FFFFFF"/>
                </a:highlight>
                <a:latin typeface="Montserrat"/>
                <a:ea typeface="Montserrat"/>
                <a:cs typeface="Montserrat"/>
                <a:sym typeface="Montserrat"/>
              </a:rPr>
              <a:t>Oliver Twist </a:t>
            </a:r>
            <a:r>
              <a:rPr lang="en-GB" sz="800">
                <a:solidFill>
                  <a:srgbClr val="434343"/>
                </a:solidFill>
                <a:highlight>
                  <a:srgbClr val="FFFFFF"/>
                </a:highlight>
                <a:latin typeface="Montserrat"/>
                <a:ea typeface="Montserrat"/>
                <a:cs typeface="Montserrat"/>
                <a:sym typeface="Montserrat"/>
              </a:rPr>
              <a:t>by Charles Dickens 1838 (Project Gutenberg)</a:t>
            </a:r>
            <a:endParaRPr>
              <a:latin typeface="Montserrat"/>
              <a:ea typeface="Montserrat"/>
              <a:cs typeface="Montserrat"/>
              <a:sym typeface="Montserrat"/>
            </a:endParaRPr>
          </a:p>
          <a:p>
            <a:pPr indent="0" lvl="0" marL="0" rtl="0" algn="l">
              <a:spcBef>
                <a:spcPts val="180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1"/>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1"/>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animEffect filter="fade" transition="in">
                                      <p:cBhvr>
                                        <p:cTn dur="1"/>
                                        <p:tgtEl>
                                          <p:spTgt spid="1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animEffect filter="fade" transition="in">
                                      <p:cBhvr>
                                        <p:cTn dur="1"/>
                                        <p:tgtEl>
                                          <p:spTgt spid="15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8" name="Google Shape;158;p30"/>
          <p:cNvSpPr txBox="1"/>
          <p:nvPr>
            <p:ph idx="1" type="body"/>
          </p:nvPr>
        </p:nvSpPr>
        <p:spPr>
          <a:xfrm>
            <a:off x="458975" y="1252325"/>
            <a:ext cx="8437200" cy="276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200"/>
          </a:p>
          <a:p>
            <a:pPr indent="0" lvl="0" marL="0" rtl="0" algn="l">
              <a:spcBef>
                <a:spcPts val="1000"/>
              </a:spcBef>
              <a:spcAft>
                <a:spcPts val="0"/>
              </a:spcAft>
              <a:buNone/>
            </a:pPr>
            <a:r>
              <a:t/>
            </a:r>
            <a:endParaRPr sz="1900"/>
          </a:p>
          <a:p>
            <a:pPr indent="-9525" lvl="0" marL="450000" rtl="0" algn="l">
              <a:spcBef>
                <a:spcPts val="1000"/>
              </a:spcBef>
              <a:spcAft>
                <a:spcPts val="0"/>
              </a:spcAft>
              <a:buNone/>
            </a:pPr>
            <a:r>
              <a:t/>
            </a:r>
            <a:endParaRPr sz="100"/>
          </a:p>
          <a:p>
            <a:pPr indent="0" lvl="0" marL="0" rtl="0" algn="l">
              <a:spcBef>
                <a:spcPts val="1000"/>
              </a:spcBef>
              <a:spcAft>
                <a:spcPts val="1000"/>
              </a:spcAft>
              <a:buNone/>
            </a:pPr>
            <a:r>
              <a:t/>
            </a:r>
            <a:endParaRPr sz="1400"/>
          </a:p>
        </p:txBody>
      </p:sp>
      <p:sp>
        <p:nvSpPr>
          <p:cNvPr id="159" name="Google Shape;159;p30"/>
          <p:cNvSpPr txBox="1"/>
          <p:nvPr/>
        </p:nvSpPr>
        <p:spPr>
          <a:xfrm>
            <a:off x="156825" y="101925"/>
            <a:ext cx="8781600" cy="445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‘What’s that?’ said the Jew. ‘What do you watch me for? Why are you awake? What have you seen? Speak out, boy! Quick—quick! for your life.</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‘I wasn’t able to sleep any longer, sir,’ replied Oliver, meekly. ‘I am very sorry if I have disturbed you, sir.’</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‘You were not awake an hour ago?’ said the Jew, scowling fiercely on the boy.</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‘No! No, indeed!’ replied Oliver.</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‘Are you sure?’ cried the Jew: with a still fiercer look than before: and a threatening attitude.</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‘Upon my word I was not, sir,’ replied Oliver, earnestly. ‘I was not, indeed, sir.’</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‘Tush, tush, my dear!’ said the Jew, abruptly resuming his old manner, and playing with the knife a little, before he laid it down; as if to induce the belief that he had caught it up, in mere sport. </a:t>
            </a:r>
            <a:endParaRPr>
              <a:solidFill>
                <a:schemeClr val="dk2"/>
              </a:solidFill>
              <a:highlight>
                <a:schemeClr val="lt1"/>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ctr">
              <a:spcBef>
                <a:spcPts val="0"/>
              </a:spcBef>
              <a:spcAft>
                <a:spcPts val="0"/>
              </a:spcAft>
              <a:buNone/>
            </a:pPr>
            <a:r>
              <a:t/>
            </a:r>
            <a:endParaRPr sz="2200">
              <a:solidFill>
                <a:schemeClr val="dk2"/>
              </a:solidFill>
              <a:latin typeface="Montserrat"/>
              <a:ea typeface="Montserrat"/>
              <a:cs typeface="Montserrat"/>
              <a:sym typeface="Montserrat"/>
            </a:endParaRPr>
          </a:p>
        </p:txBody>
      </p:sp>
      <p:sp>
        <p:nvSpPr>
          <p:cNvPr id="160" name="Google Shape;160;p30"/>
          <p:cNvSpPr txBox="1"/>
          <p:nvPr/>
        </p:nvSpPr>
        <p:spPr>
          <a:xfrm>
            <a:off x="4506550" y="4290950"/>
            <a:ext cx="3905700" cy="380700"/>
          </a:xfrm>
          <a:prstGeom prst="rect">
            <a:avLst/>
          </a:prstGeom>
          <a:noFill/>
          <a:ln>
            <a:noFill/>
          </a:ln>
        </p:spPr>
        <p:txBody>
          <a:bodyPr anchorCtr="0" anchor="t" bIns="91425" lIns="91425" spcFirstLastPara="1" rIns="91425" wrap="square" tIns="91425">
            <a:noAutofit/>
          </a:bodyPr>
          <a:lstStyle/>
          <a:p>
            <a:pPr indent="0" lvl="0" marL="0" rtl="0" algn="l">
              <a:lnSpc>
                <a:spcPct val="204545"/>
              </a:lnSpc>
              <a:spcBef>
                <a:spcPts val="0"/>
              </a:spcBef>
              <a:spcAft>
                <a:spcPts val="0"/>
              </a:spcAft>
              <a:buNone/>
            </a:pPr>
            <a:r>
              <a:rPr lang="en-GB" sz="800">
                <a:solidFill>
                  <a:srgbClr val="434343"/>
                </a:solidFill>
                <a:highlight>
                  <a:srgbClr val="FFFFFF"/>
                </a:highlight>
                <a:latin typeface="Montserrat"/>
                <a:ea typeface="Montserrat"/>
                <a:cs typeface="Montserrat"/>
                <a:sym typeface="Montserrat"/>
              </a:rPr>
              <a:t>Credit:</a:t>
            </a:r>
            <a:r>
              <a:rPr lang="en-GB" sz="1800">
                <a:solidFill>
                  <a:srgbClr val="434343"/>
                </a:solidFill>
                <a:highlight>
                  <a:srgbClr val="FFFFFF"/>
                </a:highlight>
                <a:latin typeface="Montserrat"/>
                <a:ea typeface="Montserrat"/>
                <a:cs typeface="Montserrat"/>
                <a:sym typeface="Montserrat"/>
              </a:rPr>
              <a:t> </a:t>
            </a:r>
            <a:r>
              <a:rPr i="1" lang="en-GB" sz="800">
                <a:solidFill>
                  <a:srgbClr val="434343"/>
                </a:solidFill>
                <a:highlight>
                  <a:srgbClr val="FFFFFF"/>
                </a:highlight>
                <a:latin typeface="Montserrat"/>
                <a:ea typeface="Montserrat"/>
                <a:cs typeface="Montserrat"/>
                <a:sym typeface="Montserrat"/>
              </a:rPr>
              <a:t>Oliver Twist </a:t>
            </a:r>
            <a:r>
              <a:rPr lang="en-GB" sz="800">
                <a:solidFill>
                  <a:srgbClr val="434343"/>
                </a:solidFill>
                <a:highlight>
                  <a:srgbClr val="FFFFFF"/>
                </a:highlight>
                <a:latin typeface="Montserrat"/>
                <a:ea typeface="Montserrat"/>
                <a:cs typeface="Montserrat"/>
                <a:sym typeface="Montserrat"/>
              </a:rPr>
              <a:t>by Charles Dickens 1838 (Project Gutenberg)</a:t>
            </a:r>
            <a:endParaRPr>
              <a:latin typeface="Montserrat"/>
              <a:ea typeface="Montserrat"/>
              <a:cs typeface="Montserrat"/>
              <a:sym typeface="Montserrat"/>
            </a:endParaRPr>
          </a:p>
          <a:p>
            <a:pPr indent="0" lvl="0" marL="0" rtl="0" algn="l">
              <a:spcBef>
                <a:spcPts val="180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1"/>
                                        <p:tgtEl>
                                          <p:spTgt spid="1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animEffect filter="fade" transition="in">
                                      <p:cBhvr>
                                        <p:cTn dur="1"/>
                                        <p:tgtEl>
                                          <p:spTgt spid="1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animEffect filter="fade" transition="in">
                                      <p:cBhvr>
                                        <p:cTn dur="1"/>
                                        <p:tgtEl>
                                          <p:spTgt spid="15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6" name="Google Shape;166;p31"/>
          <p:cNvSpPr txBox="1"/>
          <p:nvPr>
            <p:ph idx="1" type="body"/>
          </p:nvPr>
        </p:nvSpPr>
        <p:spPr>
          <a:xfrm>
            <a:off x="458975" y="1252325"/>
            <a:ext cx="8437200" cy="276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200"/>
          </a:p>
          <a:p>
            <a:pPr indent="0" lvl="0" marL="0" rtl="0" algn="l">
              <a:spcBef>
                <a:spcPts val="1000"/>
              </a:spcBef>
              <a:spcAft>
                <a:spcPts val="0"/>
              </a:spcAft>
              <a:buNone/>
            </a:pPr>
            <a:r>
              <a:t/>
            </a:r>
            <a:endParaRPr sz="1900"/>
          </a:p>
          <a:p>
            <a:pPr indent="-9525" lvl="0" marL="450000" rtl="0" algn="l">
              <a:spcBef>
                <a:spcPts val="1000"/>
              </a:spcBef>
              <a:spcAft>
                <a:spcPts val="0"/>
              </a:spcAft>
              <a:buNone/>
            </a:pPr>
            <a:r>
              <a:t/>
            </a:r>
            <a:endParaRPr sz="100"/>
          </a:p>
          <a:p>
            <a:pPr indent="0" lvl="0" marL="0" rtl="0" algn="l">
              <a:spcBef>
                <a:spcPts val="1000"/>
              </a:spcBef>
              <a:spcAft>
                <a:spcPts val="1000"/>
              </a:spcAft>
              <a:buNone/>
            </a:pPr>
            <a:r>
              <a:t/>
            </a:r>
            <a:endParaRPr sz="1400"/>
          </a:p>
        </p:txBody>
      </p:sp>
      <p:sp>
        <p:nvSpPr>
          <p:cNvPr id="167" name="Google Shape;167;p31"/>
          <p:cNvSpPr txBox="1"/>
          <p:nvPr/>
        </p:nvSpPr>
        <p:spPr>
          <a:xfrm>
            <a:off x="156825" y="101925"/>
            <a:ext cx="8781600" cy="445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‘Of course I know that, my dear. I only tried to frighten you. You’re a brave boy. Ha! ha! you’re a brave boy, Oliver.’ The Jew rubbed his hands with a chuckle, but glanced uneasily at the box, notwithstanding.</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‘Did you see any of these pretty things, my dear?’ said the Jew, laying his hand upon it after a short pause.</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‘Yes, sir,’ replied Oliver.</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‘Ah!’ said the Jew, turning rather pale. ‘They—they’re mine, Oliver; my little property. All I have to live upon, in my old age. The folks call me a miser, my dear. Only a miser; that’s all.’</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Oliver thought the old gentleman must be a decided miser to live in such a dirty place, with so many watches; but, thinking that perhaps his fondness for the Dodger and the other boys, cost him a good deal of money, he only cast a deferential look at the Jew, and asked if he might get up.</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ctr">
              <a:spcBef>
                <a:spcPts val="0"/>
              </a:spcBef>
              <a:spcAft>
                <a:spcPts val="0"/>
              </a:spcAft>
              <a:buNone/>
            </a:pPr>
            <a:r>
              <a:t/>
            </a:r>
            <a:endParaRPr sz="2200">
              <a:solidFill>
                <a:schemeClr val="dk2"/>
              </a:solidFill>
              <a:latin typeface="Montserrat"/>
              <a:ea typeface="Montserrat"/>
              <a:cs typeface="Montserrat"/>
              <a:sym typeface="Montserrat"/>
            </a:endParaRPr>
          </a:p>
        </p:txBody>
      </p:sp>
      <p:sp>
        <p:nvSpPr>
          <p:cNvPr id="168" name="Google Shape;168;p31"/>
          <p:cNvSpPr txBox="1"/>
          <p:nvPr/>
        </p:nvSpPr>
        <p:spPr>
          <a:xfrm>
            <a:off x="4506550" y="4290950"/>
            <a:ext cx="3905700" cy="380700"/>
          </a:xfrm>
          <a:prstGeom prst="rect">
            <a:avLst/>
          </a:prstGeom>
          <a:noFill/>
          <a:ln>
            <a:noFill/>
          </a:ln>
        </p:spPr>
        <p:txBody>
          <a:bodyPr anchorCtr="0" anchor="t" bIns="91425" lIns="91425" spcFirstLastPara="1" rIns="91425" wrap="square" tIns="91425">
            <a:noAutofit/>
          </a:bodyPr>
          <a:lstStyle/>
          <a:p>
            <a:pPr indent="0" lvl="0" marL="0" rtl="0" algn="l">
              <a:lnSpc>
                <a:spcPct val="204545"/>
              </a:lnSpc>
              <a:spcBef>
                <a:spcPts val="0"/>
              </a:spcBef>
              <a:spcAft>
                <a:spcPts val="0"/>
              </a:spcAft>
              <a:buNone/>
            </a:pPr>
            <a:r>
              <a:rPr lang="en-GB" sz="800">
                <a:solidFill>
                  <a:srgbClr val="434343"/>
                </a:solidFill>
                <a:highlight>
                  <a:srgbClr val="FFFFFF"/>
                </a:highlight>
                <a:latin typeface="Montserrat"/>
                <a:ea typeface="Montserrat"/>
                <a:cs typeface="Montserrat"/>
                <a:sym typeface="Montserrat"/>
              </a:rPr>
              <a:t>Credit:</a:t>
            </a:r>
            <a:r>
              <a:rPr lang="en-GB" sz="1800">
                <a:solidFill>
                  <a:srgbClr val="434343"/>
                </a:solidFill>
                <a:highlight>
                  <a:srgbClr val="FFFFFF"/>
                </a:highlight>
                <a:latin typeface="Montserrat"/>
                <a:ea typeface="Montserrat"/>
                <a:cs typeface="Montserrat"/>
                <a:sym typeface="Montserrat"/>
              </a:rPr>
              <a:t> </a:t>
            </a:r>
            <a:r>
              <a:rPr i="1" lang="en-GB" sz="800">
                <a:solidFill>
                  <a:srgbClr val="434343"/>
                </a:solidFill>
                <a:highlight>
                  <a:srgbClr val="FFFFFF"/>
                </a:highlight>
                <a:latin typeface="Montserrat"/>
                <a:ea typeface="Montserrat"/>
                <a:cs typeface="Montserrat"/>
                <a:sym typeface="Montserrat"/>
              </a:rPr>
              <a:t>Oliver Twist </a:t>
            </a:r>
            <a:r>
              <a:rPr lang="en-GB" sz="800">
                <a:solidFill>
                  <a:srgbClr val="434343"/>
                </a:solidFill>
                <a:highlight>
                  <a:srgbClr val="FFFFFF"/>
                </a:highlight>
                <a:latin typeface="Montserrat"/>
                <a:ea typeface="Montserrat"/>
                <a:cs typeface="Montserrat"/>
                <a:sym typeface="Montserrat"/>
              </a:rPr>
              <a:t>by Charles Dickens 1838 (Project Gutenberg)</a:t>
            </a:r>
            <a:endParaRPr>
              <a:latin typeface="Montserrat"/>
              <a:ea typeface="Montserrat"/>
              <a:cs typeface="Montserrat"/>
              <a:sym typeface="Montserrat"/>
            </a:endParaRPr>
          </a:p>
          <a:p>
            <a:pPr indent="0" lvl="0" marL="0" rtl="0" algn="l">
              <a:spcBef>
                <a:spcPts val="180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1"/>
                                        <p:tgtEl>
                                          <p:spTgt spid="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Effect filter="fade" transition="in">
                                      <p:cBhvr>
                                        <p:cTn dur="1"/>
                                        <p:tgtEl>
                                          <p:spTgt spid="1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3" st="3"/>
                                            </p:txEl>
                                          </p:spTgt>
                                        </p:tgtEl>
                                        <p:attrNameLst>
                                          <p:attrName>style.visibility</p:attrName>
                                        </p:attrNameLst>
                                      </p:cBhvr>
                                      <p:to>
                                        <p:strVal val="visible"/>
                                      </p:to>
                                    </p:set>
                                    <p:animEffect filter="fade" transition="in">
                                      <p:cBhvr>
                                        <p:cTn dur="1"/>
                                        <p:tgtEl>
                                          <p:spTgt spid="16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4" name="Google Shape;174;p32"/>
          <p:cNvSpPr txBox="1"/>
          <p:nvPr>
            <p:ph idx="1" type="body"/>
          </p:nvPr>
        </p:nvSpPr>
        <p:spPr>
          <a:xfrm>
            <a:off x="458975" y="1252325"/>
            <a:ext cx="8437200" cy="276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200"/>
          </a:p>
          <a:p>
            <a:pPr indent="0" lvl="0" marL="0" rtl="0" algn="l">
              <a:spcBef>
                <a:spcPts val="1000"/>
              </a:spcBef>
              <a:spcAft>
                <a:spcPts val="0"/>
              </a:spcAft>
              <a:buNone/>
            </a:pPr>
            <a:r>
              <a:t/>
            </a:r>
            <a:endParaRPr sz="1900"/>
          </a:p>
          <a:p>
            <a:pPr indent="-9525" lvl="0" marL="450000" rtl="0" algn="l">
              <a:spcBef>
                <a:spcPts val="1000"/>
              </a:spcBef>
              <a:spcAft>
                <a:spcPts val="0"/>
              </a:spcAft>
              <a:buNone/>
            </a:pPr>
            <a:r>
              <a:t/>
            </a:r>
            <a:endParaRPr sz="100"/>
          </a:p>
          <a:p>
            <a:pPr indent="0" lvl="0" marL="0" rtl="0" algn="l">
              <a:spcBef>
                <a:spcPts val="1000"/>
              </a:spcBef>
              <a:spcAft>
                <a:spcPts val="1000"/>
              </a:spcAft>
              <a:buNone/>
            </a:pPr>
            <a:r>
              <a:t/>
            </a:r>
            <a:endParaRPr sz="1400"/>
          </a:p>
        </p:txBody>
      </p:sp>
      <p:sp>
        <p:nvSpPr>
          <p:cNvPr id="175" name="Google Shape;175;p32"/>
          <p:cNvSpPr txBox="1"/>
          <p:nvPr/>
        </p:nvSpPr>
        <p:spPr>
          <a:xfrm>
            <a:off x="164650" y="167100"/>
            <a:ext cx="8805000" cy="380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‘Certainly, my dear, certainly,’ replied the old gentleman. ‘Stay. There’s a pitcher of water in the corner by the door. Bring it here; and I’ll give you a basin to wash in, my dear.’</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rgbClr val="FFFFFF"/>
                </a:highlight>
                <a:latin typeface="Montserrat"/>
                <a:ea typeface="Montserrat"/>
                <a:cs typeface="Montserrat"/>
                <a:sym typeface="Montserrat"/>
              </a:rPr>
              <a:t>Oliver got up; walked across the room; and stooped for an instant to raise the pitcher. When he turned his head, the box was gone.</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rgbClr val="FFFFFF"/>
                </a:highlight>
                <a:latin typeface="Montserrat"/>
                <a:ea typeface="Montserrat"/>
                <a:cs typeface="Montserrat"/>
                <a:sym typeface="Montserrat"/>
              </a:rPr>
              <a:t>He had scarcely washed himself, and made everything tidy, by emptying the basin out of the window, agreeably to the Jew’s directions, when the Dodger returned: accompanied by a very sprightly young friend, whom Oliver had seen smoking on the previous night, and who was now formally introduced to him as Charley Bates. The four sat down, to breakfast, on the coffee, and some hot rolls and ham which the Dodger had brought home in the crown of his hat.</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rgbClr val="FFFFFF"/>
                </a:highlight>
                <a:latin typeface="Montserrat"/>
                <a:ea typeface="Montserrat"/>
                <a:cs typeface="Montserrat"/>
                <a:sym typeface="Montserrat"/>
              </a:rPr>
              <a:t>‘Well,’ said the Jew, glancing slyly at Oliver, and addressing himself to the Dodger, ‘I hope you’ve been at work this morning, my dears?’</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ctr">
              <a:spcBef>
                <a:spcPts val="0"/>
              </a:spcBef>
              <a:spcAft>
                <a:spcPts val="0"/>
              </a:spcAft>
              <a:buNone/>
            </a:pPr>
            <a:r>
              <a:t/>
            </a:r>
            <a:endParaRPr sz="2200">
              <a:solidFill>
                <a:schemeClr val="dk2"/>
              </a:solidFill>
              <a:latin typeface="Montserrat"/>
              <a:ea typeface="Montserrat"/>
              <a:cs typeface="Montserrat"/>
              <a:sym typeface="Montserrat"/>
            </a:endParaRPr>
          </a:p>
        </p:txBody>
      </p:sp>
      <p:sp>
        <p:nvSpPr>
          <p:cNvPr id="176" name="Google Shape;176;p32"/>
          <p:cNvSpPr txBox="1"/>
          <p:nvPr/>
        </p:nvSpPr>
        <p:spPr>
          <a:xfrm>
            <a:off x="4506550" y="4290950"/>
            <a:ext cx="3905700" cy="380700"/>
          </a:xfrm>
          <a:prstGeom prst="rect">
            <a:avLst/>
          </a:prstGeom>
          <a:noFill/>
          <a:ln>
            <a:noFill/>
          </a:ln>
        </p:spPr>
        <p:txBody>
          <a:bodyPr anchorCtr="0" anchor="t" bIns="91425" lIns="91425" spcFirstLastPara="1" rIns="91425" wrap="square" tIns="91425">
            <a:noAutofit/>
          </a:bodyPr>
          <a:lstStyle/>
          <a:p>
            <a:pPr indent="0" lvl="0" marL="0" rtl="0" algn="l">
              <a:lnSpc>
                <a:spcPct val="204545"/>
              </a:lnSpc>
              <a:spcBef>
                <a:spcPts val="0"/>
              </a:spcBef>
              <a:spcAft>
                <a:spcPts val="0"/>
              </a:spcAft>
              <a:buNone/>
            </a:pPr>
            <a:r>
              <a:rPr lang="en-GB" sz="800">
                <a:solidFill>
                  <a:srgbClr val="434343"/>
                </a:solidFill>
                <a:highlight>
                  <a:srgbClr val="FFFFFF"/>
                </a:highlight>
                <a:latin typeface="Montserrat"/>
                <a:ea typeface="Montserrat"/>
                <a:cs typeface="Montserrat"/>
                <a:sym typeface="Montserrat"/>
              </a:rPr>
              <a:t>Credit:</a:t>
            </a:r>
            <a:r>
              <a:rPr lang="en-GB" sz="1800">
                <a:solidFill>
                  <a:srgbClr val="434343"/>
                </a:solidFill>
                <a:highlight>
                  <a:srgbClr val="FFFFFF"/>
                </a:highlight>
                <a:latin typeface="Montserrat"/>
                <a:ea typeface="Montserrat"/>
                <a:cs typeface="Montserrat"/>
                <a:sym typeface="Montserrat"/>
              </a:rPr>
              <a:t> </a:t>
            </a:r>
            <a:r>
              <a:rPr i="1" lang="en-GB" sz="800">
                <a:solidFill>
                  <a:srgbClr val="434343"/>
                </a:solidFill>
                <a:highlight>
                  <a:srgbClr val="FFFFFF"/>
                </a:highlight>
                <a:latin typeface="Montserrat"/>
                <a:ea typeface="Montserrat"/>
                <a:cs typeface="Montserrat"/>
                <a:sym typeface="Montserrat"/>
              </a:rPr>
              <a:t>Oliver Twist </a:t>
            </a:r>
            <a:r>
              <a:rPr lang="en-GB" sz="800">
                <a:solidFill>
                  <a:srgbClr val="434343"/>
                </a:solidFill>
                <a:highlight>
                  <a:srgbClr val="FFFFFF"/>
                </a:highlight>
                <a:latin typeface="Montserrat"/>
                <a:ea typeface="Montserrat"/>
                <a:cs typeface="Montserrat"/>
                <a:sym typeface="Montserrat"/>
              </a:rPr>
              <a:t>by Charles Dickens 1838 (Project Gutenberg)</a:t>
            </a:r>
            <a:endParaRPr>
              <a:latin typeface="Montserrat"/>
              <a:ea typeface="Montserrat"/>
              <a:cs typeface="Montserrat"/>
              <a:sym typeface="Montserrat"/>
            </a:endParaRPr>
          </a:p>
          <a:p>
            <a:pPr indent="0" lvl="0" marL="0" rtl="0" algn="l">
              <a:spcBef>
                <a:spcPts val="180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1"/>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1"/>
                                        <p:tgtEl>
                                          <p:spTgt spid="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1"/>
                                        <p:tgtEl>
                                          <p:spTgt spid="1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animEffect filter="fade" transition="in">
                                      <p:cBhvr>
                                        <p:cTn dur="1"/>
                                        <p:tgtEl>
                                          <p:spTgt spid="17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2" name="Google Shape;182;p33"/>
          <p:cNvSpPr txBox="1"/>
          <p:nvPr>
            <p:ph idx="1" type="body"/>
          </p:nvPr>
        </p:nvSpPr>
        <p:spPr>
          <a:xfrm>
            <a:off x="458975" y="1252325"/>
            <a:ext cx="8437200" cy="276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200"/>
          </a:p>
          <a:p>
            <a:pPr indent="0" lvl="0" marL="0" rtl="0" algn="l">
              <a:spcBef>
                <a:spcPts val="1000"/>
              </a:spcBef>
              <a:spcAft>
                <a:spcPts val="0"/>
              </a:spcAft>
              <a:buNone/>
            </a:pPr>
            <a:r>
              <a:t/>
            </a:r>
            <a:endParaRPr sz="1900"/>
          </a:p>
          <a:p>
            <a:pPr indent="-9525" lvl="0" marL="450000" rtl="0" algn="l">
              <a:spcBef>
                <a:spcPts val="1000"/>
              </a:spcBef>
              <a:spcAft>
                <a:spcPts val="0"/>
              </a:spcAft>
              <a:buNone/>
            </a:pPr>
            <a:r>
              <a:t/>
            </a:r>
            <a:endParaRPr sz="100"/>
          </a:p>
          <a:p>
            <a:pPr indent="0" lvl="0" marL="0" rtl="0" algn="l">
              <a:spcBef>
                <a:spcPts val="1000"/>
              </a:spcBef>
              <a:spcAft>
                <a:spcPts val="1000"/>
              </a:spcAft>
              <a:buNone/>
            </a:pPr>
            <a:r>
              <a:t/>
            </a:r>
            <a:endParaRPr sz="1400"/>
          </a:p>
        </p:txBody>
      </p:sp>
      <p:sp>
        <p:nvSpPr>
          <p:cNvPr id="183" name="Google Shape;183;p33"/>
          <p:cNvSpPr txBox="1"/>
          <p:nvPr/>
        </p:nvSpPr>
        <p:spPr>
          <a:xfrm>
            <a:off x="188175" y="167100"/>
            <a:ext cx="8708100" cy="380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‘Hard,’ replied the Dodger.</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‘As nails,’ added Charley Bates.</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‘Good boys, good boys!’ said the Jew. ‘What have you got, Dodger?’</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‘A couple of pocket-books,’ replied that young gentlman.</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‘Lined?’ inquired the Jew, with eagerness.</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‘Pretty well,’ replied the Dodger, producing two pocket-books; one green, and the other red.</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‘Not so heavy as they might be,’ said the Jew, after looking at the insides carefully; ‘but very neat and nicely made. Ingenious workman, ain’t he, Oliver?’</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200">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ctr">
              <a:spcBef>
                <a:spcPts val="0"/>
              </a:spcBef>
              <a:spcAft>
                <a:spcPts val="0"/>
              </a:spcAft>
              <a:buNone/>
            </a:pPr>
            <a:r>
              <a:t/>
            </a:r>
            <a:endParaRPr sz="2200">
              <a:solidFill>
                <a:schemeClr val="dk2"/>
              </a:solidFill>
              <a:latin typeface="Montserrat"/>
              <a:ea typeface="Montserrat"/>
              <a:cs typeface="Montserrat"/>
              <a:sym typeface="Montserrat"/>
            </a:endParaRPr>
          </a:p>
        </p:txBody>
      </p:sp>
      <p:sp>
        <p:nvSpPr>
          <p:cNvPr id="184" name="Google Shape;184;p33"/>
          <p:cNvSpPr txBox="1"/>
          <p:nvPr/>
        </p:nvSpPr>
        <p:spPr>
          <a:xfrm>
            <a:off x="4506550" y="4290950"/>
            <a:ext cx="3905700" cy="380700"/>
          </a:xfrm>
          <a:prstGeom prst="rect">
            <a:avLst/>
          </a:prstGeom>
          <a:noFill/>
          <a:ln>
            <a:noFill/>
          </a:ln>
        </p:spPr>
        <p:txBody>
          <a:bodyPr anchorCtr="0" anchor="t" bIns="91425" lIns="91425" spcFirstLastPara="1" rIns="91425" wrap="square" tIns="91425">
            <a:noAutofit/>
          </a:bodyPr>
          <a:lstStyle/>
          <a:p>
            <a:pPr indent="0" lvl="0" marL="0" rtl="0" algn="l">
              <a:lnSpc>
                <a:spcPct val="204545"/>
              </a:lnSpc>
              <a:spcBef>
                <a:spcPts val="0"/>
              </a:spcBef>
              <a:spcAft>
                <a:spcPts val="0"/>
              </a:spcAft>
              <a:buNone/>
            </a:pPr>
            <a:r>
              <a:rPr lang="en-GB" sz="800">
                <a:solidFill>
                  <a:srgbClr val="434343"/>
                </a:solidFill>
                <a:highlight>
                  <a:srgbClr val="FFFFFF"/>
                </a:highlight>
                <a:latin typeface="Montserrat"/>
                <a:ea typeface="Montserrat"/>
                <a:cs typeface="Montserrat"/>
                <a:sym typeface="Montserrat"/>
              </a:rPr>
              <a:t>Credit:</a:t>
            </a:r>
            <a:r>
              <a:rPr lang="en-GB" sz="1800">
                <a:solidFill>
                  <a:srgbClr val="434343"/>
                </a:solidFill>
                <a:highlight>
                  <a:srgbClr val="FFFFFF"/>
                </a:highlight>
                <a:latin typeface="Montserrat"/>
                <a:ea typeface="Montserrat"/>
                <a:cs typeface="Montserrat"/>
                <a:sym typeface="Montserrat"/>
              </a:rPr>
              <a:t> </a:t>
            </a:r>
            <a:r>
              <a:rPr i="1" lang="en-GB" sz="800">
                <a:solidFill>
                  <a:srgbClr val="434343"/>
                </a:solidFill>
                <a:highlight>
                  <a:srgbClr val="FFFFFF"/>
                </a:highlight>
                <a:latin typeface="Montserrat"/>
                <a:ea typeface="Montserrat"/>
                <a:cs typeface="Montserrat"/>
                <a:sym typeface="Montserrat"/>
              </a:rPr>
              <a:t>Oliver Twist </a:t>
            </a:r>
            <a:r>
              <a:rPr lang="en-GB" sz="800">
                <a:solidFill>
                  <a:srgbClr val="434343"/>
                </a:solidFill>
                <a:highlight>
                  <a:srgbClr val="FFFFFF"/>
                </a:highlight>
                <a:latin typeface="Montserrat"/>
                <a:ea typeface="Montserrat"/>
                <a:cs typeface="Montserrat"/>
                <a:sym typeface="Montserrat"/>
              </a:rPr>
              <a:t>by Charles Dickens 1838 (Project Gutenberg)</a:t>
            </a:r>
            <a:endParaRPr>
              <a:latin typeface="Montserrat"/>
              <a:ea typeface="Montserrat"/>
              <a:cs typeface="Montserrat"/>
              <a:sym typeface="Montserrat"/>
            </a:endParaRPr>
          </a:p>
          <a:p>
            <a:pPr indent="0" lvl="0" marL="0" rtl="0" algn="l">
              <a:spcBef>
                <a:spcPts val="180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1"/>
                                        <p:tgtEl>
                                          <p:spTgt spid="1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Effect filter="fade" transition="in">
                                      <p:cBhvr>
                                        <p:cTn dur="1"/>
                                        <p:tgtEl>
                                          <p:spTgt spid="1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Effect filter="fade" transition="in">
                                      <p:cBhvr>
                                        <p:cTn dur="1"/>
                                        <p:tgtEl>
                                          <p:spTgt spid="1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animEffect filter="fade" transition="in">
                                      <p:cBhvr>
                                        <p:cTn dur="1"/>
                                        <p:tgtEl>
                                          <p:spTgt spid="18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0" name="Google Shape;190;p34"/>
          <p:cNvSpPr txBox="1"/>
          <p:nvPr>
            <p:ph idx="1" type="body"/>
          </p:nvPr>
        </p:nvSpPr>
        <p:spPr>
          <a:xfrm>
            <a:off x="458975" y="1252325"/>
            <a:ext cx="8437200" cy="276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2200"/>
          </a:p>
          <a:p>
            <a:pPr indent="0" lvl="0" marL="0" rtl="0" algn="l">
              <a:spcBef>
                <a:spcPts val="1000"/>
              </a:spcBef>
              <a:spcAft>
                <a:spcPts val="0"/>
              </a:spcAft>
              <a:buNone/>
            </a:pPr>
            <a:r>
              <a:t/>
            </a:r>
            <a:endParaRPr sz="1900"/>
          </a:p>
          <a:p>
            <a:pPr indent="-9525" lvl="0" marL="450000" rtl="0" algn="l">
              <a:spcBef>
                <a:spcPts val="1000"/>
              </a:spcBef>
              <a:spcAft>
                <a:spcPts val="0"/>
              </a:spcAft>
              <a:buNone/>
            </a:pPr>
            <a:r>
              <a:t/>
            </a:r>
            <a:endParaRPr sz="100"/>
          </a:p>
          <a:p>
            <a:pPr indent="0" lvl="0" marL="0" rtl="0" algn="l">
              <a:spcBef>
                <a:spcPts val="1000"/>
              </a:spcBef>
              <a:spcAft>
                <a:spcPts val="1000"/>
              </a:spcAft>
              <a:buNone/>
            </a:pPr>
            <a:r>
              <a:t/>
            </a:r>
            <a:endParaRPr sz="1400"/>
          </a:p>
        </p:txBody>
      </p:sp>
      <p:sp>
        <p:nvSpPr>
          <p:cNvPr id="191" name="Google Shape;191;p34"/>
          <p:cNvSpPr txBox="1"/>
          <p:nvPr/>
        </p:nvSpPr>
        <p:spPr>
          <a:xfrm>
            <a:off x="188175" y="167100"/>
            <a:ext cx="8708100" cy="380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a:solidFill>
                  <a:schemeClr val="dk2"/>
                </a:solidFill>
                <a:highlight>
                  <a:schemeClr val="lt1"/>
                </a:highlight>
                <a:latin typeface="Montserrat"/>
                <a:ea typeface="Montserrat"/>
                <a:cs typeface="Montserrat"/>
                <a:sym typeface="Montserrat"/>
              </a:rPr>
              <a:t>‘Very indeed, sir,’ said Oliver. At which Mr. Charles Bates laughed uproariously; very much to the amazement of Oliver, who saw nothing to laugh at, in anything that had passed.</a:t>
            </a:r>
            <a:endParaRPr>
              <a:solidFill>
                <a:schemeClr val="dk2"/>
              </a:solidFill>
              <a:highlight>
                <a:schemeClr val="lt1"/>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rgbClr val="FFFFFF"/>
                </a:highlight>
                <a:latin typeface="Montserrat"/>
                <a:ea typeface="Montserrat"/>
                <a:cs typeface="Montserrat"/>
                <a:sym typeface="Montserrat"/>
              </a:rPr>
              <a:t>‘And what have you got, my dear?’ said Fagin to Charley Bates.</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rgbClr val="FFFFFF"/>
                </a:highlight>
                <a:latin typeface="Montserrat"/>
                <a:ea typeface="Montserrat"/>
                <a:cs typeface="Montserrat"/>
                <a:sym typeface="Montserrat"/>
              </a:rPr>
              <a:t>‘Wipes,’ replied Master Bates; at the same time producing four pocket-handkerchiefs.</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rgbClr val="FFFFFF"/>
                </a:highlight>
                <a:latin typeface="Montserrat"/>
                <a:ea typeface="Montserrat"/>
                <a:cs typeface="Montserrat"/>
                <a:sym typeface="Montserrat"/>
              </a:rPr>
              <a:t>‘Well,’ said the Jew, inspecting them closely; ‘they’re very good ones, very. You haven’t marked them well, though, Charley; so the marks shall be picked out with a needle, and we’ll teach Oliver how to do it. Shall us, Oliver, eh? Ha! ha! Ha!’</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rgbClr val="FFFFFF"/>
                </a:highlight>
                <a:latin typeface="Montserrat"/>
                <a:ea typeface="Montserrat"/>
                <a:cs typeface="Montserrat"/>
                <a:sym typeface="Montserrat"/>
              </a:rPr>
              <a:t>‘If you please, sir,’ said Oliver.</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rPr lang="en-GB">
                <a:solidFill>
                  <a:schemeClr val="dk2"/>
                </a:solidFill>
                <a:highlight>
                  <a:srgbClr val="FFFFFF"/>
                </a:highlight>
                <a:latin typeface="Montserrat"/>
                <a:ea typeface="Montserrat"/>
                <a:cs typeface="Montserrat"/>
                <a:sym typeface="Montserrat"/>
              </a:rPr>
              <a:t>‘You’d like to be able to make pocket-handkerchiefs as easy as Charley Bates, wouldn’t you, my dear?’ said the Jew.</a:t>
            </a:r>
            <a:endParaRPr>
              <a:solidFill>
                <a:schemeClr val="dk2"/>
              </a:solidFill>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highlight>
                <a:srgbClr val="FFFFFF"/>
              </a:highlight>
              <a:latin typeface="Montserrat"/>
              <a:ea typeface="Montserrat"/>
              <a:cs typeface="Montserrat"/>
              <a:sym typeface="Montserrat"/>
            </a:endParaRPr>
          </a:p>
          <a:p>
            <a:pPr indent="0" lvl="0" marL="0" rtl="0" algn="l">
              <a:lnSpc>
                <a:spcPct val="120000"/>
              </a:lnSpc>
              <a:spcBef>
                <a:spcPts val="0"/>
              </a:spcBef>
              <a:spcAft>
                <a:spcPts val="0"/>
              </a:spcAft>
              <a:buNone/>
            </a:pPr>
            <a:r>
              <a:t/>
            </a:r>
            <a:endParaRPr>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None/>
            </a:pPr>
            <a:r>
              <a:t/>
            </a:r>
            <a:endParaRPr sz="1350">
              <a:highlight>
                <a:srgbClr val="FFFFFF"/>
              </a:highlight>
              <a:latin typeface="Times New Roman"/>
              <a:ea typeface="Times New Roman"/>
              <a:cs typeface="Times New Roman"/>
              <a:sym typeface="Times New Roman"/>
            </a:endParaRPr>
          </a:p>
          <a:p>
            <a:pPr indent="0" lvl="0" marL="0" rtl="0" algn="ctr">
              <a:spcBef>
                <a:spcPts val="0"/>
              </a:spcBef>
              <a:spcAft>
                <a:spcPts val="0"/>
              </a:spcAft>
              <a:buNone/>
            </a:pPr>
            <a:r>
              <a:t/>
            </a:r>
            <a:endParaRPr sz="2200">
              <a:solidFill>
                <a:schemeClr val="dk2"/>
              </a:solidFill>
              <a:latin typeface="Montserrat"/>
              <a:ea typeface="Montserrat"/>
              <a:cs typeface="Montserrat"/>
              <a:sym typeface="Montserrat"/>
            </a:endParaRPr>
          </a:p>
        </p:txBody>
      </p:sp>
      <p:sp>
        <p:nvSpPr>
          <p:cNvPr id="192" name="Google Shape;192;p34"/>
          <p:cNvSpPr txBox="1"/>
          <p:nvPr/>
        </p:nvSpPr>
        <p:spPr>
          <a:xfrm>
            <a:off x="4506550" y="4290950"/>
            <a:ext cx="3905700" cy="380700"/>
          </a:xfrm>
          <a:prstGeom prst="rect">
            <a:avLst/>
          </a:prstGeom>
          <a:noFill/>
          <a:ln>
            <a:noFill/>
          </a:ln>
        </p:spPr>
        <p:txBody>
          <a:bodyPr anchorCtr="0" anchor="t" bIns="91425" lIns="91425" spcFirstLastPara="1" rIns="91425" wrap="square" tIns="91425">
            <a:noAutofit/>
          </a:bodyPr>
          <a:lstStyle/>
          <a:p>
            <a:pPr indent="0" lvl="0" marL="0" rtl="0" algn="l">
              <a:lnSpc>
                <a:spcPct val="204545"/>
              </a:lnSpc>
              <a:spcBef>
                <a:spcPts val="0"/>
              </a:spcBef>
              <a:spcAft>
                <a:spcPts val="0"/>
              </a:spcAft>
              <a:buNone/>
            </a:pPr>
            <a:r>
              <a:rPr lang="en-GB" sz="800">
                <a:solidFill>
                  <a:srgbClr val="434343"/>
                </a:solidFill>
                <a:highlight>
                  <a:srgbClr val="FFFFFF"/>
                </a:highlight>
                <a:latin typeface="Montserrat"/>
                <a:ea typeface="Montserrat"/>
                <a:cs typeface="Montserrat"/>
                <a:sym typeface="Montserrat"/>
              </a:rPr>
              <a:t>Credit:</a:t>
            </a:r>
            <a:r>
              <a:rPr lang="en-GB" sz="1800">
                <a:solidFill>
                  <a:srgbClr val="434343"/>
                </a:solidFill>
                <a:highlight>
                  <a:srgbClr val="FFFFFF"/>
                </a:highlight>
                <a:latin typeface="Montserrat"/>
                <a:ea typeface="Montserrat"/>
                <a:cs typeface="Montserrat"/>
                <a:sym typeface="Montserrat"/>
              </a:rPr>
              <a:t> </a:t>
            </a:r>
            <a:r>
              <a:rPr i="1" lang="en-GB" sz="800">
                <a:solidFill>
                  <a:srgbClr val="434343"/>
                </a:solidFill>
                <a:highlight>
                  <a:srgbClr val="FFFFFF"/>
                </a:highlight>
                <a:latin typeface="Montserrat"/>
                <a:ea typeface="Montserrat"/>
                <a:cs typeface="Montserrat"/>
                <a:sym typeface="Montserrat"/>
              </a:rPr>
              <a:t>Oliver Twist </a:t>
            </a:r>
            <a:r>
              <a:rPr lang="en-GB" sz="800">
                <a:solidFill>
                  <a:srgbClr val="434343"/>
                </a:solidFill>
                <a:highlight>
                  <a:srgbClr val="FFFFFF"/>
                </a:highlight>
                <a:latin typeface="Montserrat"/>
                <a:ea typeface="Montserrat"/>
                <a:cs typeface="Montserrat"/>
                <a:sym typeface="Montserrat"/>
              </a:rPr>
              <a:t>by Charles Dickens 1838 (Project Gutenberg)</a:t>
            </a:r>
            <a:endParaRPr>
              <a:latin typeface="Montserrat"/>
              <a:ea typeface="Montserrat"/>
              <a:cs typeface="Montserrat"/>
              <a:sym typeface="Montserrat"/>
            </a:endParaRPr>
          </a:p>
          <a:p>
            <a:pPr indent="0" lvl="0" marL="0" rtl="0" algn="l">
              <a:spcBef>
                <a:spcPts val="180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Effect filter="fade" transition="in">
                                      <p:cBhvr>
                                        <p:cTn dur="1"/>
                                        <p:tgtEl>
                                          <p:spTgt spid="1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animEffect filter="fade" transition="in">
                                      <p:cBhvr>
                                        <p:cTn dur="1"/>
                                        <p:tgtEl>
                                          <p:spTgt spid="1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animEffect filter="fade" transition="in">
                                      <p:cBhvr>
                                        <p:cTn dur="1"/>
                                        <p:tgtEl>
                                          <p:spTgt spid="1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3" st="3"/>
                                            </p:txEl>
                                          </p:spTgt>
                                        </p:tgtEl>
                                        <p:attrNameLst>
                                          <p:attrName>style.visibility</p:attrName>
                                        </p:attrNameLst>
                                      </p:cBhvr>
                                      <p:to>
                                        <p:strVal val="visible"/>
                                      </p:to>
                                    </p:set>
                                    <p:animEffect filter="fade" transition="in">
                                      <p:cBhvr>
                                        <p:cTn dur="1"/>
                                        <p:tgtEl>
                                          <p:spTgt spid="19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