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y="5143500" cx="9144000"/>
  <p:notesSz cx="6858000" cy="9144000"/>
  <p:embeddedFontLst>
    <p:embeddedFont>
      <p:font typeface="Montserrat SemiBold"/>
      <p:regular r:id="rId17"/>
      <p:bold r:id="rId18"/>
      <p:italic r:id="rId19"/>
      <p:boldItalic r:id="rId20"/>
    </p:embeddedFont>
    <p:embeddedFont>
      <p:font typeface="Montserrat"/>
      <p:regular r:id="rId21"/>
      <p:bold r:id="rId22"/>
      <p:italic r:id="rId23"/>
      <p:boldItalic r:id="rId24"/>
    </p:embeddedFont>
    <p:embeddedFont>
      <p:font typeface="Montserrat Medium"/>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B175EC5-2B09-46B8-B089-31412DA01EBC}">
  <a:tblStyle styleId="{3B175EC5-2B09-46B8-B089-31412DA01EB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SemiBold-boldItalic.fntdata"/><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MontserratMedium-bold.fntdata"/><Relationship Id="rId25" Type="http://schemas.openxmlformats.org/officeDocument/2006/relationships/font" Target="fonts/MontserratMedium-regular.fntdata"/><Relationship Id="rId28" Type="http://schemas.openxmlformats.org/officeDocument/2006/relationships/font" Target="fonts/MontserratMedium-boldItalic.fntdata"/><Relationship Id="rId27" Type="http://schemas.openxmlformats.org/officeDocument/2006/relationships/font" Target="fonts/MontserratMedium-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MontserratSemiBold-regular.fntdata"/><Relationship Id="rId16" Type="http://schemas.openxmlformats.org/officeDocument/2006/relationships/slide" Target="slides/slide9.xml"/><Relationship Id="rId19" Type="http://schemas.openxmlformats.org/officeDocument/2006/relationships/font" Target="fonts/MontserratSemiBold-italic.fntdata"/><Relationship Id="rId1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a2bbd3f8_0_4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a2bbd3f8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8ca2bbd3f8_0_1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8ca2bbd3f8_0_1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8cb3667daf_1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8cb3667daf_1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ea2ad8172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ea2ad8172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8d12ddc4c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d12ddc4c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8d12ddc4cc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8d12ddc4c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8d12ddc4cc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8d12ddc4c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8ca2bbd3f8_0_7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8ca2bbd3f8_0_7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86a0e0376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86a0e0376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Mike Mountain Horse</a:t>
            </a:r>
            <a:endParaRPr>
              <a:solidFill>
                <a:srgbClr val="4B3241"/>
              </a:solidFill>
            </a:endParaRPr>
          </a:p>
        </p:txBody>
      </p:sp>
      <p:sp>
        <p:nvSpPr>
          <p:cNvPr id="125" name="Google Shape;125;p2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1000"/>
              </a:spcBef>
              <a:spcAft>
                <a:spcPts val="0"/>
              </a:spcAft>
              <a:buNone/>
            </a:pPr>
            <a:r>
              <a:rPr lang="en-GB">
                <a:solidFill>
                  <a:srgbClr val="4B3241"/>
                </a:solidFill>
              </a:rPr>
              <a:t>Lesson 5 of an enquiry of 6 lessons</a:t>
            </a:r>
            <a:endParaRPr>
              <a:solidFill>
                <a:srgbClr val="4B3241"/>
              </a:solidFill>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126" name="Google Shape;126;p26"/>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Mr Arscott</a:t>
            </a:r>
            <a:endParaRPr/>
          </a:p>
        </p:txBody>
      </p:sp>
      <p:sp>
        <p:nvSpPr>
          <p:cNvPr id="127" name="Google Shape;127;p26"/>
          <p:cNvSpPr txBox="1"/>
          <p:nvPr>
            <p:ph idx="4294967295" type="subTitle"/>
          </p:nvPr>
        </p:nvSpPr>
        <p:spPr>
          <a:xfrm>
            <a:off x="349663" y="2392325"/>
            <a:ext cx="82260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Enquiry: What do the stories of the ‘often forgotten armies’ reveal about the Western Front?</a:t>
            </a:r>
            <a:endParaRPr>
              <a:solidFill>
                <a:srgbClr val="4B3241"/>
              </a:solidFill>
            </a:endParaRPr>
          </a:p>
          <a:p>
            <a:pPr indent="0" lvl="0" marL="0" rtl="0" algn="l">
              <a:spcBef>
                <a:spcPts val="1000"/>
              </a:spcBef>
              <a:spcAft>
                <a:spcPts val="0"/>
              </a:spcAft>
              <a:buNone/>
            </a:pPr>
            <a:r>
              <a:t/>
            </a:r>
            <a:endParaRPr>
              <a:solidFill>
                <a:srgbClr val="4B3241"/>
              </a:solidFill>
            </a:endParaRPr>
          </a:p>
          <a:p>
            <a:pPr indent="0" lvl="0" marL="0" rtl="0" algn="l">
              <a:spcBef>
                <a:spcPts val="1000"/>
              </a:spcBef>
              <a:spcAft>
                <a:spcPts val="1000"/>
              </a:spcAft>
              <a:buNone/>
            </a:pPr>
            <a:r>
              <a:t/>
            </a:r>
            <a:endParaRPr>
              <a:solidFill>
                <a:srgbClr val="4B3241"/>
              </a:solidFill>
            </a:endParaRPr>
          </a:p>
        </p:txBody>
      </p:sp>
      <p:sp>
        <p:nvSpPr>
          <p:cNvPr id="128" name="Google Shape;128;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FFFFFF"/>
                </a:solidFill>
              </a:rPr>
              <a:t>Miss Cusworth</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idx="1" type="body"/>
          </p:nvPr>
        </p:nvSpPr>
        <p:spPr>
          <a:xfrm>
            <a:off x="104700" y="2922475"/>
            <a:ext cx="1211100" cy="482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1914</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t/>
            </a:r>
            <a:endParaRPr sz="1800"/>
          </a:p>
        </p:txBody>
      </p:sp>
      <p:cxnSp>
        <p:nvCxnSpPr>
          <p:cNvPr id="134" name="Google Shape;134;p27"/>
          <p:cNvCxnSpPr/>
          <p:nvPr/>
        </p:nvCxnSpPr>
        <p:spPr>
          <a:xfrm flipH="1">
            <a:off x="104600" y="2640475"/>
            <a:ext cx="7253400" cy="6000"/>
          </a:xfrm>
          <a:prstGeom prst="straightConnector1">
            <a:avLst/>
          </a:prstGeom>
          <a:noFill/>
          <a:ln cap="flat" cmpd="sng" w="38100">
            <a:solidFill>
              <a:schemeClr val="dk2"/>
            </a:solidFill>
            <a:prstDash val="solid"/>
            <a:round/>
            <a:headEnd len="med" w="med" type="none"/>
            <a:tailEnd len="med" w="med" type="none"/>
          </a:ln>
        </p:spPr>
      </p:cxnSp>
      <p:cxnSp>
        <p:nvCxnSpPr>
          <p:cNvPr id="135" name="Google Shape;135;p27"/>
          <p:cNvCxnSpPr/>
          <p:nvPr/>
        </p:nvCxnSpPr>
        <p:spPr>
          <a:xfrm>
            <a:off x="123537" y="2660450"/>
            <a:ext cx="0" cy="210900"/>
          </a:xfrm>
          <a:prstGeom prst="straightConnector1">
            <a:avLst/>
          </a:prstGeom>
          <a:noFill/>
          <a:ln cap="flat" cmpd="sng" w="38100">
            <a:solidFill>
              <a:schemeClr val="dk2"/>
            </a:solidFill>
            <a:prstDash val="solid"/>
            <a:round/>
            <a:headEnd len="med" w="med" type="none"/>
            <a:tailEnd len="med" w="med" type="none"/>
          </a:ln>
        </p:spPr>
      </p:cxnSp>
      <p:cxnSp>
        <p:nvCxnSpPr>
          <p:cNvPr id="136" name="Google Shape;136;p27"/>
          <p:cNvCxnSpPr/>
          <p:nvPr/>
        </p:nvCxnSpPr>
        <p:spPr>
          <a:xfrm>
            <a:off x="1570334" y="2660450"/>
            <a:ext cx="0" cy="210900"/>
          </a:xfrm>
          <a:prstGeom prst="straightConnector1">
            <a:avLst/>
          </a:prstGeom>
          <a:noFill/>
          <a:ln cap="flat" cmpd="sng" w="38100">
            <a:solidFill>
              <a:schemeClr val="dk2"/>
            </a:solidFill>
            <a:prstDash val="solid"/>
            <a:round/>
            <a:headEnd len="med" w="med" type="none"/>
            <a:tailEnd len="med" w="med" type="none"/>
          </a:ln>
        </p:spPr>
      </p:cxnSp>
      <p:cxnSp>
        <p:nvCxnSpPr>
          <p:cNvPr id="137" name="Google Shape;137;p27"/>
          <p:cNvCxnSpPr/>
          <p:nvPr/>
        </p:nvCxnSpPr>
        <p:spPr>
          <a:xfrm>
            <a:off x="3017132" y="2660450"/>
            <a:ext cx="0" cy="210900"/>
          </a:xfrm>
          <a:prstGeom prst="straightConnector1">
            <a:avLst/>
          </a:prstGeom>
          <a:noFill/>
          <a:ln cap="flat" cmpd="sng" w="38100">
            <a:solidFill>
              <a:schemeClr val="dk2"/>
            </a:solidFill>
            <a:prstDash val="solid"/>
            <a:round/>
            <a:headEnd len="med" w="med" type="none"/>
            <a:tailEnd len="med" w="med" type="none"/>
          </a:ln>
        </p:spPr>
      </p:cxnSp>
      <p:cxnSp>
        <p:nvCxnSpPr>
          <p:cNvPr id="138" name="Google Shape;138;p27"/>
          <p:cNvCxnSpPr/>
          <p:nvPr/>
        </p:nvCxnSpPr>
        <p:spPr>
          <a:xfrm>
            <a:off x="4463930" y="2660450"/>
            <a:ext cx="0" cy="210900"/>
          </a:xfrm>
          <a:prstGeom prst="straightConnector1">
            <a:avLst/>
          </a:prstGeom>
          <a:noFill/>
          <a:ln cap="flat" cmpd="sng" w="38100">
            <a:solidFill>
              <a:schemeClr val="dk2"/>
            </a:solidFill>
            <a:prstDash val="solid"/>
            <a:round/>
            <a:headEnd len="med" w="med" type="none"/>
            <a:tailEnd len="med" w="med" type="none"/>
          </a:ln>
        </p:spPr>
      </p:cxnSp>
      <p:cxnSp>
        <p:nvCxnSpPr>
          <p:cNvPr id="139" name="Google Shape;139;p27"/>
          <p:cNvCxnSpPr/>
          <p:nvPr/>
        </p:nvCxnSpPr>
        <p:spPr>
          <a:xfrm>
            <a:off x="7357525" y="2622600"/>
            <a:ext cx="3900" cy="207600"/>
          </a:xfrm>
          <a:prstGeom prst="straightConnector1">
            <a:avLst/>
          </a:prstGeom>
          <a:noFill/>
          <a:ln cap="flat" cmpd="sng" w="38100">
            <a:solidFill>
              <a:schemeClr val="dk2"/>
            </a:solidFill>
            <a:prstDash val="solid"/>
            <a:round/>
            <a:headEnd len="med" w="med" type="none"/>
            <a:tailEnd len="med" w="med" type="none"/>
          </a:ln>
        </p:spPr>
      </p:cxnSp>
      <p:sp>
        <p:nvSpPr>
          <p:cNvPr id="140" name="Google Shape;140;p27"/>
          <p:cNvSpPr txBox="1"/>
          <p:nvPr>
            <p:ph idx="1" type="body"/>
          </p:nvPr>
        </p:nvSpPr>
        <p:spPr>
          <a:xfrm>
            <a:off x="2809800" y="2922475"/>
            <a:ext cx="1542600" cy="482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1916 </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t/>
            </a:r>
            <a:endParaRPr sz="1800"/>
          </a:p>
        </p:txBody>
      </p:sp>
      <p:sp>
        <p:nvSpPr>
          <p:cNvPr id="141" name="Google Shape;141;p27"/>
          <p:cNvSpPr txBox="1"/>
          <p:nvPr>
            <p:ph idx="1" type="body"/>
          </p:nvPr>
        </p:nvSpPr>
        <p:spPr>
          <a:xfrm>
            <a:off x="5668400" y="2922475"/>
            <a:ext cx="946800" cy="482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1918</a:t>
            </a:r>
            <a:endParaRPr sz="1800"/>
          </a:p>
          <a:p>
            <a:pPr indent="0" lvl="0" marL="0" rtl="0" algn="l">
              <a:spcBef>
                <a:spcPts val="1000"/>
              </a:spcBef>
              <a:spcAft>
                <a:spcPts val="0"/>
              </a:spcAft>
              <a:buNone/>
            </a:pPr>
            <a:r>
              <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t/>
            </a:r>
            <a:endParaRPr sz="1800"/>
          </a:p>
        </p:txBody>
      </p:sp>
      <p:sp>
        <p:nvSpPr>
          <p:cNvPr id="142" name="Google Shape;142;p27"/>
          <p:cNvSpPr/>
          <p:nvPr/>
        </p:nvSpPr>
        <p:spPr>
          <a:xfrm>
            <a:off x="1580600" y="729425"/>
            <a:ext cx="1368000" cy="1258200"/>
          </a:xfrm>
          <a:prstGeom prst="rect">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600">
                <a:latin typeface="Montserrat"/>
                <a:ea typeface="Montserrat"/>
                <a:cs typeface="Montserrat"/>
                <a:sym typeface="Montserrat"/>
              </a:rPr>
              <a:t>Stalemate</a:t>
            </a:r>
            <a:endParaRPr sz="1600">
              <a:latin typeface="Montserrat"/>
              <a:ea typeface="Montserrat"/>
              <a:cs typeface="Montserrat"/>
              <a:sym typeface="Montserrat"/>
            </a:endParaRPr>
          </a:p>
        </p:txBody>
      </p:sp>
      <p:sp>
        <p:nvSpPr>
          <p:cNvPr id="143" name="Google Shape;143;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4" name="Google Shape;144;p27"/>
          <p:cNvSpPr/>
          <p:nvPr/>
        </p:nvSpPr>
        <p:spPr>
          <a:xfrm>
            <a:off x="131600" y="729425"/>
            <a:ext cx="1368000" cy="12582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500">
                <a:latin typeface="Montserrat"/>
                <a:ea typeface="Montserrat"/>
                <a:cs typeface="Montserrat"/>
                <a:sym typeface="Montserrat"/>
              </a:rPr>
              <a:t>War begins in July </a:t>
            </a:r>
            <a:endParaRPr sz="1500">
              <a:latin typeface="Montserrat"/>
              <a:ea typeface="Montserrat"/>
              <a:cs typeface="Montserrat"/>
              <a:sym typeface="Montserrat"/>
            </a:endParaRPr>
          </a:p>
          <a:p>
            <a:pPr indent="0" lvl="0" marL="0" rtl="0" algn="ctr">
              <a:spcBef>
                <a:spcPts val="0"/>
              </a:spcBef>
              <a:spcAft>
                <a:spcPts val="0"/>
              </a:spcAft>
              <a:buNone/>
            </a:pPr>
            <a:r>
              <a:t/>
            </a:r>
            <a:endParaRPr sz="1500">
              <a:latin typeface="Montserrat"/>
              <a:ea typeface="Montserrat"/>
              <a:cs typeface="Montserrat"/>
              <a:sym typeface="Montserrat"/>
            </a:endParaRPr>
          </a:p>
          <a:p>
            <a:pPr indent="0" lvl="0" marL="0" rtl="0" algn="ctr">
              <a:spcBef>
                <a:spcPts val="0"/>
              </a:spcBef>
              <a:spcAft>
                <a:spcPts val="0"/>
              </a:spcAft>
              <a:buNone/>
            </a:pPr>
            <a:r>
              <a:rPr lang="en-GB" sz="1500">
                <a:latin typeface="Montserrat"/>
                <a:ea typeface="Montserrat"/>
                <a:cs typeface="Montserrat"/>
                <a:sym typeface="Montserrat"/>
              </a:rPr>
              <a:t>Race to the Sea</a:t>
            </a:r>
            <a:r>
              <a:rPr lang="en-GB" sz="1600">
                <a:latin typeface="Montserrat"/>
                <a:ea typeface="Montserrat"/>
                <a:cs typeface="Montserrat"/>
                <a:sym typeface="Montserrat"/>
              </a:rPr>
              <a:t> </a:t>
            </a:r>
            <a:endParaRPr sz="1600">
              <a:latin typeface="Montserrat"/>
              <a:ea typeface="Montserrat"/>
              <a:cs typeface="Montserrat"/>
              <a:sym typeface="Montserrat"/>
            </a:endParaRPr>
          </a:p>
        </p:txBody>
      </p:sp>
      <p:sp>
        <p:nvSpPr>
          <p:cNvPr id="145" name="Google Shape;145;p27"/>
          <p:cNvSpPr txBox="1"/>
          <p:nvPr>
            <p:ph idx="1" type="body"/>
          </p:nvPr>
        </p:nvSpPr>
        <p:spPr>
          <a:xfrm>
            <a:off x="1438200" y="2922475"/>
            <a:ext cx="1542600" cy="482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1915 </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t/>
            </a:r>
            <a:endParaRPr sz="1800"/>
          </a:p>
        </p:txBody>
      </p:sp>
      <p:sp>
        <p:nvSpPr>
          <p:cNvPr id="146" name="Google Shape;146;p27"/>
          <p:cNvSpPr txBox="1"/>
          <p:nvPr>
            <p:ph idx="1" type="body"/>
          </p:nvPr>
        </p:nvSpPr>
        <p:spPr>
          <a:xfrm>
            <a:off x="4257600" y="2922475"/>
            <a:ext cx="1542600" cy="482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1917 </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t/>
            </a:r>
            <a:endParaRPr sz="1800"/>
          </a:p>
        </p:txBody>
      </p:sp>
      <p:cxnSp>
        <p:nvCxnSpPr>
          <p:cNvPr id="147" name="Google Shape;147;p27"/>
          <p:cNvCxnSpPr/>
          <p:nvPr/>
        </p:nvCxnSpPr>
        <p:spPr>
          <a:xfrm>
            <a:off x="5910727" y="2660450"/>
            <a:ext cx="0" cy="210900"/>
          </a:xfrm>
          <a:prstGeom prst="straightConnector1">
            <a:avLst/>
          </a:prstGeom>
          <a:noFill/>
          <a:ln cap="flat" cmpd="sng" w="38100">
            <a:solidFill>
              <a:schemeClr val="dk2"/>
            </a:solidFill>
            <a:prstDash val="solid"/>
            <a:round/>
            <a:headEnd len="med" w="med" type="none"/>
            <a:tailEnd len="med" w="med" type="none"/>
          </a:ln>
        </p:spPr>
      </p:cxnSp>
      <p:sp>
        <p:nvSpPr>
          <p:cNvPr id="148" name="Google Shape;148;p27"/>
          <p:cNvSpPr txBox="1"/>
          <p:nvPr>
            <p:ph idx="1" type="body"/>
          </p:nvPr>
        </p:nvSpPr>
        <p:spPr>
          <a:xfrm>
            <a:off x="7153200" y="2922475"/>
            <a:ext cx="1542600" cy="482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1919 </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t/>
            </a:r>
            <a:endParaRPr sz="1800"/>
          </a:p>
        </p:txBody>
      </p:sp>
      <p:sp>
        <p:nvSpPr>
          <p:cNvPr id="149" name="Google Shape;149;p27"/>
          <p:cNvSpPr/>
          <p:nvPr/>
        </p:nvSpPr>
        <p:spPr>
          <a:xfrm>
            <a:off x="3029600" y="729425"/>
            <a:ext cx="1368000" cy="12582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600">
                <a:latin typeface="Montserrat"/>
                <a:ea typeface="Montserrat"/>
                <a:cs typeface="Montserrat"/>
                <a:sym typeface="Montserrat"/>
              </a:rPr>
              <a:t>Somme and Verdun</a:t>
            </a:r>
            <a:endParaRPr sz="1600">
              <a:latin typeface="Montserrat"/>
              <a:ea typeface="Montserrat"/>
              <a:cs typeface="Montserrat"/>
              <a:sym typeface="Montserrat"/>
            </a:endParaRPr>
          </a:p>
        </p:txBody>
      </p:sp>
      <p:sp>
        <p:nvSpPr>
          <p:cNvPr id="150" name="Google Shape;150;p27"/>
          <p:cNvSpPr/>
          <p:nvPr/>
        </p:nvSpPr>
        <p:spPr>
          <a:xfrm>
            <a:off x="4478600" y="729425"/>
            <a:ext cx="1368000" cy="1258200"/>
          </a:xfrm>
          <a:prstGeom prst="rect">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latin typeface="Montserrat"/>
                <a:ea typeface="Montserrat"/>
                <a:cs typeface="Montserrat"/>
                <a:sym typeface="Montserrat"/>
              </a:rPr>
              <a:t>Russian Revolution</a:t>
            </a:r>
            <a:endParaRPr b="1" sz="1600">
              <a:latin typeface="Montserrat"/>
              <a:ea typeface="Montserrat"/>
              <a:cs typeface="Montserrat"/>
              <a:sym typeface="Montserrat"/>
            </a:endParaRPr>
          </a:p>
          <a:p>
            <a:pPr indent="0" lvl="0" marL="0" rtl="0" algn="ctr">
              <a:spcBef>
                <a:spcPts val="0"/>
              </a:spcBef>
              <a:spcAft>
                <a:spcPts val="0"/>
              </a:spcAft>
              <a:buNone/>
            </a:pPr>
            <a:r>
              <a:t/>
            </a:r>
            <a:endParaRPr b="1" sz="1600">
              <a:latin typeface="Montserrat"/>
              <a:ea typeface="Montserrat"/>
              <a:cs typeface="Montserrat"/>
              <a:sym typeface="Montserrat"/>
            </a:endParaRPr>
          </a:p>
          <a:p>
            <a:pPr indent="0" lvl="0" marL="0" rtl="0" algn="ctr">
              <a:spcBef>
                <a:spcPts val="0"/>
              </a:spcBef>
              <a:spcAft>
                <a:spcPts val="0"/>
              </a:spcAft>
              <a:buNone/>
            </a:pPr>
            <a:r>
              <a:rPr b="1" lang="en-GB" sz="1600">
                <a:latin typeface="Montserrat"/>
                <a:ea typeface="Montserrat"/>
                <a:cs typeface="Montserrat"/>
                <a:sym typeface="Montserrat"/>
              </a:rPr>
              <a:t>USA enters</a:t>
            </a:r>
            <a:endParaRPr b="1" sz="1600">
              <a:latin typeface="Montserrat"/>
              <a:ea typeface="Montserrat"/>
              <a:cs typeface="Montserrat"/>
              <a:sym typeface="Montserrat"/>
            </a:endParaRPr>
          </a:p>
        </p:txBody>
      </p:sp>
      <p:sp>
        <p:nvSpPr>
          <p:cNvPr id="151" name="Google Shape;151;p27"/>
          <p:cNvSpPr/>
          <p:nvPr/>
        </p:nvSpPr>
        <p:spPr>
          <a:xfrm>
            <a:off x="5927600" y="729425"/>
            <a:ext cx="1368000" cy="12582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600">
                <a:highlight>
                  <a:srgbClr val="FFFFFF"/>
                </a:highlight>
                <a:latin typeface="Montserrat"/>
                <a:ea typeface="Montserrat"/>
                <a:cs typeface="Montserrat"/>
                <a:sym typeface="Montserrat"/>
              </a:rPr>
              <a:t>Spring Offensive </a:t>
            </a:r>
            <a:endParaRPr sz="1600">
              <a:highlight>
                <a:srgbClr val="FFFFFF"/>
              </a:highlight>
              <a:latin typeface="Montserrat"/>
              <a:ea typeface="Montserrat"/>
              <a:cs typeface="Montserrat"/>
              <a:sym typeface="Montserrat"/>
            </a:endParaRPr>
          </a:p>
          <a:p>
            <a:pPr indent="0" lvl="0" marL="0" rtl="0" algn="ctr">
              <a:spcBef>
                <a:spcPts val="0"/>
              </a:spcBef>
              <a:spcAft>
                <a:spcPts val="0"/>
              </a:spcAft>
              <a:buNone/>
            </a:pPr>
            <a:r>
              <a:t/>
            </a:r>
            <a:endParaRPr sz="1600">
              <a:highlight>
                <a:srgbClr val="FFFFFF"/>
              </a:highlight>
              <a:latin typeface="Montserrat"/>
              <a:ea typeface="Montserrat"/>
              <a:cs typeface="Montserrat"/>
              <a:sym typeface="Montserrat"/>
            </a:endParaRPr>
          </a:p>
          <a:p>
            <a:pPr indent="0" lvl="0" marL="0" rtl="0" algn="ctr">
              <a:spcBef>
                <a:spcPts val="0"/>
              </a:spcBef>
              <a:spcAft>
                <a:spcPts val="0"/>
              </a:spcAft>
              <a:buNone/>
            </a:pPr>
            <a:r>
              <a:rPr lang="en-GB" sz="1600">
                <a:highlight>
                  <a:srgbClr val="FFFFFF"/>
                </a:highlight>
                <a:latin typeface="Montserrat"/>
                <a:ea typeface="Montserrat"/>
                <a:cs typeface="Montserrat"/>
                <a:sym typeface="Montserrat"/>
              </a:rPr>
              <a:t>War ends</a:t>
            </a:r>
            <a:endParaRPr sz="1600">
              <a:highlight>
                <a:srgbClr val="FFFFFF"/>
              </a:highlight>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42"/>
                                        </p:tgtEl>
                                      </p:cBhvr>
                                    </p:animEffect>
                                    <p:set>
                                      <p:cBhvr>
                                        <p:cTn dur="1" fill="hold">
                                          <p:stCondLst>
                                            <p:cond delay="1000"/>
                                          </p:stCondLst>
                                        </p:cTn>
                                        <p:tgtEl>
                                          <p:spTgt spid="14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44"/>
                                        </p:tgtEl>
                                      </p:cBhvr>
                                    </p:animEffect>
                                    <p:set>
                                      <p:cBhvr>
                                        <p:cTn dur="1" fill="hold">
                                          <p:stCondLst>
                                            <p:cond delay="1000"/>
                                          </p:stCondLst>
                                        </p:cTn>
                                        <p:tgtEl>
                                          <p:spTgt spid="14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49"/>
                                        </p:tgtEl>
                                      </p:cBhvr>
                                    </p:animEffect>
                                    <p:set>
                                      <p:cBhvr>
                                        <p:cTn dur="1" fill="hold">
                                          <p:stCondLst>
                                            <p:cond delay="1000"/>
                                          </p:stCondLst>
                                        </p:cTn>
                                        <p:tgtEl>
                                          <p:spTgt spid="14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51"/>
                                        </p:tgtEl>
                                      </p:cBhvr>
                                    </p:animEffect>
                                    <p:set>
                                      <p:cBhvr>
                                        <p:cTn dur="1" fill="hold">
                                          <p:stCondLst>
                                            <p:cond delay="1000"/>
                                          </p:stCondLst>
                                        </p:cTn>
                                        <p:tgtEl>
                                          <p:spTgt spid="15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8"/>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solidFill>
                  <a:schemeClr val="dk2"/>
                </a:solidFill>
              </a:rPr>
              <a:t>Situation in Spring 1917</a:t>
            </a:r>
            <a:endParaRPr sz="3200">
              <a:solidFill>
                <a:schemeClr val="dk2"/>
              </a:solidFill>
            </a:endParaRPr>
          </a:p>
          <a:p>
            <a:pPr indent="0" lvl="0" marL="0" rtl="0" algn="l">
              <a:spcBef>
                <a:spcPts val="0"/>
              </a:spcBef>
              <a:spcAft>
                <a:spcPts val="0"/>
              </a:spcAft>
              <a:buNone/>
            </a:pPr>
            <a:r>
              <a:t/>
            </a:r>
            <a:endParaRPr sz="3200">
              <a:solidFill>
                <a:schemeClr val="dk2"/>
              </a:solidFill>
            </a:endParaRPr>
          </a:p>
          <a:p>
            <a:pPr indent="0" lvl="0" marL="0" rtl="0" algn="l">
              <a:spcBef>
                <a:spcPts val="0"/>
              </a:spcBef>
              <a:spcAft>
                <a:spcPts val="0"/>
              </a:spcAft>
              <a:buNone/>
            </a:pPr>
            <a:r>
              <a:t/>
            </a:r>
            <a:endParaRPr sz="3200">
              <a:solidFill>
                <a:schemeClr val="dk2"/>
              </a:solidFill>
            </a:endParaRPr>
          </a:p>
        </p:txBody>
      </p:sp>
      <p:sp>
        <p:nvSpPr>
          <p:cNvPr id="157" name="Google Shape;157;p28"/>
          <p:cNvSpPr txBox="1"/>
          <p:nvPr>
            <p:ph idx="1" type="body"/>
          </p:nvPr>
        </p:nvSpPr>
        <p:spPr>
          <a:xfrm>
            <a:off x="458975" y="1197475"/>
            <a:ext cx="7497300" cy="236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Battle of Verdun and Somme had come to an end. By this point both sides had suffered millions of deaths.</a:t>
            </a:r>
            <a:endParaRPr/>
          </a:p>
          <a:p>
            <a:pPr indent="0" lvl="0" marL="0" rtl="0" algn="l">
              <a:spcBef>
                <a:spcPts val="1000"/>
              </a:spcBef>
              <a:spcAft>
                <a:spcPts val="0"/>
              </a:spcAft>
              <a:buNone/>
            </a:pPr>
            <a:r>
              <a:rPr lang="en-GB"/>
              <a:t>Russia was </a:t>
            </a:r>
            <a:r>
              <a:rPr lang="en-GB"/>
              <a:t>experiencing</a:t>
            </a:r>
            <a:r>
              <a:rPr lang="en-GB"/>
              <a:t> revolution and America joined the war in April.</a:t>
            </a:r>
            <a:endParaRPr/>
          </a:p>
          <a:p>
            <a:pPr indent="0" lvl="0" marL="0" rtl="0" algn="l">
              <a:spcBef>
                <a:spcPts val="1000"/>
              </a:spcBef>
              <a:spcAft>
                <a:spcPts val="1000"/>
              </a:spcAft>
              <a:buNone/>
            </a:pPr>
            <a:r>
              <a:rPr lang="en-GB"/>
              <a:t>But Spring 1917 still saw stalemate on the Western Front.</a:t>
            </a:r>
            <a:endParaRPr/>
          </a:p>
        </p:txBody>
      </p:sp>
      <p:sp>
        <p:nvSpPr>
          <p:cNvPr id="158" name="Google Shape;158;p28"/>
          <p:cNvSpPr txBox="1"/>
          <p:nvPr/>
        </p:nvSpPr>
        <p:spPr>
          <a:xfrm>
            <a:off x="257875" y="4730250"/>
            <a:ext cx="4438500" cy="44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900">
                <a:latin typeface="Montserrat"/>
                <a:ea typeface="Montserrat"/>
                <a:cs typeface="Montserrat"/>
                <a:sym typeface="Montserrat"/>
              </a:rPr>
              <a:t>Credit: Miss Cusworth, Map of Western Front</a:t>
            </a:r>
            <a:endParaRPr sz="900">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xEl>
                                              <p:pRg end="0" st="0"/>
                                            </p:txEl>
                                          </p:spTgt>
                                        </p:tgtEl>
                                        <p:attrNameLst>
                                          <p:attrName>style.visibility</p:attrName>
                                        </p:attrNameLst>
                                      </p:cBhvr>
                                      <p:to>
                                        <p:strVal val="visible"/>
                                      </p:to>
                                    </p:set>
                                    <p:animEffect filter="fade" transition="in">
                                      <p:cBhvr>
                                        <p:cTn dur="1000"/>
                                        <p:tgtEl>
                                          <p:spTgt spid="1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xEl>
                                              <p:pRg end="1" st="1"/>
                                            </p:txEl>
                                          </p:spTgt>
                                        </p:tgtEl>
                                        <p:attrNameLst>
                                          <p:attrName>style.visibility</p:attrName>
                                        </p:attrNameLst>
                                      </p:cBhvr>
                                      <p:to>
                                        <p:strVal val="visible"/>
                                      </p:to>
                                    </p:set>
                                    <p:animEffect filter="fade" transition="in">
                                      <p:cBhvr>
                                        <p:cTn dur="1000"/>
                                        <p:tgtEl>
                                          <p:spTgt spid="15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xEl>
                                              <p:pRg end="2" st="2"/>
                                            </p:txEl>
                                          </p:spTgt>
                                        </p:tgtEl>
                                        <p:attrNameLst>
                                          <p:attrName>style.visibility</p:attrName>
                                        </p:attrNameLst>
                                      </p:cBhvr>
                                      <p:to>
                                        <p:strVal val="visible"/>
                                      </p:to>
                                    </p:set>
                                    <p:animEffect filter="fade" transition="in">
                                      <p:cBhvr>
                                        <p:cTn dur="1000"/>
                                        <p:tgtEl>
                                          <p:spTgt spid="15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9"/>
          <p:cNvSpPr txBox="1"/>
          <p:nvPr>
            <p:ph type="title"/>
          </p:nvPr>
        </p:nvSpPr>
        <p:spPr>
          <a:xfrm>
            <a:off x="458975" y="292625"/>
            <a:ext cx="65571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100"/>
              <a:t>What does the story of Mike Mountain Horse  reveal about the Western Front?</a:t>
            </a:r>
            <a:endParaRPr sz="2100"/>
          </a:p>
        </p:txBody>
      </p:sp>
      <p:graphicFrame>
        <p:nvGraphicFramePr>
          <p:cNvPr id="164" name="Google Shape;164;p29"/>
          <p:cNvGraphicFramePr/>
          <p:nvPr/>
        </p:nvGraphicFramePr>
        <p:xfrm>
          <a:off x="496675" y="1259525"/>
          <a:ext cx="3000000" cy="3000000"/>
        </p:xfrm>
        <a:graphic>
          <a:graphicData uri="http://schemas.openxmlformats.org/drawingml/2006/table">
            <a:tbl>
              <a:tblPr>
                <a:noFill/>
                <a:tableStyleId>{3B175EC5-2B09-46B8-B089-31412DA01EBC}</a:tableStyleId>
              </a:tblPr>
              <a:tblGrid>
                <a:gridCol w="3986275"/>
                <a:gridCol w="4202025"/>
              </a:tblGrid>
              <a:tr h="1671875">
                <a:tc>
                  <a:txBody>
                    <a:bodyPr/>
                    <a:lstStyle/>
                    <a:p>
                      <a:pPr indent="0" lvl="0" marL="0" rtl="0" algn="ctr">
                        <a:spcBef>
                          <a:spcPts val="0"/>
                        </a:spcBef>
                        <a:spcAft>
                          <a:spcPts val="0"/>
                        </a:spcAft>
                        <a:buNone/>
                      </a:pPr>
                      <a:r>
                        <a:rPr lang="en-GB" sz="1300">
                          <a:latin typeface="Montserrat"/>
                          <a:ea typeface="Montserrat"/>
                          <a:cs typeface="Montserrat"/>
                          <a:sym typeface="Montserrat"/>
                        </a:rPr>
                        <a:t>Weapons and technology</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txBody>
                  <a:tcPr marT="91425" marB="91425" marR="91425" marL="91425"/>
                </a:tc>
                <a:tc>
                  <a:txBody>
                    <a:bodyPr/>
                    <a:lstStyle/>
                    <a:p>
                      <a:pPr indent="0" lvl="0" marL="0" rtl="0" algn="ctr">
                        <a:spcBef>
                          <a:spcPts val="0"/>
                        </a:spcBef>
                        <a:spcAft>
                          <a:spcPts val="0"/>
                        </a:spcAft>
                        <a:buNone/>
                      </a:pPr>
                      <a:r>
                        <a:rPr lang="en-GB" sz="1300">
                          <a:latin typeface="Montserrat"/>
                          <a:ea typeface="Montserrat"/>
                          <a:cs typeface="Montserrat"/>
                          <a:sym typeface="Montserrat"/>
                        </a:rPr>
                        <a:t>Military </a:t>
                      </a:r>
                      <a:r>
                        <a:rPr lang="en-GB" sz="1300">
                          <a:latin typeface="Montserrat"/>
                          <a:ea typeface="Montserrat"/>
                          <a:cs typeface="Montserrat"/>
                          <a:sym typeface="Montserrat"/>
                        </a:rPr>
                        <a:t>strategy</a:t>
                      </a:r>
                      <a:endParaRPr sz="1300">
                        <a:latin typeface="Montserrat"/>
                        <a:ea typeface="Montserrat"/>
                        <a:cs typeface="Montserrat"/>
                        <a:sym typeface="Montserrat"/>
                      </a:endParaRPr>
                    </a:p>
                  </a:txBody>
                  <a:tcPr marT="91425" marB="91425" marR="91425" marL="91425"/>
                </a:tc>
              </a:tr>
              <a:tr h="1660650">
                <a:tc>
                  <a:txBody>
                    <a:bodyPr/>
                    <a:lstStyle/>
                    <a:p>
                      <a:pPr indent="0" lvl="0" marL="0" rtl="0" algn="ctr">
                        <a:spcBef>
                          <a:spcPts val="0"/>
                        </a:spcBef>
                        <a:spcAft>
                          <a:spcPts val="0"/>
                        </a:spcAft>
                        <a:buNone/>
                      </a:pPr>
                      <a:r>
                        <a:rPr lang="en-GB" sz="1300">
                          <a:latin typeface="Montserrat"/>
                          <a:ea typeface="Montserrat"/>
                          <a:cs typeface="Montserrat"/>
                          <a:sym typeface="Montserrat"/>
                        </a:rPr>
                        <a:t>Treatment of troops and life on the front line</a:t>
                      </a:r>
                      <a:endParaRPr sz="1300">
                        <a:latin typeface="Montserrat"/>
                        <a:ea typeface="Montserrat"/>
                        <a:cs typeface="Montserrat"/>
                        <a:sym typeface="Montserrat"/>
                      </a:endParaRPr>
                    </a:p>
                  </a:txBody>
                  <a:tcPr marT="91425" marB="91425" marR="91425" marL="91425"/>
                </a:tc>
                <a:tc>
                  <a:txBody>
                    <a:bodyPr/>
                    <a:lstStyle/>
                    <a:p>
                      <a:pPr indent="0" lvl="0" marL="0" rtl="0" algn="ctr">
                        <a:spcBef>
                          <a:spcPts val="0"/>
                        </a:spcBef>
                        <a:spcAft>
                          <a:spcPts val="0"/>
                        </a:spcAft>
                        <a:buNone/>
                      </a:pPr>
                      <a:r>
                        <a:rPr lang="en-GB" sz="1300">
                          <a:latin typeface="Montserrat"/>
                          <a:ea typeface="Montserrat"/>
                          <a:cs typeface="Montserrat"/>
                          <a:sym typeface="Montserrat"/>
                        </a:rPr>
                        <a:t>The psychological effects of war</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p>
                      <a:pPr indent="0" lvl="0" marL="0" rtl="0" algn="ctr">
                        <a:spcBef>
                          <a:spcPts val="0"/>
                        </a:spcBef>
                        <a:spcAft>
                          <a:spcPts val="0"/>
                        </a:spcAft>
                        <a:buNone/>
                      </a:pPr>
                      <a:r>
                        <a:t/>
                      </a:r>
                      <a:endParaRPr sz="1300">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0"/>
          <p:cNvSpPr txBox="1"/>
          <p:nvPr>
            <p:ph type="title"/>
          </p:nvPr>
        </p:nvSpPr>
        <p:spPr>
          <a:xfrm>
            <a:off x="458975" y="445025"/>
            <a:ext cx="70731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500">
                <a:solidFill>
                  <a:schemeClr val="dk2"/>
                </a:solidFill>
              </a:rPr>
              <a:t>The story of Mike Mountain Horse</a:t>
            </a:r>
            <a:endParaRPr sz="2500">
              <a:solidFill>
                <a:schemeClr val="dk2"/>
              </a:solidFill>
            </a:endParaRPr>
          </a:p>
        </p:txBody>
      </p:sp>
      <p:sp>
        <p:nvSpPr>
          <p:cNvPr id="170" name="Google Shape;170;p30"/>
          <p:cNvSpPr txBox="1"/>
          <p:nvPr/>
        </p:nvSpPr>
        <p:spPr>
          <a:xfrm>
            <a:off x="486975" y="905350"/>
            <a:ext cx="7680900" cy="38880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GB" sz="1600">
                <a:latin typeface="Montserrat"/>
                <a:ea typeface="Montserrat"/>
                <a:cs typeface="Montserrat"/>
                <a:sym typeface="Montserrat"/>
              </a:rPr>
              <a:t>Albert had been encouraged to join the army by a missionary called Samuel Middleton. After being told of her son’s death, Albert’s mother took a knife and tried to kill Middleton. She was dragged away by her other sons. At the funeral, the Bloods felt their warrior tradition reawaken:</a:t>
            </a:r>
            <a:endParaRPr sz="1600">
              <a:latin typeface="Montserrat"/>
              <a:ea typeface="Montserrat"/>
              <a:cs typeface="Montserrat"/>
              <a:sym typeface="Montserrat"/>
            </a:endParaRPr>
          </a:p>
          <a:p>
            <a:pPr indent="0" lvl="0" marL="0" rtl="0" algn="l">
              <a:lnSpc>
                <a:spcPct val="120000"/>
              </a:lnSpc>
              <a:spcBef>
                <a:spcPts val="0"/>
              </a:spcBef>
              <a:spcAft>
                <a:spcPts val="0"/>
              </a:spcAft>
              <a:buNone/>
            </a:pPr>
            <a:r>
              <a:t/>
            </a:r>
            <a:endParaRPr i="1" sz="1600">
              <a:latin typeface="Montserrat"/>
              <a:ea typeface="Montserrat"/>
              <a:cs typeface="Montserrat"/>
              <a:sym typeface="Montserrat"/>
            </a:endParaRPr>
          </a:p>
          <a:p>
            <a:pPr indent="0" lvl="0" marL="0" rtl="0" algn="l">
              <a:lnSpc>
                <a:spcPct val="120000"/>
              </a:lnSpc>
              <a:spcBef>
                <a:spcPts val="0"/>
              </a:spcBef>
              <a:spcAft>
                <a:spcPts val="0"/>
              </a:spcAft>
              <a:buNone/>
            </a:pPr>
            <a:r>
              <a:rPr i="1" lang="en-GB" sz="1600">
                <a:latin typeface="Montserrat"/>
                <a:ea typeface="Montserrat"/>
                <a:cs typeface="Montserrat"/>
                <a:sym typeface="Montserrat"/>
              </a:rPr>
              <a:t>‘I felt a spirit of revenge as I gazed down on Albert lying in his coffin. Soon after, my brother and I, Joe Mountain Horse, and a number of Indian boys from neighbouring reserves, enlisted in the 191st Battalion for service overseas.’</a:t>
            </a:r>
            <a:endParaRPr i="1" sz="16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1"/>
          <p:cNvSpPr txBox="1"/>
          <p:nvPr>
            <p:ph type="title"/>
          </p:nvPr>
        </p:nvSpPr>
        <p:spPr>
          <a:xfrm>
            <a:off x="458975" y="445025"/>
            <a:ext cx="70731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500">
                <a:solidFill>
                  <a:schemeClr val="dk2"/>
                </a:solidFill>
              </a:rPr>
              <a:t>The story of Mike Mountain Horse</a:t>
            </a:r>
            <a:endParaRPr sz="2500">
              <a:solidFill>
                <a:schemeClr val="dk2"/>
              </a:solidFill>
            </a:endParaRPr>
          </a:p>
        </p:txBody>
      </p:sp>
      <p:sp>
        <p:nvSpPr>
          <p:cNvPr id="176" name="Google Shape;176;p31"/>
          <p:cNvSpPr txBox="1"/>
          <p:nvPr/>
        </p:nvSpPr>
        <p:spPr>
          <a:xfrm>
            <a:off x="486975" y="905350"/>
            <a:ext cx="7680900" cy="38880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GB" sz="1600">
                <a:latin typeface="Montserrat"/>
                <a:ea typeface="Montserrat"/>
                <a:cs typeface="Montserrat"/>
                <a:sym typeface="Montserrat"/>
              </a:rPr>
              <a:t>Mike and Joe Mountain Horse arrived in France in 1917. In the woods behind the front lines, they prayed together. One of the Bloods, called George Strangling Wolf, took a knife and cut off a strip of flesh from around his knee. Holding up the bloody offering towards the sun, he prayed aloud: ‘Help me, Sun, to survive this terrible war.’ He then buried his flesh in the mud of northern France. </a:t>
            </a:r>
            <a:endParaRPr sz="1600">
              <a:latin typeface="Montserrat"/>
              <a:ea typeface="Montserrat"/>
              <a:cs typeface="Montserrat"/>
              <a:sym typeface="Montserrat"/>
            </a:endParaRPr>
          </a:p>
          <a:p>
            <a:pPr indent="0" lvl="0" marL="0" rtl="0" algn="l">
              <a:lnSpc>
                <a:spcPct val="120000"/>
              </a:lnSpc>
              <a:spcBef>
                <a:spcPts val="0"/>
              </a:spcBef>
              <a:spcAft>
                <a:spcPts val="0"/>
              </a:spcAft>
              <a:buNone/>
            </a:pPr>
            <a:r>
              <a:t/>
            </a:r>
            <a:endParaRPr sz="1600">
              <a:latin typeface="Montserrat"/>
              <a:ea typeface="Montserrat"/>
              <a:cs typeface="Montserrat"/>
              <a:sym typeface="Montserrat"/>
            </a:endParaRPr>
          </a:p>
          <a:p>
            <a:pPr indent="0" lvl="0" marL="0" rtl="0" algn="l">
              <a:lnSpc>
                <a:spcPct val="120000"/>
              </a:lnSpc>
              <a:spcBef>
                <a:spcPts val="0"/>
              </a:spcBef>
              <a:spcAft>
                <a:spcPts val="0"/>
              </a:spcAft>
              <a:buNone/>
            </a:pPr>
            <a:r>
              <a:rPr lang="en-GB" sz="1600">
                <a:latin typeface="Montserrat"/>
                <a:ea typeface="Montserrat"/>
                <a:cs typeface="Montserrat"/>
                <a:sym typeface="Montserrat"/>
              </a:rPr>
              <a:t>Strangling Wolf’s official army records list his religion as ‘Church of England’, but he survived the war under the gaze of the Sun Spirit of his Blood ancestors. </a:t>
            </a:r>
            <a:endParaRPr i="1" sz="16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2"/>
          <p:cNvSpPr txBox="1"/>
          <p:nvPr>
            <p:ph type="title"/>
          </p:nvPr>
        </p:nvSpPr>
        <p:spPr>
          <a:xfrm>
            <a:off x="458975" y="445025"/>
            <a:ext cx="70731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500">
                <a:solidFill>
                  <a:schemeClr val="dk2"/>
                </a:solidFill>
              </a:rPr>
              <a:t>The story of Mike Mountain Horse</a:t>
            </a:r>
            <a:endParaRPr sz="2500">
              <a:solidFill>
                <a:schemeClr val="dk2"/>
              </a:solidFill>
            </a:endParaRPr>
          </a:p>
        </p:txBody>
      </p:sp>
      <p:sp>
        <p:nvSpPr>
          <p:cNvPr id="182" name="Google Shape;182;p32"/>
          <p:cNvSpPr txBox="1"/>
          <p:nvPr/>
        </p:nvSpPr>
        <p:spPr>
          <a:xfrm>
            <a:off x="486975" y="905350"/>
            <a:ext cx="7680900" cy="38880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GB" sz="1600">
                <a:latin typeface="Montserrat"/>
                <a:ea typeface="Montserrat"/>
                <a:cs typeface="Montserrat"/>
                <a:sym typeface="Montserrat"/>
              </a:rPr>
              <a:t>Mike and Joe Mountain Horse fought at a fierce battle called Vimy Ridge. They fought again at the Battle of Cambrai (November 1917), which was the first mass tank attack in history. At one point during the battle, Mike was buried under rubble for four days. He survived, but he was later wounded. He was shipped to England to convalesce (get better). In 1919 he returned to the Blood Reserve in Canada with the Distinguished Conduct Medal on his chest. </a:t>
            </a:r>
            <a:endParaRPr sz="1600">
              <a:latin typeface="Montserrat"/>
              <a:ea typeface="Montserrat"/>
              <a:cs typeface="Montserrat"/>
              <a:sym typeface="Montserrat"/>
            </a:endParaRPr>
          </a:p>
          <a:p>
            <a:pPr indent="0" lvl="0" marL="0" rtl="0" algn="l">
              <a:lnSpc>
                <a:spcPct val="120000"/>
              </a:lnSpc>
              <a:spcBef>
                <a:spcPts val="0"/>
              </a:spcBef>
              <a:spcAft>
                <a:spcPts val="0"/>
              </a:spcAft>
              <a:buNone/>
            </a:pPr>
            <a:r>
              <a:t/>
            </a:r>
            <a:endParaRPr sz="1600">
              <a:latin typeface="Montserrat"/>
              <a:ea typeface="Montserrat"/>
              <a:cs typeface="Montserrat"/>
              <a:sym typeface="Montserrat"/>
            </a:endParaRPr>
          </a:p>
          <a:p>
            <a:pPr indent="0" lvl="0" marL="0" rtl="0" algn="l">
              <a:lnSpc>
                <a:spcPct val="120000"/>
              </a:lnSpc>
              <a:spcBef>
                <a:spcPts val="0"/>
              </a:spcBef>
              <a:spcAft>
                <a:spcPts val="0"/>
              </a:spcAft>
              <a:buNone/>
            </a:pPr>
            <a:r>
              <a:rPr i="1" lang="en-GB" sz="1600">
                <a:latin typeface="Montserrat"/>
                <a:ea typeface="Montserrat"/>
                <a:cs typeface="Montserrat"/>
                <a:sym typeface="Montserrat"/>
              </a:rPr>
              <a:t>Years later, Mike told the story of his Great War Deeds to a friend and artist, Ambrose Two Chiefs. Ambrose painted the story onto calfskin in the traditions of the Indians of the Great Plains. </a:t>
            </a:r>
            <a:endParaRPr i="1" sz="16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3"/>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88" name="Google Shape;188;p33"/>
          <p:cNvSpPr txBox="1"/>
          <p:nvPr>
            <p:ph type="title"/>
          </p:nvPr>
        </p:nvSpPr>
        <p:spPr>
          <a:xfrm>
            <a:off x="458975" y="2926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Questions</a:t>
            </a:r>
            <a:endParaRPr>
              <a:solidFill>
                <a:schemeClr val="dk2"/>
              </a:solidFill>
            </a:endParaRPr>
          </a:p>
        </p:txBody>
      </p:sp>
      <p:sp>
        <p:nvSpPr>
          <p:cNvPr id="189" name="Google Shape;189;p33"/>
          <p:cNvSpPr txBox="1"/>
          <p:nvPr>
            <p:ph idx="1" type="body"/>
          </p:nvPr>
        </p:nvSpPr>
        <p:spPr>
          <a:xfrm>
            <a:off x="458975" y="496675"/>
            <a:ext cx="7708800" cy="378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sz="1800"/>
          </a:p>
          <a:p>
            <a:pPr indent="-228600" lvl="0" marL="228600" rtl="0" algn="l">
              <a:spcBef>
                <a:spcPts val="1000"/>
              </a:spcBef>
              <a:spcAft>
                <a:spcPts val="0"/>
              </a:spcAft>
              <a:buSzPts val="1800"/>
              <a:buAutoNum type="arabicPeriod"/>
            </a:pPr>
            <a:r>
              <a:rPr lang="en-GB" sz="1800"/>
              <a:t>Where was Mike Mountain Horse from?</a:t>
            </a:r>
            <a:endParaRPr sz="1800"/>
          </a:p>
          <a:p>
            <a:pPr indent="0" lvl="0" marL="228600" rtl="0" algn="l">
              <a:spcBef>
                <a:spcPts val="1000"/>
              </a:spcBef>
              <a:spcAft>
                <a:spcPts val="0"/>
              </a:spcAft>
              <a:buNone/>
            </a:pPr>
            <a:r>
              <a:t/>
            </a:r>
            <a:endParaRPr sz="300"/>
          </a:p>
          <a:p>
            <a:pPr indent="-228600" lvl="0" marL="228600" rtl="0" algn="l">
              <a:spcBef>
                <a:spcPts val="1000"/>
              </a:spcBef>
              <a:spcAft>
                <a:spcPts val="0"/>
              </a:spcAft>
              <a:buSzPts val="1800"/>
              <a:buAutoNum type="arabicPeriod"/>
            </a:pPr>
            <a:r>
              <a:rPr lang="en-GB" sz="1800"/>
              <a:t>Why did Mike Mountain Horse sign up to fight?</a:t>
            </a:r>
            <a:endParaRPr sz="1800"/>
          </a:p>
          <a:p>
            <a:pPr indent="0" lvl="0" marL="228600" rtl="0" algn="l">
              <a:spcBef>
                <a:spcPts val="1000"/>
              </a:spcBef>
              <a:spcAft>
                <a:spcPts val="0"/>
              </a:spcAft>
              <a:buNone/>
            </a:pPr>
            <a:r>
              <a:t/>
            </a:r>
            <a:endParaRPr sz="300"/>
          </a:p>
          <a:p>
            <a:pPr indent="-228600" lvl="0" marL="228600" rtl="0" algn="l">
              <a:spcBef>
                <a:spcPts val="1000"/>
              </a:spcBef>
              <a:spcAft>
                <a:spcPts val="0"/>
              </a:spcAft>
              <a:buSzPts val="1800"/>
              <a:buAutoNum type="arabicPeriod"/>
            </a:pPr>
            <a:r>
              <a:rPr lang="en-GB" sz="1800"/>
              <a:t>Which battles did Mike Mountain Horse take part in?</a:t>
            </a:r>
            <a:endParaRPr sz="1800"/>
          </a:p>
          <a:p>
            <a:pPr indent="0" lvl="0" marL="228600" rtl="0" algn="l">
              <a:spcBef>
                <a:spcPts val="1000"/>
              </a:spcBef>
              <a:spcAft>
                <a:spcPts val="0"/>
              </a:spcAft>
              <a:buNone/>
            </a:pPr>
            <a:r>
              <a:t/>
            </a:r>
            <a:endParaRPr sz="200"/>
          </a:p>
          <a:p>
            <a:pPr indent="-228600" lvl="0" marL="228600" rtl="0" algn="l">
              <a:spcBef>
                <a:spcPts val="1000"/>
              </a:spcBef>
              <a:spcAft>
                <a:spcPts val="0"/>
              </a:spcAft>
              <a:buSzPts val="1800"/>
              <a:buAutoNum type="arabicPeriod"/>
            </a:pPr>
            <a:r>
              <a:rPr lang="en-GB" sz="1800"/>
              <a:t>What piece of technology was first used in a mass attack in 1917?</a:t>
            </a:r>
            <a:endParaRPr sz="1800"/>
          </a:p>
          <a:p>
            <a:pPr indent="0" lvl="0" marL="228600" rtl="0" algn="l">
              <a:spcBef>
                <a:spcPts val="1000"/>
              </a:spcBef>
              <a:spcAft>
                <a:spcPts val="0"/>
              </a:spcAft>
              <a:buNone/>
            </a:pPr>
            <a:r>
              <a:t/>
            </a:r>
            <a:endParaRPr sz="300"/>
          </a:p>
          <a:p>
            <a:pPr indent="-228600" lvl="0" marL="228600" rtl="0" algn="l">
              <a:spcBef>
                <a:spcPts val="1000"/>
              </a:spcBef>
              <a:spcAft>
                <a:spcPts val="0"/>
              </a:spcAft>
              <a:buSzPts val="1800"/>
              <a:buAutoNum type="arabicPeriod"/>
            </a:pPr>
            <a:r>
              <a:rPr lang="en-GB" sz="1800"/>
              <a:t>What does Mike Mountain Horse’s story reveal about the Western Front</a:t>
            </a:r>
            <a:r>
              <a:rPr lang="en-GB" sz="1800"/>
              <a:t>? </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t/>
            </a:r>
            <a:endParaRPr sz="1800"/>
          </a:p>
        </p:txBody>
      </p:sp>
      <p:sp>
        <p:nvSpPr>
          <p:cNvPr id="190" name="Google Shape;190;p3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4"/>
          <p:cNvSpPr txBox="1"/>
          <p:nvPr>
            <p:ph type="title"/>
          </p:nvPr>
        </p:nvSpPr>
        <p:spPr>
          <a:xfrm>
            <a:off x="647350" y="922125"/>
            <a:ext cx="6832800" cy="35658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0" lang="en-GB" sz="1600">
                <a:solidFill>
                  <a:schemeClr val="dk2"/>
                </a:solidFill>
              </a:rPr>
              <a:t>Search for MIKE MOUNTAIN HORSE - WAR STORIES 1917.ca Documentary </a:t>
            </a:r>
            <a:endParaRPr b="0" sz="1600">
              <a:solidFill>
                <a:schemeClr val="dk2"/>
              </a:solidFill>
            </a:endParaRPr>
          </a:p>
          <a:p>
            <a:pPr indent="0" lvl="0" marL="0" rtl="0" algn="l">
              <a:spcBef>
                <a:spcPts val="0"/>
              </a:spcBef>
              <a:spcAft>
                <a:spcPts val="0"/>
              </a:spcAft>
              <a:buNone/>
            </a:pPr>
            <a:r>
              <a:t/>
            </a:r>
            <a:endParaRPr b="0" sz="1600">
              <a:solidFill>
                <a:schemeClr val="dk2"/>
              </a:solidFill>
            </a:endParaRPr>
          </a:p>
          <a:p>
            <a:pPr indent="-330200" lvl="0" marL="457200" rtl="0" algn="l">
              <a:spcBef>
                <a:spcPts val="0"/>
              </a:spcBef>
              <a:spcAft>
                <a:spcPts val="0"/>
              </a:spcAft>
              <a:buClr>
                <a:schemeClr val="dk2"/>
              </a:buClr>
              <a:buSzPts val="1600"/>
              <a:buAutoNum type="arabicPeriod"/>
            </a:pPr>
            <a:r>
              <a:rPr b="0" lang="en-GB" sz="1600">
                <a:solidFill>
                  <a:schemeClr val="dk2"/>
                </a:solidFill>
              </a:rPr>
              <a:t>What extra details did you find out about Mike’s background or experience of war?</a:t>
            </a:r>
            <a:endParaRPr b="0" sz="1600">
              <a:solidFill>
                <a:schemeClr val="dk2"/>
              </a:solidFill>
            </a:endParaRPr>
          </a:p>
          <a:p>
            <a:pPr indent="0" lvl="0" marL="457200" rtl="0" algn="l">
              <a:spcBef>
                <a:spcPts val="0"/>
              </a:spcBef>
              <a:spcAft>
                <a:spcPts val="0"/>
              </a:spcAft>
              <a:buNone/>
            </a:pPr>
            <a:r>
              <a:t/>
            </a:r>
            <a:endParaRPr b="0" sz="1600">
              <a:solidFill>
                <a:schemeClr val="dk2"/>
              </a:solidFill>
            </a:endParaRPr>
          </a:p>
          <a:p>
            <a:pPr indent="-330200" lvl="0" marL="457200" rtl="0" algn="l">
              <a:spcBef>
                <a:spcPts val="0"/>
              </a:spcBef>
              <a:spcAft>
                <a:spcPts val="0"/>
              </a:spcAft>
              <a:buClr>
                <a:schemeClr val="dk2"/>
              </a:buClr>
              <a:buSzPts val="1600"/>
              <a:buAutoNum type="arabicPeriod"/>
            </a:pPr>
            <a:r>
              <a:rPr b="0" lang="en-GB" sz="1600">
                <a:solidFill>
                  <a:schemeClr val="dk2"/>
                </a:solidFill>
              </a:rPr>
              <a:t>How could a historian use the war robe?</a:t>
            </a:r>
            <a:endParaRPr b="0" sz="1600">
              <a:solidFill>
                <a:schemeClr val="dk2"/>
              </a:solidFill>
            </a:endParaRPr>
          </a:p>
          <a:p>
            <a:pPr indent="0" lvl="0" marL="457200" rtl="0" algn="l">
              <a:spcBef>
                <a:spcPts val="0"/>
              </a:spcBef>
              <a:spcAft>
                <a:spcPts val="0"/>
              </a:spcAft>
              <a:buNone/>
            </a:pPr>
            <a:r>
              <a:t/>
            </a:r>
            <a:endParaRPr b="0" sz="1600">
              <a:solidFill>
                <a:schemeClr val="dk2"/>
              </a:solidFill>
            </a:endParaRPr>
          </a:p>
          <a:p>
            <a:pPr indent="-330200" lvl="0" marL="457200" rtl="0" algn="l">
              <a:spcBef>
                <a:spcPts val="0"/>
              </a:spcBef>
              <a:spcAft>
                <a:spcPts val="0"/>
              </a:spcAft>
              <a:buClr>
                <a:schemeClr val="dk2"/>
              </a:buClr>
              <a:buSzPts val="1600"/>
              <a:buAutoNum type="arabicPeriod"/>
            </a:pPr>
            <a:r>
              <a:rPr b="0" lang="en-GB" sz="1600">
                <a:solidFill>
                  <a:schemeClr val="dk2"/>
                </a:solidFill>
              </a:rPr>
              <a:t>What else has been revealed about the Western Front?</a:t>
            </a:r>
            <a:endParaRPr b="0" sz="1600">
              <a:solidFill>
                <a:schemeClr val="dk2"/>
              </a:solidFill>
            </a:endParaRPr>
          </a:p>
          <a:p>
            <a:pPr indent="0" lvl="0" marL="0" rtl="0" algn="l">
              <a:spcBef>
                <a:spcPts val="0"/>
              </a:spcBef>
              <a:spcAft>
                <a:spcPts val="0"/>
              </a:spcAft>
              <a:buNone/>
            </a:pPr>
            <a:r>
              <a:t/>
            </a:r>
            <a:endParaRPr sz="1600">
              <a:solidFill>
                <a:schemeClr val="dk2"/>
              </a:solidFill>
            </a:endParaRPr>
          </a:p>
        </p:txBody>
      </p:sp>
      <p:sp>
        <p:nvSpPr>
          <p:cNvPr id="196" name="Google Shape;196;p34"/>
          <p:cNvSpPr txBox="1"/>
          <p:nvPr/>
        </p:nvSpPr>
        <p:spPr>
          <a:xfrm>
            <a:off x="523750" y="303950"/>
            <a:ext cx="6968100" cy="48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900">
                <a:solidFill>
                  <a:schemeClr val="dk2"/>
                </a:solidFill>
                <a:latin typeface="Montserrat"/>
                <a:ea typeface="Montserrat"/>
                <a:cs typeface="Montserrat"/>
                <a:sym typeface="Montserrat"/>
              </a:rPr>
              <a:t>Learn more about Mike Mountain Horse</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