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8148F4-B6CE-481F-B6EE-66DD313EEF2B}">
  <a:tblStyle styleId="{878148F4-B6CE-481F-B6EE-66DD313EE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18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SemiBold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4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3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6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5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8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7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lickr.com/photos/vcucommons/17243519918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a2bbd3f8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a2bbd3f8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fa4ed36c8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fa4ed36c8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fa4ed36c8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fa4ed36c8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fc0159f8c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fc0159f8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https://www.flickr.com/photos/vcucommons/17243519918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fc0159f8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fc0159f8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fc0159f8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fc0159f8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fc0159f8c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fc0159f8c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fc0159f8c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fc0159f8c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a2bbd3f8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ca2bbd3f8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ca2bbd3f8_0_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ca2bbd3f8_0_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rest are under the white box which disappears with the animaton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fa4ed36c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fa4ed36c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fa4ed36c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fa4ed36c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fa4ed36c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fa4ed36c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fa4ed36c8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fa4ed36c8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fc0159f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fc0159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fa4ed36c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fa4ed36c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fa4ed36c8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fa4ed36c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fc0159f8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fc0159f8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Planters, servants, enslaved people and puritans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History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2 of an enquiry of 4 lessons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Mr Arscott</a:t>
            </a:r>
            <a:endParaRPr/>
          </a:p>
        </p:txBody>
      </p:sp>
      <p:sp>
        <p:nvSpPr>
          <p:cNvPr id="127" name="Google Shape;127;p26"/>
          <p:cNvSpPr txBox="1"/>
          <p:nvPr>
            <p:ph idx="4294967295" type="subTitle"/>
          </p:nvPr>
        </p:nvSpPr>
        <p:spPr>
          <a:xfrm>
            <a:off x="349663" y="30019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Enquiry: Who lived in British America?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8" name="Google Shape;128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FFFFFF"/>
                </a:solidFill>
              </a:rPr>
              <a:t>Miss Cusworth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Enslaved People</a:t>
            </a:r>
            <a:r>
              <a:rPr lang="en-GB" sz="2700">
                <a:solidFill>
                  <a:schemeClr val="dk2"/>
                </a:solidFill>
              </a:rPr>
              <a:t>: </a:t>
            </a:r>
            <a:r>
              <a:rPr b="0" lang="en-GB" sz="2700">
                <a:solidFill>
                  <a:schemeClr val="dk2"/>
                </a:solidFill>
              </a:rPr>
              <a:t>The White Lion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188" name="Google Shape;188;p3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35"/>
          <p:cNvSpPr txBox="1"/>
          <p:nvPr/>
        </p:nvSpPr>
        <p:spPr>
          <a:xfrm>
            <a:off x="234900" y="947325"/>
            <a:ext cx="8598000" cy="26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1619, John Rolfe wrote a letter to Sir Edwin Sandys of the Virginia Company in England.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described the arrival of about 20 Africans on a ship called the White Lion who were swapped in Virginia for food.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is likely that 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Africans were originally sold as indentured servants. However, slavery soon became common in Virginia.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Enslaved People: </a:t>
            </a:r>
            <a:r>
              <a:rPr b="0" lang="en-GB" sz="2700">
                <a:solidFill>
                  <a:schemeClr val="dk2"/>
                </a:solidFill>
              </a:rPr>
              <a:t>John Punch</a:t>
            </a:r>
            <a:r>
              <a:rPr lang="en-GB" sz="2700">
                <a:solidFill>
                  <a:schemeClr val="dk2"/>
                </a:solidFill>
              </a:rPr>
              <a:t> 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195" name="Google Shape;195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6"/>
          <p:cNvSpPr txBox="1"/>
          <p:nvPr/>
        </p:nvSpPr>
        <p:spPr>
          <a:xfrm>
            <a:off x="234900" y="947325"/>
            <a:ext cx="8706000" cy="28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By the 1640s we have evidence that life was different for black indentured servants.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John Punch, a black African, and two European indentured servants ran away from their master.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they were found, John was sentenced to serve as a slave for the remainder of his life. The two other men had 4 years added to their contract.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399900" y="2476375"/>
            <a:ext cx="7770600" cy="93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While the 13 colonies in America gained their </a:t>
            </a:r>
            <a:r>
              <a:rPr lang="en-GB"/>
              <a:t>independence</a:t>
            </a:r>
            <a:r>
              <a:rPr lang="en-GB"/>
              <a:t> from Britain in 1783, Virginia’s enslaved people didn’t gain their freedom until 1865. </a:t>
            </a:r>
            <a:endParaRPr/>
          </a:p>
        </p:txBody>
      </p:sp>
      <p:sp>
        <p:nvSpPr>
          <p:cNvPr id="202" name="Google Shape;202;p37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Enslaved People: </a:t>
            </a:r>
            <a:r>
              <a:rPr b="0" lang="en-GB" sz="2700">
                <a:solidFill>
                  <a:schemeClr val="dk2"/>
                </a:solidFill>
              </a:rPr>
              <a:t>Virginia</a:t>
            </a:r>
            <a:r>
              <a:rPr lang="en-GB" sz="2700">
                <a:solidFill>
                  <a:schemeClr val="dk2"/>
                </a:solidFill>
              </a:rPr>
              <a:t> 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399900" y="1023100"/>
            <a:ext cx="6867600" cy="93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Enslaved people mostly worked on plantations, growing tobacco or in the main house. They were taken from Africa or descended from Africans. Enslaved people were often treated very cruelly.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>
            <p:ph type="title"/>
          </p:nvPr>
        </p:nvSpPr>
        <p:spPr>
          <a:xfrm>
            <a:off x="458975" y="446400"/>
            <a:ext cx="71763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Who lived in Virginia?</a:t>
            </a:r>
            <a:endParaRPr sz="3000"/>
          </a:p>
        </p:txBody>
      </p:sp>
      <p:graphicFrame>
        <p:nvGraphicFramePr>
          <p:cNvPr id="209" name="Google Shape;209;p38"/>
          <p:cNvGraphicFramePr/>
          <p:nvPr/>
        </p:nvGraphicFramePr>
        <p:xfrm>
          <a:off x="458975" y="120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{878148F4-B6CE-481F-B6EE-66DD313EEF2B}</a:tableStyleId>
              </a:tblPr>
              <a:tblGrid>
                <a:gridCol w="2297500"/>
                <a:gridCol w="2297500"/>
                <a:gridCol w="2297500"/>
              </a:tblGrid>
              <a:tr h="7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Planters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Indentured servants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Enslaved people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9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0" name="Google Shape;210;p38"/>
          <p:cNvSpPr txBox="1"/>
          <p:nvPr/>
        </p:nvSpPr>
        <p:spPr>
          <a:xfrm>
            <a:off x="549625" y="2006700"/>
            <a:ext cx="20637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e.g John Rolfe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Grew crops like tobacco to sell back in England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Owned plantations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Often became rich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2873375" y="2006700"/>
            <a:ext cx="20637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e.g Richard Frethorne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Mostly poor, young people from Britain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Worked for free in return for journey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Badly treated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5120225" y="2006700"/>
            <a:ext cx="2158200" cy="25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e.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g John Punch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Descended from Africans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Status got worse over time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Worked on plantations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Only free in 1865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408725" y="1355163"/>
            <a:ext cx="6795900" cy="121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Puritans felt </a:t>
            </a:r>
            <a:r>
              <a:rPr lang="en-GB" sz="1900"/>
              <a:t>the Church of England was still too Catholic and was beyond repair.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9" name="Google Shape;219;p39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Puritans</a:t>
            </a:r>
            <a:r>
              <a:rPr lang="en-GB" sz="2700">
                <a:solidFill>
                  <a:schemeClr val="dk2"/>
                </a:solidFill>
              </a:rPr>
              <a:t>: </a:t>
            </a:r>
            <a:r>
              <a:rPr b="0" lang="en-GB" sz="2700">
                <a:solidFill>
                  <a:schemeClr val="dk2"/>
                </a:solidFill>
              </a:rPr>
              <a:t>New England</a:t>
            </a:r>
            <a:r>
              <a:rPr lang="en-GB" sz="2700">
                <a:solidFill>
                  <a:schemeClr val="dk2"/>
                </a:solidFill>
              </a:rPr>
              <a:t> 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261775" y="3108175"/>
            <a:ext cx="8461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w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anted to live in communities of fellow </a:t>
            </a:r>
            <a:r>
              <a:rPr b="1"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devout</a:t>
            </a: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Protestants.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 they travelled to what became known ‘New England’.</a:t>
            </a:r>
            <a:endParaRPr sz="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/>
          <p:nvPr>
            <p:ph idx="1" type="body"/>
          </p:nvPr>
        </p:nvSpPr>
        <p:spPr>
          <a:xfrm>
            <a:off x="458975" y="1099725"/>
            <a:ext cx="5892900" cy="3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Anne Hutchinson was a puritan who travelled to Boston in 1634 to escape punishment for her religious beliefs. 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/>
              <a:t>Anne was highly educated and began to run her own meetings after church. She began to question the elders’ understanding of the Bible.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900"/>
              <a:t>The men of Boston were angry at being challenged by a woman so they put her on trial. </a:t>
            </a:r>
            <a:endParaRPr sz="1900"/>
          </a:p>
        </p:txBody>
      </p:sp>
      <p:sp>
        <p:nvSpPr>
          <p:cNvPr id="226" name="Google Shape;226;p40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Puritans: </a:t>
            </a:r>
            <a:r>
              <a:rPr b="0" lang="en-GB" sz="2700">
                <a:solidFill>
                  <a:schemeClr val="dk2"/>
                </a:solidFill>
              </a:rPr>
              <a:t>Anne Hutchinson </a:t>
            </a:r>
            <a:endParaRPr b="0"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458975" y="1099725"/>
            <a:ext cx="8373900" cy="28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She defended herself brilliantly at her trial but she lost and was forced to leave Boston with her family.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/>
              <a:t>She died near what would later become New York.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300"/>
          </a:p>
        </p:txBody>
      </p:sp>
      <p:sp>
        <p:nvSpPr>
          <p:cNvPr id="232" name="Google Shape;232;p41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Puritans: </a:t>
            </a:r>
            <a:r>
              <a:rPr b="0" lang="en-GB" sz="2700">
                <a:solidFill>
                  <a:schemeClr val="dk2"/>
                </a:solidFill>
              </a:rPr>
              <a:t>Anne Hutchinson </a:t>
            </a:r>
            <a:endParaRPr b="0"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42"/>
          <p:cNvSpPr txBox="1"/>
          <p:nvPr>
            <p:ph type="title"/>
          </p:nvPr>
        </p:nvSpPr>
        <p:spPr>
          <a:xfrm>
            <a:off x="458975" y="2926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458975" y="496675"/>
            <a:ext cx="6957000" cy="37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What was Virginia?</a:t>
            </a:r>
            <a:endParaRPr sz="18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What was grown on many plantations in Virginia?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By the mid-1600s, who lived in Virginia?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Where did Puritans set up colonies? </a:t>
            </a:r>
            <a:endParaRPr sz="1800"/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Why did Anne Hutchinson travel to America?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0" name="Google Shape;240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423925" y="1527525"/>
            <a:ext cx="7000500" cy="31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All lived in Virginia.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Owned the plantations, worked on the plantations.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Travelled to America in search of a better life.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Were primarily motivated by religion, were primarily motivated by profit.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Went to America of their own free will, were forcibly taken to America.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Became rich, lived in poverty.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315475" y="270225"/>
            <a:ext cx="71856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Montserrat"/>
                <a:ea typeface="Montserrat"/>
                <a:cs typeface="Montserrat"/>
                <a:sym typeface="Montserrat"/>
              </a:rPr>
              <a:t>Who lived in British America?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For each of the below statements, write down who it’s referring to and if it is describing a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similarity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difference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43"/>
          <p:cNvSpPr txBox="1"/>
          <p:nvPr/>
        </p:nvSpPr>
        <p:spPr>
          <a:xfrm>
            <a:off x="2631750" y="1516700"/>
            <a:ext cx="4663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Powhatan peoples, planters, indentured servants, enslaved people (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similarity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7634225" y="1090450"/>
            <a:ext cx="1474800" cy="25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Options: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Powhatan peoples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Planters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Indentured servants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Enslaved people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Puritans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458975" y="446400"/>
            <a:ext cx="8516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Who lived in Virginia? </a:t>
            </a:r>
            <a:r>
              <a:rPr b="0" lang="en-GB" sz="3000"/>
              <a:t>Create this table</a:t>
            </a:r>
            <a:endParaRPr b="0" sz="3000"/>
          </a:p>
        </p:txBody>
      </p:sp>
      <p:graphicFrame>
        <p:nvGraphicFramePr>
          <p:cNvPr id="134" name="Google Shape;134;p27"/>
          <p:cNvGraphicFramePr/>
          <p:nvPr/>
        </p:nvGraphicFramePr>
        <p:xfrm>
          <a:off x="458975" y="120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{878148F4-B6CE-481F-B6EE-66DD313EEF2B}</a:tableStyleId>
              </a:tblPr>
              <a:tblGrid>
                <a:gridCol w="2297500"/>
                <a:gridCol w="2297500"/>
                <a:gridCol w="2297500"/>
              </a:tblGrid>
              <a:tr h="736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Planters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Indentured servants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Enslaved people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9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Virginia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28"/>
          <p:cNvSpPr txBox="1"/>
          <p:nvPr/>
        </p:nvSpPr>
        <p:spPr>
          <a:xfrm>
            <a:off x="458975" y="1015625"/>
            <a:ext cx="70971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Last lesson we looked at t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Powhatan Chiefdom and the arrival of the English.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English called the area Virginia and created a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colony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called Jamestown.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Many people who ran Jamestown were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planters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Planters: </a:t>
            </a:r>
            <a:r>
              <a:rPr b="0" lang="en-GB" sz="3000">
                <a:solidFill>
                  <a:schemeClr val="dk2"/>
                </a:solidFill>
              </a:rPr>
              <a:t>John Rolfe</a:t>
            </a:r>
            <a:endParaRPr b="0" sz="3000">
              <a:solidFill>
                <a:schemeClr val="dk2"/>
              </a:solidFill>
            </a:endParaRPr>
          </a:p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234900" y="947325"/>
            <a:ext cx="8521800" cy="3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John Rolfe was born in Norfolk, England in 1585. He became a businessman and wanted to challenge Spain’s control of the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tobacco 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industry.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1609 he left England for Jamestown with his wife, Sarah. The colony was struggling. It needed supplies and people to stop it failing.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any of the ships and passengers did not reach Jamestown.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Sarah Rolfe and their daughter died before their ship arrived.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Planters: </a:t>
            </a:r>
            <a:r>
              <a:rPr b="0" lang="en-GB" sz="3000">
                <a:solidFill>
                  <a:schemeClr val="dk2"/>
                </a:solidFill>
              </a:rPr>
              <a:t>Virginia </a:t>
            </a:r>
            <a:endParaRPr b="0" sz="3000">
              <a:solidFill>
                <a:schemeClr val="dk2"/>
              </a:solidFill>
            </a:endParaRPr>
          </a:p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30"/>
          <p:cNvSpPr txBox="1"/>
          <p:nvPr/>
        </p:nvSpPr>
        <p:spPr>
          <a:xfrm>
            <a:off x="311100" y="1627425"/>
            <a:ext cx="7323300" cy="25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Soon English colonists began creating tobacco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plantations 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(farms) up and down the James river. Many became very wealthy.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458975" y="1208225"/>
            <a:ext cx="8226000" cy="26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John Rolfe married Matoaka (who we know as Pocahontas).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However, as the English took more and more Powhatan land, conflict occurred. Over time the English colonists destroyed much of the Powhatan way of life. </a:t>
            </a:r>
            <a:endParaRPr sz="1900"/>
          </a:p>
        </p:txBody>
      </p:sp>
      <p:sp>
        <p:nvSpPr>
          <p:cNvPr id="161" name="Google Shape;161;p31"/>
          <p:cNvSpPr txBox="1"/>
          <p:nvPr>
            <p:ph type="title"/>
          </p:nvPr>
        </p:nvSpPr>
        <p:spPr>
          <a:xfrm>
            <a:off x="4635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Planters: </a:t>
            </a:r>
            <a:r>
              <a:rPr b="0" lang="en-GB" sz="3000">
                <a:solidFill>
                  <a:schemeClr val="dk2"/>
                </a:solidFill>
              </a:rPr>
              <a:t>John Rolfe</a:t>
            </a:r>
            <a:endParaRPr b="0"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Indentured Servants: </a:t>
            </a:r>
            <a:r>
              <a:rPr b="0" lang="en-GB" sz="2700">
                <a:solidFill>
                  <a:schemeClr val="dk2"/>
                </a:solidFill>
              </a:rPr>
              <a:t>Richard</a:t>
            </a:r>
            <a:r>
              <a:rPr lang="en-GB" sz="2700">
                <a:solidFill>
                  <a:schemeClr val="dk2"/>
                </a:solidFill>
              </a:rPr>
              <a:t> </a:t>
            </a:r>
            <a:r>
              <a:rPr b="0" lang="en-GB" sz="2700">
                <a:solidFill>
                  <a:schemeClr val="dk2"/>
                </a:solidFill>
              </a:rPr>
              <a:t>Frethorne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463500" y="909873"/>
            <a:ext cx="8135700" cy="30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Tobacco plantations needed workers.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England, the American colonies were viewed as a place to send the poor.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Young men signed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indentures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get to the ‘New World’ of America. They hoped to become wealthy once they had finished their contract.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of these young men was Richard Frethorne who was sent to Virginia in 1622.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Indentured Servants: </a:t>
            </a:r>
            <a:r>
              <a:rPr b="0" lang="en-GB" sz="2700">
                <a:solidFill>
                  <a:schemeClr val="dk2"/>
                </a:solidFill>
              </a:rPr>
              <a:t>Richard</a:t>
            </a:r>
            <a:r>
              <a:rPr lang="en-GB" sz="2700">
                <a:solidFill>
                  <a:schemeClr val="dk2"/>
                </a:solidFill>
              </a:rPr>
              <a:t> </a:t>
            </a:r>
            <a:r>
              <a:rPr b="0" lang="en-GB" sz="2700">
                <a:solidFill>
                  <a:schemeClr val="dk2"/>
                </a:solidFill>
              </a:rPr>
              <a:t>Frethorne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174" name="Google Shape;174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33"/>
          <p:cNvSpPr txBox="1"/>
          <p:nvPr/>
        </p:nvSpPr>
        <p:spPr>
          <a:xfrm>
            <a:off x="234900" y="1099725"/>
            <a:ext cx="66189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Richard Frethorne was born in London to a poor family. He hoped for a better life in Virginia.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return for working for free for 7 years, his journey to Virginia was paid for and he was given food and accommodation. 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his letters home he spoke about how badly he was treated and how hungry he was. He also described the conflict between the colonists and the native people. 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died within a year of arriving in Virginia.</a:t>
            </a:r>
            <a:endParaRPr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311100" y="373438"/>
            <a:ext cx="8521800" cy="44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dk2"/>
                </a:solidFill>
              </a:rPr>
              <a:t>Indentured Servants: </a:t>
            </a:r>
            <a:r>
              <a:rPr b="0" lang="en-GB" sz="2700">
                <a:solidFill>
                  <a:schemeClr val="dk2"/>
                </a:solidFill>
              </a:rPr>
              <a:t>Richard</a:t>
            </a:r>
            <a:r>
              <a:rPr lang="en-GB" sz="2700">
                <a:solidFill>
                  <a:schemeClr val="dk2"/>
                </a:solidFill>
              </a:rPr>
              <a:t> </a:t>
            </a:r>
            <a:r>
              <a:rPr b="0" lang="en-GB" sz="2700">
                <a:solidFill>
                  <a:schemeClr val="dk2"/>
                </a:solidFill>
              </a:rPr>
              <a:t>Frethorne</a:t>
            </a:r>
            <a:endParaRPr b="0" sz="2700">
              <a:solidFill>
                <a:schemeClr val="dk2"/>
              </a:solidFill>
            </a:endParaRPr>
          </a:p>
        </p:txBody>
      </p:sp>
      <p:sp>
        <p:nvSpPr>
          <p:cNvPr id="181" name="Google Shape;181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34"/>
          <p:cNvSpPr txBox="1"/>
          <p:nvPr/>
        </p:nvSpPr>
        <p:spPr>
          <a:xfrm>
            <a:off x="234900" y="947325"/>
            <a:ext cx="7321200" cy="3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5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In a letter home Richard Frethorne wrote:</a:t>
            </a:r>
            <a:endParaRPr sz="185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185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“I have nothing to comfort me, nor is there nothing to be gotten here but sickness and death, except [in the event] that one had money to lay out in some things for profit. </a:t>
            </a:r>
            <a:endParaRPr i="1" sz="185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185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But I have nothing at all–no, not a shirt to my back but two rags...My cloak is stolen by one of my fellows… </a:t>
            </a:r>
            <a:endParaRPr i="1" sz="1850">
              <a:solidFill>
                <a:schemeClr val="dk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85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have eaten more in [one] day at home than I have allowed me here for a week.”</a:t>
            </a:r>
            <a:endParaRPr i="1" sz="2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