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69c779e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69c779e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Events and Tree Diagrams 2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9334607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Combined Events and Tree Diagrams 2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0" name="Google Shape;40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41" name="Google Shape;41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42" name="Google Shape;42;p8"/>
          <p:cNvSpPr/>
          <p:nvPr/>
        </p:nvSpPr>
        <p:spPr>
          <a:xfrm>
            <a:off x="15533370" y="144018"/>
            <a:ext cx="2571750" cy="2571750"/>
          </a:xfrm>
          <a:prstGeom prst="rect">
            <a:avLst/>
          </a:prstGeom>
          <a:noFill/>
          <a:ln cap="flat" cmpd="sng" w="25400">
            <a:solidFill>
              <a:srgbClr val="005E2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43" name="Google Shape;43;p8"/>
          <p:cNvGrpSpPr/>
          <p:nvPr/>
        </p:nvGrpSpPr>
        <p:grpSpPr>
          <a:xfrm>
            <a:off x="8820139" y="1998343"/>
            <a:ext cx="6495652" cy="6975832"/>
            <a:chOff x="6545481" y="142270"/>
            <a:chExt cx="6495652" cy="6975832"/>
          </a:xfrm>
        </p:grpSpPr>
        <p:sp>
          <p:nvSpPr>
            <p:cNvPr id="44" name="Google Shape;44;p8"/>
            <p:cNvSpPr txBox="1"/>
            <p:nvPr/>
          </p:nvSpPr>
          <p:spPr>
            <a:xfrm>
              <a:off x="8367893" y="2056182"/>
              <a:ext cx="391454" cy="3867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marR="0" rtl="0" algn="l">
                <a:lnSpc>
                  <a:spcPct val="130000"/>
                </a:lnSpc>
                <a:spcBef>
                  <a:spcPts val="200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marR="0" rtl="0" algn="l">
                <a:lnSpc>
                  <a:spcPct val="130000"/>
                </a:lnSpc>
                <a:spcBef>
                  <a:spcPts val="200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marR="0" rtl="0" algn="l">
                <a:lnSpc>
                  <a:spcPct val="130000"/>
                </a:lnSpc>
                <a:spcBef>
                  <a:spcPts val="200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  <a:p>
              <a:pPr indent="0" lvl="0" marL="0" marR="0" rtl="0" algn="l">
                <a:lnSpc>
                  <a:spcPct val="130000"/>
                </a:lnSpc>
                <a:spcBef>
                  <a:spcPts val="200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</a:t>
              </a:r>
              <a:endParaRPr/>
            </a:p>
          </p:txBody>
        </p:sp>
        <p:cxnSp>
          <p:nvCxnSpPr>
            <p:cNvPr id="45" name="Google Shape;45;p8"/>
            <p:cNvCxnSpPr/>
            <p:nvPr/>
          </p:nvCxnSpPr>
          <p:spPr>
            <a:xfrm>
              <a:off x="6838122" y="3950429"/>
              <a:ext cx="1529771" cy="1496768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6" name="Google Shape;46;p8"/>
            <p:cNvSpPr txBox="1"/>
            <p:nvPr/>
          </p:nvSpPr>
          <p:spPr>
            <a:xfrm>
              <a:off x="10422322" y="1305124"/>
              <a:ext cx="476412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  <p:cxnSp>
          <p:nvCxnSpPr>
            <p:cNvPr id="47" name="Google Shape;47;p8"/>
            <p:cNvCxnSpPr/>
            <p:nvPr/>
          </p:nvCxnSpPr>
          <p:spPr>
            <a:xfrm flipH="1" rot="10800000">
              <a:off x="8825948" y="1706881"/>
              <a:ext cx="1596374" cy="612249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8" name="Google Shape;48;p8"/>
            <p:cNvCxnSpPr/>
            <p:nvPr/>
          </p:nvCxnSpPr>
          <p:spPr>
            <a:xfrm flipH="1" rot="10800000">
              <a:off x="6838122" y="2544417"/>
              <a:ext cx="1529771" cy="1406012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49" name="Google Shape;49;p8"/>
            <p:cNvSpPr txBox="1"/>
            <p:nvPr/>
          </p:nvSpPr>
          <p:spPr>
            <a:xfrm>
              <a:off x="8358776" y="2053373"/>
              <a:ext cx="476412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  <p:sp>
          <p:nvSpPr>
            <p:cNvPr id="50" name="Google Shape;50;p8"/>
            <p:cNvSpPr txBox="1"/>
            <p:nvPr/>
          </p:nvSpPr>
          <p:spPr>
            <a:xfrm>
              <a:off x="10422322" y="2911516"/>
              <a:ext cx="391454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</a:t>
              </a:r>
              <a:endParaRPr/>
            </a:p>
          </p:txBody>
        </p:sp>
        <p:cxnSp>
          <p:nvCxnSpPr>
            <p:cNvPr id="51" name="Google Shape;51;p8"/>
            <p:cNvCxnSpPr/>
            <p:nvPr/>
          </p:nvCxnSpPr>
          <p:spPr>
            <a:xfrm>
              <a:off x="8830296" y="2359888"/>
              <a:ext cx="1651182" cy="871303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2" name="Google Shape;52;p8"/>
            <p:cNvSpPr txBox="1"/>
            <p:nvPr/>
          </p:nvSpPr>
          <p:spPr>
            <a:xfrm>
              <a:off x="10422322" y="4566123"/>
              <a:ext cx="476412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  <p:cxnSp>
          <p:nvCxnSpPr>
            <p:cNvPr id="53" name="Google Shape;53;p8"/>
            <p:cNvCxnSpPr/>
            <p:nvPr/>
          </p:nvCxnSpPr>
          <p:spPr>
            <a:xfrm flipH="1" rot="10800000">
              <a:off x="8918406" y="4913117"/>
              <a:ext cx="1596374" cy="612249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4" name="Google Shape;54;p8"/>
            <p:cNvSpPr txBox="1"/>
            <p:nvPr/>
          </p:nvSpPr>
          <p:spPr>
            <a:xfrm>
              <a:off x="10422321" y="6166742"/>
              <a:ext cx="391454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</a:t>
              </a:r>
              <a:endParaRPr/>
            </a:p>
          </p:txBody>
        </p:sp>
        <p:cxnSp>
          <p:nvCxnSpPr>
            <p:cNvPr id="55" name="Google Shape;55;p8"/>
            <p:cNvCxnSpPr/>
            <p:nvPr/>
          </p:nvCxnSpPr>
          <p:spPr>
            <a:xfrm>
              <a:off x="8913581" y="5566124"/>
              <a:ext cx="1554735" cy="932841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6" name="Google Shape;56;p8"/>
            <p:cNvSpPr txBox="1"/>
            <p:nvPr/>
          </p:nvSpPr>
          <p:spPr>
            <a:xfrm>
              <a:off x="12550467" y="851154"/>
              <a:ext cx="476412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  <p:cxnSp>
          <p:nvCxnSpPr>
            <p:cNvPr id="57" name="Google Shape;57;p8"/>
            <p:cNvCxnSpPr>
              <a:stCxn id="46" idx="3"/>
            </p:cNvCxnSpPr>
            <p:nvPr/>
          </p:nvCxnSpPr>
          <p:spPr>
            <a:xfrm flipH="1" rot="10800000">
              <a:off x="10898734" y="1201619"/>
              <a:ext cx="1709400" cy="404100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58" name="Google Shape;58;p8"/>
            <p:cNvSpPr txBox="1"/>
            <p:nvPr/>
          </p:nvSpPr>
          <p:spPr>
            <a:xfrm>
              <a:off x="12566776" y="1669016"/>
              <a:ext cx="391454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</a:t>
              </a:r>
              <a:endParaRPr/>
            </a:p>
          </p:txBody>
        </p:sp>
        <p:cxnSp>
          <p:nvCxnSpPr>
            <p:cNvPr id="59" name="Google Shape;59;p8"/>
            <p:cNvCxnSpPr>
              <a:stCxn id="46" idx="3"/>
            </p:cNvCxnSpPr>
            <p:nvPr/>
          </p:nvCxnSpPr>
          <p:spPr>
            <a:xfrm>
              <a:off x="10898734" y="1605719"/>
              <a:ext cx="1722300" cy="398400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0" name="Google Shape;60;p8"/>
            <p:cNvSpPr txBox="1"/>
            <p:nvPr/>
          </p:nvSpPr>
          <p:spPr>
            <a:xfrm>
              <a:off x="12564721" y="4093117"/>
              <a:ext cx="476412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  <p:cxnSp>
          <p:nvCxnSpPr>
            <p:cNvPr id="61" name="Google Shape;61;p8"/>
            <p:cNvCxnSpPr>
              <a:stCxn id="52" idx="3"/>
            </p:cNvCxnSpPr>
            <p:nvPr/>
          </p:nvCxnSpPr>
          <p:spPr>
            <a:xfrm flipH="1" rot="10800000">
              <a:off x="10898734" y="4358818"/>
              <a:ext cx="1765800" cy="507900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2" name="Google Shape;62;p8"/>
            <p:cNvSpPr txBox="1"/>
            <p:nvPr/>
          </p:nvSpPr>
          <p:spPr>
            <a:xfrm>
              <a:off x="12549647" y="4932851"/>
              <a:ext cx="391454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</a:t>
              </a:r>
              <a:endParaRPr/>
            </a:p>
          </p:txBody>
        </p:sp>
        <p:cxnSp>
          <p:nvCxnSpPr>
            <p:cNvPr id="63" name="Google Shape;63;p8"/>
            <p:cNvCxnSpPr>
              <a:stCxn id="52" idx="3"/>
            </p:cNvCxnSpPr>
            <p:nvPr/>
          </p:nvCxnSpPr>
          <p:spPr>
            <a:xfrm>
              <a:off x="10898734" y="4866718"/>
              <a:ext cx="1709400" cy="386100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4" name="Google Shape;64;p8"/>
            <p:cNvSpPr txBox="1"/>
            <p:nvPr/>
          </p:nvSpPr>
          <p:spPr>
            <a:xfrm>
              <a:off x="12550051" y="2476744"/>
              <a:ext cx="476412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  <p:cxnSp>
          <p:nvCxnSpPr>
            <p:cNvPr id="65" name="Google Shape;65;p8"/>
            <p:cNvCxnSpPr>
              <a:stCxn id="50" idx="3"/>
            </p:cNvCxnSpPr>
            <p:nvPr/>
          </p:nvCxnSpPr>
          <p:spPr>
            <a:xfrm flipH="1" rot="10800000">
              <a:off x="10813776" y="2768411"/>
              <a:ext cx="1755600" cy="443700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6" name="Google Shape;66;p8"/>
            <p:cNvSpPr txBox="1"/>
            <p:nvPr/>
          </p:nvSpPr>
          <p:spPr>
            <a:xfrm>
              <a:off x="12549646" y="3276558"/>
              <a:ext cx="391454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</a:t>
              </a:r>
              <a:endParaRPr/>
            </a:p>
          </p:txBody>
        </p:sp>
        <p:cxnSp>
          <p:nvCxnSpPr>
            <p:cNvPr id="67" name="Google Shape;67;p8"/>
            <p:cNvCxnSpPr>
              <a:stCxn id="50" idx="3"/>
            </p:cNvCxnSpPr>
            <p:nvPr/>
          </p:nvCxnSpPr>
          <p:spPr>
            <a:xfrm>
              <a:off x="10813776" y="3212111"/>
              <a:ext cx="1807200" cy="384000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8" name="Google Shape;68;p8"/>
            <p:cNvSpPr txBox="1"/>
            <p:nvPr/>
          </p:nvSpPr>
          <p:spPr>
            <a:xfrm>
              <a:off x="12555265" y="5715608"/>
              <a:ext cx="476412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  <p:cxnSp>
          <p:nvCxnSpPr>
            <p:cNvPr id="69" name="Google Shape;69;p8"/>
            <p:cNvCxnSpPr>
              <a:stCxn id="54" idx="3"/>
            </p:cNvCxnSpPr>
            <p:nvPr/>
          </p:nvCxnSpPr>
          <p:spPr>
            <a:xfrm flipH="1" rot="10800000">
              <a:off x="10813775" y="6011337"/>
              <a:ext cx="1807200" cy="456000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0" name="Google Shape;70;p8"/>
            <p:cNvSpPr txBox="1"/>
            <p:nvPr/>
          </p:nvSpPr>
          <p:spPr>
            <a:xfrm>
              <a:off x="12565369" y="6516912"/>
              <a:ext cx="391454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T</a:t>
              </a:r>
              <a:endParaRPr/>
            </a:p>
          </p:txBody>
        </p:sp>
        <p:cxnSp>
          <p:nvCxnSpPr>
            <p:cNvPr id="71" name="Google Shape;71;p8"/>
            <p:cNvCxnSpPr>
              <a:stCxn id="54" idx="3"/>
            </p:cNvCxnSpPr>
            <p:nvPr/>
          </p:nvCxnSpPr>
          <p:spPr>
            <a:xfrm>
              <a:off x="10813775" y="6467337"/>
              <a:ext cx="1807200" cy="361200"/>
            </a:xfrm>
            <a:prstGeom prst="straightConnector1">
              <a:avLst/>
            </a:prstGeom>
            <a:noFill/>
            <a:ln cap="flat" cmpd="sng" w="25400">
              <a:solidFill>
                <a:srgbClr val="008234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2" name="Google Shape;72;p8"/>
            <p:cNvSpPr txBox="1"/>
            <p:nvPr/>
          </p:nvSpPr>
          <p:spPr>
            <a:xfrm>
              <a:off x="11475412" y="142270"/>
              <a:ext cx="1402948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r>
                <a:rPr b="0" baseline="3000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rd</a:t>
              </a: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Flip</a:t>
              </a:r>
              <a:endParaRPr/>
            </a:p>
          </p:txBody>
        </p:sp>
        <p:sp>
          <p:nvSpPr>
            <p:cNvPr id="73" name="Google Shape;73;p8"/>
            <p:cNvSpPr txBox="1"/>
            <p:nvPr/>
          </p:nvSpPr>
          <p:spPr>
            <a:xfrm>
              <a:off x="8984376" y="154381"/>
              <a:ext cx="1470274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</a:t>
              </a:r>
              <a:r>
                <a:rPr b="0" baseline="3000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nd</a:t>
              </a: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Flip</a:t>
              </a:r>
              <a:endParaRPr/>
            </a:p>
          </p:txBody>
        </p:sp>
        <p:sp>
          <p:nvSpPr>
            <p:cNvPr id="74" name="Google Shape;74;p8"/>
            <p:cNvSpPr txBox="1"/>
            <p:nvPr/>
          </p:nvSpPr>
          <p:spPr>
            <a:xfrm>
              <a:off x="6545481" y="154381"/>
              <a:ext cx="1287532" cy="6011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r>
                <a:rPr b="0" baseline="3000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st</a:t>
              </a:r>
              <a:r>
                <a:rPr b="0" i="0" lang="en-GB" sz="2800" u="none" cap="none" strike="noStrike">
                  <a:solidFill>
                    <a:schemeClr val="dk2"/>
                  </a:solidFill>
                  <a:latin typeface="Montserrat"/>
                  <a:ea typeface="Montserrat"/>
                  <a:cs typeface="Montserrat"/>
                  <a:sym typeface="Montserrat"/>
                </a:rPr>
                <a:t> Flip</a:t>
              </a:r>
              <a:endParaRPr/>
            </a:p>
          </p:txBody>
        </p:sp>
      </p:grpSp>
      <p:sp>
        <p:nvSpPr>
          <p:cNvPr id="75" name="Google Shape;75;p8"/>
          <p:cNvSpPr txBox="1"/>
          <p:nvPr/>
        </p:nvSpPr>
        <p:spPr>
          <a:xfrm>
            <a:off x="279975" y="1815698"/>
            <a:ext cx="7909868" cy="80452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Yasmin has a biased coin. The probability that it lands on Heads is 0.7. She flips the coin three times.</a:t>
            </a:r>
            <a:endParaRPr/>
          </a:p>
          <a:p>
            <a:pPr indent="-5143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lphaLcParenR"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Complete the tree diagram to show all the possible outcomes.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What is the probability that it lands on Heads every time?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What is the probability that it lands on Tails at least once?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What is the probability that it lands on Heads at least twice?</a:t>
            </a:r>
            <a:endParaRPr/>
          </a:p>
          <a:p>
            <a:pPr indent="-336550" lvl="0" marL="51435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